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7" r:id="rId3"/>
    <p:sldId id="262" r:id="rId4"/>
    <p:sldId id="264" r:id="rId5"/>
    <p:sldId id="265" r:id="rId6"/>
    <p:sldId id="260" r:id="rId7"/>
    <p:sldId id="263" r:id="rId8"/>
    <p:sldId id="266" r:id="rId9"/>
    <p:sldId id="258"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88" autoAdjust="0"/>
  </p:normalViewPr>
  <p:slideViewPr>
    <p:cSldViewPr snapToGrid="0" snapToObjects="1">
      <p:cViewPr varScale="1">
        <p:scale>
          <a:sx n="85" d="100"/>
          <a:sy n="85" d="100"/>
        </p:scale>
        <p:origin x="-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6CBE6-E0B3-DB41-97B4-58FF750C68DB}" type="datetimeFigureOut">
              <a:rPr lang="en-US" smtClean="0"/>
              <a:t>5/29/14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E17CF-2D96-7549-9C70-D65B1823C86B}" type="slidenum">
              <a:rPr lang="en-US" smtClean="0"/>
              <a:t>‹#›</a:t>
            </a:fld>
            <a:endParaRPr lang="en-US"/>
          </a:p>
        </p:txBody>
      </p:sp>
    </p:spTree>
    <p:extLst>
      <p:ext uri="{BB962C8B-B14F-4D97-AF65-F5344CB8AC3E}">
        <p14:creationId xmlns:p14="http://schemas.microsoft.com/office/powerpoint/2010/main" val="737856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1</a:t>
            </a:fld>
            <a:endParaRPr lang="en-US"/>
          </a:p>
        </p:txBody>
      </p:sp>
    </p:spTree>
    <p:extLst>
      <p:ext uri="{BB962C8B-B14F-4D97-AF65-F5344CB8AC3E}">
        <p14:creationId xmlns:p14="http://schemas.microsoft.com/office/powerpoint/2010/main" val="166389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CEETEP</a:t>
            </a:r>
            <a:r>
              <a:rPr lang="en-US" baseline="0" dirty="0" smtClean="0"/>
              <a:t> spends </a:t>
            </a:r>
            <a:r>
              <a:rPr lang="en-US" dirty="0" smtClean="0"/>
              <a:t>considerable time building the geological evidence for great</a:t>
            </a:r>
            <a:r>
              <a:rPr lang="en-US" baseline="0" dirty="0" smtClean="0"/>
              <a:t> earthquake/tsunami in PNW. It took more than a decade of concerted effort to convince the majority of geoscientists and we are still working to bring the knowledge to the full rest of the population. We sometimes have the tendency to think that this is a wholly “new” recognition.</a:t>
            </a:r>
          </a:p>
          <a:p>
            <a:endParaRPr lang="en-US" baseline="0" dirty="0" smtClean="0"/>
          </a:p>
          <a:p>
            <a:r>
              <a:rPr lang="en-US" baseline="0" dirty="0" smtClean="0"/>
              <a:t>In this presentation we feature some of the existing resources regarding Native American and other indigenous stories/histories of earthquake and tsunami. Then we will turn it over to the group to consider how you might integrate such resources into your different teaching sites.</a:t>
            </a:r>
          </a:p>
          <a:p>
            <a:endParaRPr lang="en-US" baseline="0" dirty="0" smtClean="0"/>
          </a:p>
          <a:p>
            <a:r>
              <a:rPr lang="en-US" baseline="0" dirty="0" smtClean="0"/>
              <a:t>The Native Americans who have lived along the PNW coast have a rich oral tradition that heavily features accounts of earthquakes and tsunami (both “mythic/religious/prehistoric” and historical accounts) – even considering that probably only 1-5% of the oral histories have survived European expansion with its diseases and disruptions (</a:t>
            </a:r>
            <a:r>
              <a:rPr lang="en-US" baseline="0" dirty="0" err="1" smtClean="0"/>
              <a:t>Losey</a:t>
            </a:r>
            <a:r>
              <a:rPr lang="en-US" baseline="0" dirty="0" smtClean="0"/>
              <a:t> 2000).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Thunderbird and the Whale from the Pacific NW of North America is an </a:t>
            </a:r>
            <a:r>
              <a:rPr lang="en-US" dirty="0" smtClean="0"/>
              <a:t>example of metaphorical or mythical account of earthquake</a:t>
            </a:r>
            <a:r>
              <a:rPr lang="en-US" baseline="0" dirty="0" smtClean="0"/>
              <a:t> and tsunami.</a:t>
            </a:r>
          </a:p>
          <a:p>
            <a:r>
              <a:rPr lang="en-US" baseline="0" dirty="0" smtClean="0"/>
              <a:t>[In fact stories such as this are found worldwide in similar geological settings – ex. Ancient Sumatran story about horned serpent whom the gods covered in earth but who still bucks and shakes to cast off the weight so it is a constant struggle between the monster and the gods.]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2</a:t>
            </a:fld>
            <a:endParaRPr lang="en-US"/>
          </a:p>
        </p:txBody>
      </p:sp>
    </p:spTree>
    <p:extLst>
      <p:ext uri="{BB962C8B-B14F-4D97-AF65-F5344CB8AC3E}">
        <p14:creationId xmlns:p14="http://schemas.microsoft.com/office/powerpoint/2010/main" val="364230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Ludwin</a:t>
            </a:r>
            <a:r>
              <a:rPr lang="en-US" baseline="0" dirty="0" smtClean="0"/>
              <a:t> was a seismologist from University of Washington. In addition to this work investigating Native American oral traditions for seismic information, she has also used native stories to help identify landslide locations in the Seattle Fault area. The </a:t>
            </a:r>
            <a:r>
              <a:rPr lang="en-US" baseline="0" dirty="0" err="1" smtClean="0"/>
              <a:t>Ludwin</a:t>
            </a:r>
            <a:r>
              <a:rPr lang="en-US" baseline="0" dirty="0" smtClean="0"/>
              <a:t> et al 2005 paper (</a:t>
            </a:r>
            <a:r>
              <a:rPr lang="en-US" dirty="0" smtClean="0"/>
              <a:t>Earthquakes and tsunami as elements of environmental disturbance on the Northwest Coast of North America</a:t>
            </a:r>
            <a:r>
              <a:rPr lang="en-US" baseline="0" dirty="0" smtClean="0"/>
              <a:t>) compiled Native American oral histories along the Cascadia subduction zone and used them to estimate a feasible time period for which the last large Cascadia earthquake-tsunami event occurred.</a:t>
            </a:r>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3</a:t>
            </a:fld>
            <a:endParaRPr lang="en-US"/>
          </a:p>
        </p:txBody>
      </p:sp>
    </p:spTree>
    <p:extLst>
      <p:ext uri="{BB962C8B-B14F-4D97-AF65-F5344CB8AC3E}">
        <p14:creationId xmlns:p14="http://schemas.microsoft.com/office/powerpoint/2010/main" val="152140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Geoscience research and Japanese histories give an estimated time of January</a:t>
            </a:r>
            <a:r>
              <a:rPr lang="en-US" baseline="0" dirty="0" smtClean="0"/>
              <a:t> 26th 1700, 9pm. For a explanation of this work, see IRIS Animations “Orphan Tsunami” animation (http://</a:t>
            </a:r>
            <a:r>
              <a:rPr lang="en-US" baseline="0" dirty="0" err="1" smtClean="0"/>
              <a:t>www.iris.edu</a:t>
            </a:r>
            <a:r>
              <a:rPr lang="en-US" baseline="0" dirty="0" smtClean="0"/>
              <a:t>/</a:t>
            </a:r>
            <a:r>
              <a:rPr lang="en-US" baseline="0" dirty="0" err="1" smtClean="0"/>
              <a:t>hq</a:t>
            </a:r>
            <a:r>
              <a:rPr lang="en-US" baseline="0" dirty="0" smtClean="0"/>
              <a:t>/programs/</a:t>
            </a:r>
            <a:r>
              <a:rPr lang="en-US" baseline="0" dirty="0" err="1" smtClean="0"/>
              <a:t>education_and_outreach</a:t>
            </a:r>
            <a:r>
              <a:rPr lang="en-US" baseline="0" dirty="0" smtClean="0"/>
              <a:t>/animations/22).</a:t>
            </a:r>
            <a:endParaRPr lang="en-US" dirty="0" smtClean="0"/>
          </a:p>
          <a:p>
            <a:endParaRPr lang="en-US" dirty="0" smtClean="0"/>
          </a:p>
          <a:p>
            <a:r>
              <a:rPr lang="en-US" dirty="0" smtClean="0"/>
              <a:t>Of the 32 oral histories included, 9 had</a:t>
            </a:r>
            <a:r>
              <a:rPr lang="en-US" baseline="0" dirty="0" smtClean="0"/>
              <a:t> temporal information that allowed for an estimated time since the last major event. Using standard assumptions about duration of a generation and age at which memories are retained, </a:t>
            </a:r>
            <a:r>
              <a:rPr lang="en-US" baseline="0" dirty="0" err="1" smtClean="0"/>
              <a:t>Ludwin</a:t>
            </a:r>
            <a:r>
              <a:rPr lang="en-US" baseline="0" dirty="0" smtClean="0"/>
              <a:t> et al determined an estimated event time of 1690 AD. </a:t>
            </a:r>
          </a:p>
          <a:p>
            <a:r>
              <a:rPr lang="en-US" dirty="0" smtClean="0"/>
              <a:t>Several of the tellers of these</a:t>
            </a:r>
            <a:r>
              <a:rPr lang="en-US" baseline="0" dirty="0" smtClean="0"/>
              <a:t> stories were careful to specify that these were not ancient myths but actual events to actual people.</a:t>
            </a:r>
          </a:p>
          <a:p>
            <a:r>
              <a:rPr lang="en-US" baseline="0" dirty="0" smtClean="0"/>
              <a:t>Other included details also match our scientific understanding of the event such as accounts of season specifying winter and time of day is mostly given as night.</a:t>
            </a:r>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4</a:t>
            </a:fld>
            <a:endParaRPr lang="en-US"/>
          </a:p>
        </p:txBody>
      </p:sp>
    </p:spTree>
    <p:extLst>
      <p:ext uri="{BB962C8B-B14F-4D97-AF65-F5344CB8AC3E}">
        <p14:creationId xmlns:p14="http://schemas.microsoft.com/office/powerpoint/2010/main" val="303659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Show</a:t>
            </a:r>
            <a:r>
              <a:rPr lang="en-US" b="1" baseline="0" dirty="0" smtClean="0"/>
              <a:t> excerpt from Run to High Ground video </a:t>
            </a:r>
            <a:endParaRPr lang="en-US" b="1" dirty="0" smtClean="0"/>
          </a:p>
          <a:p>
            <a:r>
              <a:rPr lang="en-US" dirty="0" smtClean="0"/>
              <a:t>I</a:t>
            </a:r>
            <a:r>
              <a:rPr lang="en-US" baseline="0" dirty="0" smtClean="0"/>
              <a:t> did:</a:t>
            </a:r>
          </a:p>
          <a:p>
            <a:r>
              <a:rPr lang="en-US" baseline="0" dirty="0" smtClean="0"/>
              <a:t>--Opening few half minute or so to show scene and credits</a:t>
            </a:r>
          </a:p>
          <a:p>
            <a:r>
              <a:rPr lang="en-US" baseline="0" dirty="0" smtClean="0"/>
              <a:t>--Jump to near the end of Viola section (-11:45) and do few minutes of intro about Obi</a:t>
            </a:r>
          </a:p>
          <a:p>
            <a:r>
              <a:rPr lang="en-US" dirty="0" smtClean="0"/>
              <a:t>-- -6:50 minutes – he warns his father</a:t>
            </a:r>
          </a:p>
          <a:p>
            <a:r>
              <a:rPr lang="en-US" dirty="0" smtClean="0"/>
              <a:t>-- -2:20</a:t>
            </a:r>
          </a:p>
          <a:p>
            <a:endParaRPr lang="en-US" dirty="0" smtClean="0"/>
          </a:p>
          <a:p>
            <a:r>
              <a:rPr lang="en-US" dirty="0" smtClean="0"/>
              <a:t>The oral</a:t>
            </a:r>
            <a:r>
              <a:rPr lang="en-US" baseline="0" dirty="0" smtClean="0"/>
              <a:t> histories did not just recount occurrences or supernatural descriptions, but also included behavioral and preparedness conditions.</a:t>
            </a:r>
          </a:p>
          <a:p>
            <a:endParaRPr lang="en-US" baseline="0" dirty="0" smtClean="0"/>
          </a:p>
          <a:p>
            <a:r>
              <a:rPr lang="en-US" baseline="0" dirty="0" smtClean="0"/>
              <a:t>Examples from around Cascadia include</a:t>
            </a:r>
          </a:p>
          <a:p>
            <a:r>
              <a:rPr lang="en-US" baseline="0" dirty="0" smtClean="0"/>
              <a:t>--run to high ground after shaking (Hoh)</a:t>
            </a:r>
          </a:p>
          <a:p>
            <a:r>
              <a:rPr lang="en-US" baseline="0" dirty="0" smtClean="0"/>
              <a:t>--not building/dwelling in certain low-lying regions (Quileute)</a:t>
            </a:r>
          </a:p>
          <a:p>
            <a:r>
              <a:rPr lang="en-US" dirty="0" smtClean="0"/>
              <a:t>--making long ropes to tie canoes to trees in case a big flood comes (Coquille)</a:t>
            </a:r>
          </a:p>
        </p:txBody>
      </p:sp>
      <p:sp>
        <p:nvSpPr>
          <p:cNvPr id="4" name="Slide Number Placeholder 3"/>
          <p:cNvSpPr>
            <a:spLocks noGrp="1"/>
          </p:cNvSpPr>
          <p:nvPr>
            <p:ph type="sldNum" sz="quarter" idx="10"/>
          </p:nvPr>
        </p:nvSpPr>
        <p:spPr/>
        <p:txBody>
          <a:bodyPr/>
          <a:lstStyle/>
          <a:p>
            <a:fld id="{097E17CF-2D96-7549-9C70-D65B1823C86B}" type="slidenum">
              <a:rPr lang="en-US" smtClean="0"/>
              <a:t>5</a:t>
            </a:fld>
            <a:endParaRPr lang="en-US"/>
          </a:p>
        </p:txBody>
      </p:sp>
    </p:spTree>
    <p:extLst>
      <p:ext uri="{BB962C8B-B14F-4D97-AF65-F5344CB8AC3E}">
        <p14:creationId xmlns:p14="http://schemas.microsoft.com/office/powerpoint/2010/main" val="184212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of the best examples in modern</a:t>
            </a:r>
            <a:r>
              <a:rPr lang="en-US" baseline="0" dirty="0" smtClean="0"/>
              <a:t> times</a:t>
            </a:r>
            <a:r>
              <a:rPr lang="en-US" dirty="0" smtClean="0"/>
              <a:t> of societal preparation for tsunami come from intact</a:t>
            </a:r>
            <a:r>
              <a:rPr lang="en-US" baseline="0" dirty="0" smtClean="0"/>
              <a:t> indigenous communities. An inspiring account comes from </a:t>
            </a:r>
            <a:r>
              <a:rPr lang="en-US" baseline="0" dirty="0" err="1" smtClean="0"/>
              <a:t>Simeulue</a:t>
            </a:r>
            <a:r>
              <a:rPr lang="en-US" baseline="0" dirty="0" smtClean="0"/>
              <a:t> Island off of Sumatra, Indonesia from the 2004 Indian Ocean ocean tsunami.</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Dengler</a:t>
            </a:r>
            <a:r>
              <a:rPr lang="en-US" dirty="0" smtClean="0"/>
              <a:t>, L., 2011, My Word: Surviving by learning from experience. Times-Standard, </a:t>
            </a:r>
            <a:br>
              <a:rPr lang="en-US" dirty="0" smtClean="0"/>
            </a:br>
            <a:r>
              <a:rPr lang="en-US" dirty="0" smtClean="0"/>
              <a:t>Eureka, CA (March 26).</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2005, I was on a tsunami team studying the impacts of the tsunami in the hardest hit areas of Northern Sumatra. We visited community after community in Aceh where all the buildings had been leveled and very few people had survived. Our last stop was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Village on </a:t>
            </a:r>
            <a:r>
              <a:rPr lang="en-US" sz="1200" b="0" i="0" u="none" strike="noStrike" kern="1200" baseline="0" dirty="0" err="1" smtClean="0">
                <a:solidFill>
                  <a:schemeClr val="tx1"/>
                </a:solidFill>
                <a:latin typeface="+mn-lt"/>
                <a:ea typeface="+mn-ea"/>
                <a:cs typeface="+mn-cs"/>
              </a:rPr>
              <a:t>Simeulue</a:t>
            </a:r>
            <a:r>
              <a:rPr lang="en-US" sz="1200" b="0" i="0" u="none" strike="noStrike" kern="1200" baseline="0" dirty="0" smtClean="0">
                <a:solidFill>
                  <a:schemeClr val="tx1"/>
                </a:solidFill>
                <a:latin typeface="+mn-lt"/>
                <a:ea typeface="+mn-ea"/>
                <a:cs typeface="+mn-cs"/>
              </a:rPr>
              <a:t> Island.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was the community closest to the epicenter of the December 26, 2004, magnitude 9.2 earthquake. On Dec. 26, the earthquake damaged many of their buildings and first tsunami surges arrived only eight minutes later. Surges continued for hours, the highest reaching 30 to 40 feet and leveling every structure in the village.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expected the same desolation to greet me in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that I had seen on the Aceh coast. I was wrong. We were greeted by throngs of villagers. In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not a single man, woman, or child died in the tsunami. The people in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had the shortest amount of time between the earthquake and the tsunami as any place in the Indian Ocean, and yet every one of them had survived.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Why were there no casualties?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has no electricity, no computers, and no technological warning system. What the people of </a:t>
            </a:r>
            <a:r>
              <a:rPr lang="en-US" sz="1200" b="0" i="0" u="none" strike="noStrike" kern="1200" baseline="0" dirty="0" err="1" smtClean="0">
                <a:solidFill>
                  <a:schemeClr val="tx1"/>
                </a:solidFill>
                <a:latin typeface="+mn-lt"/>
                <a:ea typeface="+mn-ea"/>
                <a:cs typeface="+mn-cs"/>
              </a:rPr>
              <a:t>Simeulue</a:t>
            </a:r>
            <a:r>
              <a:rPr lang="en-US" sz="1200" b="0" i="0" u="none" strike="noStrike" kern="1200" baseline="0" dirty="0" smtClean="0">
                <a:solidFill>
                  <a:schemeClr val="tx1"/>
                </a:solidFill>
                <a:latin typeface="+mn-lt"/>
                <a:ea typeface="+mn-ea"/>
                <a:cs typeface="+mn-cs"/>
              </a:rPr>
              <a:t> Island do have is an oral tradition. They have passed stories about the dangers of tsunamis from one generation to the next. If the ground shakes for a minute or longer, everyone knows exactly what to do. Adults grab the children and use carts to wheel the elderly and sick up the hill to an evacuation site where they have stashed supplies and temporary building supplies.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California, I often hear people expressing concerns about the Cry Wolf syndrome -- if people are asked to evacuate and nothing happens, they will be less likely to do so the next time. So I was very interested in how the </a:t>
            </a:r>
            <a:r>
              <a:rPr lang="en-US" sz="1200" b="0" i="0" u="none" strike="noStrike" kern="1200" baseline="0" dirty="0" err="1" smtClean="0">
                <a:solidFill>
                  <a:schemeClr val="tx1"/>
                </a:solidFill>
                <a:latin typeface="+mn-lt"/>
                <a:ea typeface="+mn-ea"/>
                <a:cs typeface="+mn-cs"/>
              </a:rPr>
              <a:t>Simeulue</a:t>
            </a:r>
            <a:r>
              <a:rPr lang="en-US" sz="1200" b="0" i="0" u="none" strike="noStrike" kern="1200" baseline="0" dirty="0" smtClean="0">
                <a:solidFill>
                  <a:schemeClr val="tx1"/>
                </a:solidFill>
                <a:latin typeface="+mn-lt"/>
                <a:ea typeface="+mn-ea"/>
                <a:cs typeface="+mn-cs"/>
              </a:rPr>
              <a:t> Islanders dealt with this issue. Earthquakes are fairly common in Sumatra, but great tsunamis are rare. The last deadly tsunami occurred in 1907. When I asked them if they were concerned about “false warnings,” they looked at me as if I were crazy and told me that every earthquake is an opportunity to practice their evacuation skills whether it produces a tsunami or not.</a:t>
            </a:r>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6</a:t>
            </a:fld>
            <a:endParaRPr lang="en-US"/>
          </a:p>
        </p:txBody>
      </p:sp>
    </p:spTree>
    <p:extLst>
      <p:ext uri="{BB962C8B-B14F-4D97-AF65-F5344CB8AC3E}">
        <p14:creationId xmlns:p14="http://schemas.microsoft.com/office/powerpoint/2010/main" val="231779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7</a:t>
            </a:fld>
            <a:endParaRPr lang="en-US"/>
          </a:p>
        </p:txBody>
      </p:sp>
    </p:spTree>
    <p:extLst>
      <p:ext uri="{BB962C8B-B14F-4D97-AF65-F5344CB8AC3E}">
        <p14:creationId xmlns:p14="http://schemas.microsoft.com/office/powerpoint/2010/main" val="49829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keep in mind when using</a:t>
            </a:r>
            <a:r>
              <a:rPr lang="en-US" baseline="0" dirty="0" smtClean="0"/>
              <a:t> indigenous stories/histories. “Science” and “Indigenous ways of knowing nature” are different and offer potentially complementary ways to consider the world. Please approach with respect and care.</a:t>
            </a:r>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8</a:t>
            </a:fld>
            <a:endParaRPr lang="en-US"/>
          </a:p>
        </p:txBody>
      </p:sp>
    </p:spTree>
    <p:extLst>
      <p:ext uri="{BB962C8B-B14F-4D97-AF65-F5344CB8AC3E}">
        <p14:creationId xmlns:p14="http://schemas.microsoft.com/office/powerpoint/2010/main" val="49829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9</a:t>
            </a:fld>
            <a:endParaRPr lang="en-US"/>
          </a:p>
        </p:txBody>
      </p:sp>
    </p:spTree>
    <p:extLst>
      <p:ext uri="{BB962C8B-B14F-4D97-AF65-F5344CB8AC3E}">
        <p14:creationId xmlns:p14="http://schemas.microsoft.com/office/powerpoint/2010/main" val="392051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867564" y="905387"/>
            <a:ext cx="7418302" cy="3454875"/>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5/29/14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5/29/14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5/29/14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777534"/>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000559"/>
            <a:ext cx="8042276" cy="49430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5/29/14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0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ildernessawareness.org/program/coyote-mentoring/" TargetMode="External"/><Relationship Id="rId4" Type="http://schemas.openxmlformats.org/officeDocument/2006/relationships/hyperlink" Target="http://www.ohs.org/research/quarterly/Summer-2007.cfm" TargetMode="External"/><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666" y="1318384"/>
            <a:ext cx="7474857" cy="1724867"/>
          </a:xfrm>
        </p:spPr>
        <p:txBody>
          <a:bodyPr/>
          <a:lstStyle/>
          <a:p>
            <a:r>
              <a:rPr lang="en-US" dirty="0" smtClean="0"/>
              <a:t>Indigenous Oral Histories &amp; Disaster Preparedness Knowledge</a:t>
            </a:r>
            <a:endParaRPr lang="en-US" dirty="0"/>
          </a:p>
        </p:txBody>
      </p:sp>
      <p:sp>
        <p:nvSpPr>
          <p:cNvPr id="3" name="Subtitle 2"/>
          <p:cNvSpPr>
            <a:spLocks noGrp="1"/>
          </p:cNvSpPr>
          <p:nvPr>
            <p:ph type="subTitle" idx="1"/>
          </p:nvPr>
        </p:nvSpPr>
        <p:spPr>
          <a:xfrm>
            <a:off x="1322921" y="3093397"/>
            <a:ext cx="6498159" cy="916641"/>
          </a:xfrm>
        </p:spPr>
        <p:txBody>
          <a:bodyPr/>
          <a:lstStyle/>
          <a:p>
            <a:r>
              <a:rPr lang="en-US" dirty="0" smtClean="0"/>
              <a:t>Beth Pratt-Sitaula</a:t>
            </a:r>
          </a:p>
          <a:p>
            <a:r>
              <a:rPr lang="en-US" smtClean="0"/>
              <a:t>CEETEP </a:t>
            </a:r>
            <a:r>
              <a:rPr lang="en-US" dirty="0" smtClean="0"/>
              <a:t>Workshop</a:t>
            </a:r>
            <a:endParaRPr lang="en-US" dirty="0"/>
          </a:p>
        </p:txBody>
      </p:sp>
      <p:pic>
        <p:nvPicPr>
          <p:cNvPr id="9" name="Picture 8"/>
          <p:cNvPicPr>
            <a:picLocks noChangeAspect="1"/>
          </p:cNvPicPr>
          <p:nvPr/>
        </p:nvPicPr>
        <p:blipFill>
          <a:blip r:embed="rId3"/>
          <a:stretch>
            <a:fillRect/>
          </a:stretch>
        </p:blipFill>
        <p:spPr>
          <a:xfrm>
            <a:off x="2588380" y="4038324"/>
            <a:ext cx="3882401" cy="2683329"/>
          </a:xfrm>
          <a:prstGeom prst="rect">
            <a:avLst/>
          </a:prstGeom>
          <a:ln>
            <a:solidFill>
              <a:schemeClr val="tx1"/>
            </a:solidFill>
          </a:ln>
        </p:spPr>
      </p:pic>
      <p:sp>
        <p:nvSpPr>
          <p:cNvPr id="4" name="TextBox 3"/>
          <p:cNvSpPr txBox="1"/>
          <p:nvPr/>
        </p:nvSpPr>
        <p:spPr>
          <a:xfrm>
            <a:off x="2954897" y="6675891"/>
            <a:ext cx="3134191" cy="215444"/>
          </a:xfrm>
          <a:prstGeom prst="rect">
            <a:avLst/>
          </a:prstGeom>
          <a:noFill/>
        </p:spPr>
        <p:txBody>
          <a:bodyPr wrap="none" rtlCol="0">
            <a:spAutoFit/>
          </a:bodyPr>
          <a:lstStyle/>
          <a:p>
            <a:r>
              <a:rPr lang="en-US" sz="800" dirty="0"/>
              <a:t>http://</a:t>
            </a:r>
            <a:r>
              <a:rPr lang="en-US" sz="800" dirty="0" err="1"/>
              <a:t>paintedloveaffair.wordpress.com</a:t>
            </a:r>
            <a:r>
              <a:rPr lang="en-US" sz="800" dirty="0"/>
              <a:t>/category/native-art/</a:t>
            </a:r>
          </a:p>
        </p:txBody>
      </p:sp>
    </p:spTree>
    <p:extLst>
      <p:ext uri="{BB962C8B-B14F-4D97-AF65-F5344CB8AC3E}">
        <p14:creationId xmlns:p14="http://schemas.microsoft.com/office/powerpoint/2010/main" val="3872535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748673"/>
          </a:xfrm>
        </p:spPr>
        <p:txBody>
          <a:bodyPr/>
          <a:lstStyle/>
          <a:p>
            <a:r>
              <a:rPr lang="en-US" dirty="0" smtClean="0"/>
              <a:t>How would you use oral histories and native stories with your learners?</a:t>
            </a:r>
            <a:endParaRPr lang="en-US" dirty="0"/>
          </a:p>
        </p:txBody>
      </p:sp>
      <p:sp>
        <p:nvSpPr>
          <p:cNvPr id="3" name="Content Placeholder 2"/>
          <p:cNvSpPr>
            <a:spLocks noGrp="1"/>
          </p:cNvSpPr>
          <p:nvPr>
            <p:ph idx="1"/>
          </p:nvPr>
        </p:nvSpPr>
        <p:spPr>
          <a:xfrm>
            <a:off x="549275" y="1981859"/>
            <a:ext cx="8042276" cy="3961742"/>
          </a:xfrm>
        </p:spPr>
        <p:txBody>
          <a:bodyPr/>
          <a:lstStyle/>
          <a:p>
            <a:endParaRPr lang="en-US" dirty="0"/>
          </a:p>
        </p:txBody>
      </p:sp>
    </p:spTree>
    <p:extLst>
      <p:ext uri="{BB962C8B-B14F-4D97-AF65-F5344CB8AC3E}">
        <p14:creationId xmlns:p14="http://schemas.microsoft.com/office/powerpoint/2010/main" val="1911333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3697" y="2512216"/>
            <a:ext cx="4393300" cy="369332"/>
          </a:xfrm>
          <a:prstGeom prst="rect">
            <a:avLst/>
          </a:prstGeom>
          <a:noFill/>
        </p:spPr>
        <p:txBody>
          <a:bodyPr wrap="none" rtlCol="0">
            <a:spAutoFit/>
          </a:bodyPr>
          <a:lstStyle/>
          <a:p>
            <a:r>
              <a:rPr lang="en-US" dirty="0" smtClean="0"/>
              <a:t>Insert Thunderbird &amp; </a:t>
            </a:r>
            <a:r>
              <a:rPr lang="en-US" dirty="0" err="1" smtClean="0"/>
              <a:t>Killerwhale</a:t>
            </a:r>
            <a:r>
              <a:rPr lang="en-US" dirty="0" smtClean="0"/>
              <a:t> video</a:t>
            </a:r>
            <a:endParaRPr lang="en-US" dirty="0"/>
          </a:p>
        </p:txBody>
      </p:sp>
    </p:spTree>
    <p:extLst>
      <p:ext uri="{BB962C8B-B14F-4D97-AF65-F5344CB8AC3E}">
        <p14:creationId xmlns:p14="http://schemas.microsoft.com/office/powerpoint/2010/main" val="2008838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Cascadia Oral </a:t>
            </a:r>
            <a:r>
              <a:rPr lang="en-US" u="sng" dirty="0" smtClean="0"/>
              <a:t>Histories</a:t>
            </a:r>
            <a:endParaRPr lang="en-US" u="sng" dirty="0"/>
          </a:p>
        </p:txBody>
      </p:sp>
      <p:pic>
        <p:nvPicPr>
          <p:cNvPr id="6" name="Picture 5" descr="Screen Shot 2013-08-13 at 11.2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52" y="1185900"/>
            <a:ext cx="3873500" cy="4216400"/>
          </a:xfrm>
          <a:prstGeom prst="rect">
            <a:avLst/>
          </a:prstGeom>
        </p:spPr>
      </p:pic>
      <p:pic>
        <p:nvPicPr>
          <p:cNvPr id="7" name="Picture 6" descr="Screen Shot 2013-08-13 at 11.27.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060" y="1185900"/>
            <a:ext cx="4140200" cy="4762500"/>
          </a:xfrm>
          <a:prstGeom prst="rect">
            <a:avLst/>
          </a:prstGeom>
        </p:spPr>
      </p:pic>
      <p:sp>
        <p:nvSpPr>
          <p:cNvPr id="8" name="TextBox 7"/>
          <p:cNvSpPr txBox="1"/>
          <p:nvPr/>
        </p:nvSpPr>
        <p:spPr>
          <a:xfrm>
            <a:off x="535469" y="6012511"/>
            <a:ext cx="8310887" cy="830997"/>
          </a:xfrm>
          <a:prstGeom prst="rect">
            <a:avLst/>
          </a:prstGeom>
          <a:noFill/>
        </p:spPr>
        <p:txBody>
          <a:bodyPr wrap="square" rtlCol="0">
            <a:spAutoFit/>
          </a:bodyPr>
          <a:lstStyle/>
          <a:p>
            <a:r>
              <a:rPr lang="en-US" sz="2400" dirty="0" smtClean="0"/>
              <a:t>Source locations of accounts of earthquake-tsunami stories. Recorded 1860-1964. (</a:t>
            </a:r>
            <a:r>
              <a:rPr lang="en-US" sz="2400" dirty="0" err="1" smtClean="0"/>
              <a:t>Ludwin</a:t>
            </a:r>
            <a:r>
              <a:rPr lang="en-US" sz="2400" dirty="0" smtClean="0"/>
              <a:t> et al 2005)</a:t>
            </a:r>
            <a:endParaRPr lang="en-US" sz="2400" dirty="0"/>
          </a:p>
        </p:txBody>
      </p:sp>
    </p:spTree>
    <p:extLst>
      <p:ext uri="{BB962C8B-B14F-4D97-AF65-F5344CB8AC3E}">
        <p14:creationId xmlns:p14="http://schemas.microsoft.com/office/powerpoint/2010/main" val="2423140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Cascadia Oral </a:t>
            </a:r>
            <a:r>
              <a:rPr lang="en-US" u="sng" dirty="0" smtClean="0"/>
              <a:t>Histories</a:t>
            </a:r>
            <a:endParaRPr lang="en-US" u="sng" dirty="0"/>
          </a:p>
        </p:txBody>
      </p:sp>
      <p:pic>
        <p:nvPicPr>
          <p:cNvPr id="3" name="Picture 2" descr="Screen Shot 2013-08-13 at 11.2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54" y="885110"/>
            <a:ext cx="6828970" cy="5972889"/>
          </a:xfrm>
          <a:prstGeom prst="rect">
            <a:avLst/>
          </a:prstGeom>
        </p:spPr>
      </p:pic>
      <p:sp>
        <p:nvSpPr>
          <p:cNvPr id="4" name="TextBox 3"/>
          <p:cNvSpPr txBox="1"/>
          <p:nvPr/>
        </p:nvSpPr>
        <p:spPr>
          <a:xfrm>
            <a:off x="993738" y="6291615"/>
            <a:ext cx="7001586" cy="461665"/>
          </a:xfrm>
          <a:prstGeom prst="rect">
            <a:avLst/>
          </a:prstGeom>
          <a:solidFill>
            <a:schemeClr val="accent3">
              <a:lumMod val="40000"/>
              <a:lumOff val="60000"/>
            </a:schemeClr>
          </a:solidFill>
          <a:ln w="28575" cmpd="sng">
            <a:solidFill>
              <a:srgbClr val="000000"/>
            </a:solidFill>
          </a:ln>
        </p:spPr>
        <p:txBody>
          <a:bodyPr wrap="none" rtlCol="0">
            <a:spAutoFit/>
          </a:bodyPr>
          <a:lstStyle/>
          <a:p>
            <a:r>
              <a:rPr lang="en-US" sz="2400" b="1" dirty="0" smtClean="0"/>
              <a:t>Oral-history-estimated event time of 1690 AD</a:t>
            </a:r>
            <a:endParaRPr lang="en-US" sz="2400" b="1" dirty="0"/>
          </a:p>
        </p:txBody>
      </p:sp>
      <p:sp>
        <p:nvSpPr>
          <p:cNvPr id="8" name="TextBox 7"/>
          <p:cNvSpPr txBox="1"/>
          <p:nvPr/>
        </p:nvSpPr>
        <p:spPr>
          <a:xfrm>
            <a:off x="1068818" y="1378976"/>
            <a:ext cx="6926506" cy="830997"/>
          </a:xfrm>
          <a:prstGeom prst="rect">
            <a:avLst/>
          </a:prstGeom>
          <a:solidFill>
            <a:srgbClr val="FFFFFF"/>
          </a:solidFill>
          <a:ln w="28575" cmpd="sng">
            <a:solidFill>
              <a:srgbClr val="000000"/>
            </a:solidFill>
          </a:ln>
        </p:spPr>
        <p:txBody>
          <a:bodyPr wrap="square" rtlCol="0">
            <a:spAutoFit/>
          </a:bodyPr>
          <a:lstStyle/>
          <a:p>
            <a:r>
              <a:rPr lang="en-US" sz="2400" b="1" dirty="0" smtClean="0"/>
              <a:t>Tree-ring &amp; Japanese-record estimated event time of January 26 1700, 9 pm</a:t>
            </a:r>
            <a:endParaRPr lang="en-US" sz="2400" b="1" dirty="0"/>
          </a:p>
        </p:txBody>
      </p:sp>
    </p:spTree>
    <p:extLst>
      <p:ext uri="{BB962C8B-B14F-4D97-AF65-F5344CB8AC3E}">
        <p14:creationId xmlns:p14="http://schemas.microsoft.com/office/powerpoint/2010/main" val="303744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to High Ground</a:t>
            </a:r>
            <a:endParaRPr lang="en-US" dirty="0"/>
          </a:p>
        </p:txBody>
      </p:sp>
      <p:pic>
        <p:nvPicPr>
          <p:cNvPr id="4" name="Picture 3" descr="Screen Shot 2013-08-13 at 11.39.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2"/>
            <a:ext cx="9144000" cy="6910252"/>
          </a:xfrm>
          <a:prstGeom prst="rect">
            <a:avLst/>
          </a:prstGeom>
        </p:spPr>
      </p:pic>
    </p:spTree>
    <p:extLst>
      <p:ext uri="{BB962C8B-B14F-4D97-AF65-F5344CB8AC3E}">
        <p14:creationId xmlns:p14="http://schemas.microsoft.com/office/powerpoint/2010/main" val="141939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60186"/>
          </a:xfrm>
        </p:spPr>
        <p:txBody>
          <a:bodyPr/>
          <a:lstStyle/>
          <a:p>
            <a:r>
              <a:rPr lang="en-US" dirty="0" err="1" smtClean="0"/>
              <a:t>Langi</a:t>
            </a:r>
            <a:r>
              <a:rPr lang="en-US" dirty="0" smtClean="0"/>
              <a:t> village, </a:t>
            </a:r>
            <a:r>
              <a:rPr lang="en-US" dirty="0" err="1" smtClean="0"/>
              <a:t>Simeulue</a:t>
            </a:r>
            <a:r>
              <a:rPr lang="en-US" dirty="0" smtClean="0"/>
              <a:t> Island, Indian Ocean</a:t>
            </a:r>
            <a:endParaRPr lang="en-US" dirty="0"/>
          </a:p>
        </p:txBody>
      </p:sp>
      <p:sp>
        <p:nvSpPr>
          <p:cNvPr id="3" name="Content Placeholder 2"/>
          <p:cNvSpPr>
            <a:spLocks noGrp="1"/>
          </p:cNvSpPr>
          <p:nvPr>
            <p:ph idx="1"/>
          </p:nvPr>
        </p:nvSpPr>
        <p:spPr>
          <a:xfrm>
            <a:off x="549275" y="1632939"/>
            <a:ext cx="8042276" cy="4310661"/>
          </a:xfrm>
        </p:spPr>
        <p:txBody>
          <a:bodyPr/>
          <a:lstStyle/>
          <a:p>
            <a:r>
              <a:rPr lang="en-US" dirty="0" smtClean="0"/>
              <a:t>Account by tsunami </a:t>
            </a:r>
            <a:br>
              <a:rPr lang="en-US" dirty="0" smtClean="0"/>
            </a:br>
            <a:r>
              <a:rPr lang="en-US" dirty="0" smtClean="0"/>
              <a:t>geologist, Lori </a:t>
            </a:r>
            <a:r>
              <a:rPr lang="en-US" dirty="0" err="1" smtClean="0"/>
              <a:t>Dengler</a:t>
            </a:r>
            <a:r>
              <a:rPr lang="en-US" dirty="0" smtClean="0"/>
              <a:t> </a:t>
            </a:r>
            <a:br>
              <a:rPr lang="en-US" dirty="0" smtClean="0"/>
            </a:br>
            <a:r>
              <a:rPr lang="en-US" dirty="0" smtClean="0"/>
              <a:t>of Cal State Humboldt</a:t>
            </a:r>
            <a:endParaRPr lang="en-US" dirty="0"/>
          </a:p>
        </p:txBody>
      </p:sp>
      <p:pic>
        <p:nvPicPr>
          <p:cNvPr id="5" name="Picture 4" descr="Map of region"/>
          <p:cNvPicPr/>
          <p:nvPr/>
        </p:nvPicPr>
        <p:blipFill>
          <a:blip r:embed="rId3">
            <a:extLst>
              <a:ext uri="{28A0092B-C50C-407E-A947-70E740481C1C}">
                <a14:useLocalDpi xmlns:a14="http://schemas.microsoft.com/office/drawing/2010/main" val="0"/>
              </a:ext>
            </a:extLst>
          </a:blip>
          <a:srcRect/>
          <a:stretch>
            <a:fillRect/>
          </a:stretch>
        </p:blipFill>
        <p:spPr bwMode="auto">
          <a:xfrm>
            <a:off x="4395818" y="1393417"/>
            <a:ext cx="4620098" cy="5346113"/>
          </a:xfrm>
          <a:prstGeom prst="rect">
            <a:avLst/>
          </a:prstGeom>
          <a:noFill/>
          <a:ln>
            <a:noFill/>
          </a:ln>
        </p:spPr>
      </p:pic>
      <p:sp>
        <p:nvSpPr>
          <p:cNvPr id="6" name="Oval 5"/>
          <p:cNvSpPr/>
          <p:nvPr/>
        </p:nvSpPr>
        <p:spPr>
          <a:xfrm>
            <a:off x="6126236" y="4368464"/>
            <a:ext cx="488424" cy="390789"/>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056140" y="4661556"/>
            <a:ext cx="3098006" cy="823448"/>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127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&amp; ideas</a:t>
            </a:r>
            <a:endParaRPr lang="en-US" dirty="0"/>
          </a:p>
        </p:txBody>
      </p:sp>
      <p:sp>
        <p:nvSpPr>
          <p:cNvPr id="3" name="Content Placeholder 2"/>
          <p:cNvSpPr>
            <a:spLocks noGrp="1"/>
          </p:cNvSpPr>
          <p:nvPr>
            <p:ph idx="1"/>
          </p:nvPr>
        </p:nvSpPr>
        <p:spPr/>
        <p:txBody>
          <a:bodyPr/>
          <a:lstStyle/>
          <a:p>
            <a:r>
              <a:rPr lang="en-US" dirty="0" smtClean="0"/>
              <a:t>Mythic stories: Timeless/long-term region-wide stories that describe a restless earth and ocean</a:t>
            </a:r>
          </a:p>
          <a:p>
            <a:r>
              <a:rPr lang="en-US" dirty="0" smtClean="0"/>
              <a:t>Oral histories: </a:t>
            </a:r>
            <a:r>
              <a:rPr lang="en-US" dirty="0"/>
              <a:t>A</a:t>
            </a:r>
            <a:r>
              <a:rPr lang="en-US" dirty="0" smtClean="0"/>
              <a:t>ccounts that record specific event/s (sometimes centuries-old)</a:t>
            </a:r>
          </a:p>
          <a:p>
            <a:r>
              <a:rPr lang="en-US" dirty="0" smtClean="0"/>
              <a:t>Preparedness: Strong advice on how to live more safely in a geologically active region</a:t>
            </a:r>
          </a:p>
        </p:txBody>
      </p:sp>
    </p:spTree>
    <p:extLst>
      <p:ext uri="{BB962C8B-B14F-4D97-AF65-F5344CB8AC3E}">
        <p14:creationId xmlns:p14="http://schemas.microsoft.com/office/powerpoint/2010/main" val="23463136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&amp; ideas</a:t>
            </a:r>
            <a:endParaRPr lang="en-US" dirty="0"/>
          </a:p>
        </p:txBody>
      </p:sp>
      <p:sp>
        <p:nvSpPr>
          <p:cNvPr id="3" name="Content Placeholder 2"/>
          <p:cNvSpPr>
            <a:spLocks noGrp="1"/>
          </p:cNvSpPr>
          <p:nvPr>
            <p:ph idx="1"/>
          </p:nvPr>
        </p:nvSpPr>
        <p:spPr/>
        <p:txBody>
          <a:bodyPr/>
          <a:lstStyle/>
          <a:p>
            <a:r>
              <a:rPr lang="en-US" dirty="0" smtClean="0"/>
              <a:t>Stories and histories in many cases belong to the teller. Consideration and respect should be exercised in repeating stories.</a:t>
            </a:r>
          </a:p>
          <a:p>
            <a:r>
              <a:rPr lang="en-US" dirty="0" smtClean="0"/>
              <a:t>Native American cultures are very grounded in Place. </a:t>
            </a:r>
            <a:br>
              <a:rPr lang="en-US" dirty="0" smtClean="0"/>
            </a:br>
            <a:r>
              <a:rPr lang="en-US" sz="2200" dirty="0" smtClean="0"/>
              <a:t>Ex. </a:t>
            </a:r>
            <a:r>
              <a:rPr lang="en-US" sz="2200" i="1" dirty="0" smtClean="0"/>
              <a:t>“These lands are vital not only to our subsistence but also to our </a:t>
            </a:r>
            <a:r>
              <a:rPr lang="en-US" sz="2200" i="1" u="sng" dirty="0" smtClean="0"/>
              <a:t>sense of being</a:t>
            </a:r>
            <a:r>
              <a:rPr lang="en-US" sz="2200" i="1" dirty="0" smtClean="0"/>
              <a:t> as Tlingit people.</a:t>
            </a:r>
            <a:r>
              <a:rPr lang="en-US" sz="2200" dirty="0" smtClean="0"/>
              <a:t>” (Gabriel George, 2008)</a:t>
            </a:r>
          </a:p>
          <a:p>
            <a:r>
              <a:rPr lang="en-US" dirty="0" smtClean="0"/>
              <a:t>Attributes of indigenous ways of knowing nature: place-based, non/material world are one, relational, mysterious (all is not knowable), observational not </a:t>
            </a:r>
            <a:r>
              <a:rPr lang="en-US" dirty="0" err="1" smtClean="0"/>
              <a:t>experimentational</a:t>
            </a:r>
            <a:r>
              <a:rPr lang="en-US" dirty="0" smtClean="0"/>
              <a:t>, cyclical time.</a:t>
            </a:r>
          </a:p>
        </p:txBody>
      </p:sp>
    </p:spTree>
    <p:extLst>
      <p:ext uri="{BB962C8B-B14F-4D97-AF65-F5344CB8AC3E}">
        <p14:creationId xmlns:p14="http://schemas.microsoft.com/office/powerpoint/2010/main" val="13493582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07188"/>
            <a:ext cx="8042276" cy="5887311"/>
          </a:xfrm>
        </p:spPr>
        <p:txBody>
          <a:bodyPr>
            <a:normAutofit fontScale="55000" lnSpcReduction="20000"/>
          </a:bodyPr>
          <a:lstStyle/>
          <a:p>
            <a:pPr>
              <a:spcBef>
                <a:spcPts val="1400"/>
              </a:spcBef>
            </a:pPr>
            <a:r>
              <a:rPr lang="en-US" dirty="0" err="1" smtClean="0"/>
              <a:t>Ainkenhead</a:t>
            </a:r>
            <a:r>
              <a:rPr lang="en-US" dirty="0" smtClean="0"/>
              <a:t> G. and </a:t>
            </a:r>
            <a:r>
              <a:rPr lang="en-US" dirty="0" err="1" smtClean="0"/>
              <a:t>Michell</a:t>
            </a:r>
            <a:r>
              <a:rPr lang="en-US" dirty="0" smtClean="0"/>
              <a:t>, H., 2011, Bridging cultures: Indigenous and scientific </a:t>
            </a:r>
            <a:br>
              <a:rPr lang="en-US" dirty="0" smtClean="0"/>
            </a:br>
            <a:r>
              <a:rPr lang="en-US" dirty="0" smtClean="0"/>
              <a:t>ways of knowing nature. Pearson. </a:t>
            </a:r>
            <a:r>
              <a:rPr lang="en-US" dirty="0" err="1"/>
              <a:t>p</a:t>
            </a:r>
            <a:r>
              <a:rPr lang="en-US" dirty="0" err="1" smtClean="0"/>
              <a:t>p</a:t>
            </a:r>
            <a:r>
              <a:rPr lang="en-US" dirty="0" smtClean="0"/>
              <a:t> 196.</a:t>
            </a:r>
          </a:p>
          <a:p>
            <a:pPr>
              <a:spcBef>
                <a:spcPts val="1400"/>
              </a:spcBef>
            </a:pPr>
            <a:r>
              <a:rPr lang="en-US" dirty="0" smtClean="0"/>
              <a:t>Coyote Mentoring, Wilderness </a:t>
            </a:r>
            <a:r>
              <a:rPr lang="en-US" dirty="0"/>
              <a:t>Awareness School. </a:t>
            </a:r>
            <a:r>
              <a:rPr lang="en-US" dirty="0" smtClean="0"/>
              <a:t>Accessed October 13, 2013</a:t>
            </a:r>
            <a:r>
              <a:rPr lang="en-US" dirty="0" smtClean="0">
                <a:hlinkClick r:id="rId3"/>
              </a:rPr>
              <a:t>http</a:t>
            </a:r>
            <a:r>
              <a:rPr lang="en-US" dirty="0">
                <a:hlinkClick r:id="rId3"/>
              </a:rPr>
              <a:t>://wildernessawareness.org/program/coyote-mentoring</a:t>
            </a:r>
            <a:r>
              <a:rPr lang="en-US" dirty="0" smtClean="0">
                <a:hlinkClick r:id="rId3"/>
              </a:rPr>
              <a:t>/</a:t>
            </a:r>
            <a:r>
              <a:rPr lang="en-US" dirty="0" smtClean="0"/>
              <a:t> </a:t>
            </a:r>
            <a:endParaRPr lang="en-US" dirty="0"/>
          </a:p>
          <a:p>
            <a:pPr>
              <a:spcBef>
                <a:spcPts val="1400"/>
              </a:spcBef>
            </a:pPr>
            <a:r>
              <a:rPr lang="en-US" dirty="0" err="1" smtClean="0"/>
              <a:t>Dengler</a:t>
            </a:r>
            <a:r>
              <a:rPr lang="en-US" dirty="0" smtClean="0"/>
              <a:t>, L., 2011, My Word: Surviving by learning from experience. Times-Standard, </a:t>
            </a:r>
            <a:br>
              <a:rPr lang="en-US" dirty="0" smtClean="0"/>
            </a:br>
            <a:r>
              <a:rPr lang="en-US" dirty="0" smtClean="0"/>
              <a:t>Eureka, CA (March 26).</a:t>
            </a:r>
          </a:p>
          <a:p>
            <a:pPr>
              <a:spcBef>
                <a:spcPts val="1400"/>
              </a:spcBef>
            </a:pPr>
            <a:r>
              <a:rPr lang="en-US" dirty="0" err="1" smtClean="0"/>
              <a:t>Losey</a:t>
            </a:r>
            <a:r>
              <a:rPr lang="en-US" dirty="0" smtClean="0"/>
              <a:t>, R. J., 2005, Earthquakes and tsunami as elements of environmental disturbance on the Northwest Coast of North America. Journal of Anthropological Archaeology, v 24, p 101-116.</a:t>
            </a:r>
          </a:p>
          <a:p>
            <a:pPr>
              <a:spcBef>
                <a:spcPts val="1400"/>
              </a:spcBef>
            </a:pPr>
            <a:r>
              <a:rPr lang="en-US" dirty="0" err="1" smtClean="0"/>
              <a:t>Losey</a:t>
            </a:r>
            <a:r>
              <a:rPr lang="en-US" dirty="0" smtClean="0"/>
              <a:t>, R. J., 2000, Oral tradition of earthquakes and tsunamis on the Central Cascadia Coast: Variation of account and relations to historically observed patterns across the Northwest Coast. Proceedings of the Fourth Annual Coquille Cultural Preservation Conference, p 1-15.</a:t>
            </a:r>
          </a:p>
          <a:p>
            <a:pPr>
              <a:spcBef>
                <a:spcPts val="1400"/>
              </a:spcBef>
            </a:pPr>
            <a:r>
              <a:rPr lang="en-US" dirty="0" err="1" smtClean="0"/>
              <a:t>Ludwin</a:t>
            </a:r>
            <a:r>
              <a:rPr lang="en-US" dirty="0" smtClean="0"/>
              <a:t> R. S. et. al., 2005, Dating the 1700 Cascadia earthquake: Great coastal earthquakes in Native stories. Seismological Research Letters, v 76, n 2, p 140-148.</a:t>
            </a:r>
          </a:p>
          <a:p>
            <a:pPr>
              <a:spcBef>
                <a:spcPts val="1400"/>
              </a:spcBef>
            </a:pPr>
            <a:r>
              <a:rPr lang="en-US" dirty="0" smtClean="0"/>
              <a:t>McMillan, A. D. and Hutchinson, I., 2002, When the </a:t>
            </a:r>
            <a:r>
              <a:rPr lang="en-US" dirty="0"/>
              <a:t>m</a:t>
            </a:r>
            <a:r>
              <a:rPr lang="en-US" dirty="0" smtClean="0"/>
              <a:t>ountain </a:t>
            </a:r>
            <a:r>
              <a:rPr lang="en-US" dirty="0"/>
              <a:t>d</a:t>
            </a:r>
            <a:r>
              <a:rPr lang="en-US" dirty="0" smtClean="0"/>
              <a:t>warfs danced: Aboriginal traditions of </a:t>
            </a:r>
            <a:r>
              <a:rPr lang="en-US" dirty="0" err="1" smtClean="0"/>
              <a:t>paleoseismic</a:t>
            </a:r>
            <a:r>
              <a:rPr lang="en-US" dirty="0" smtClean="0"/>
              <a:t> events along the Cascadia Subduction Zone of Western North America. </a:t>
            </a:r>
            <a:r>
              <a:rPr lang="en-US" dirty="0" err="1" smtClean="0"/>
              <a:t>Ethnohistory</a:t>
            </a:r>
            <a:r>
              <a:rPr lang="en-US" dirty="0" smtClean="0"/>
              <a:t>, v 49, n 1, p 41-68.</a:t>
            </a:r>
          </a:p>
          <a:p>
            <a:pPr>
              <a:spcBef>
                <a:spcPts val="1400"/>
              </a:spcBef>
            </a:pPr>
            <a:r>
              <a:rPr lang="en-US" dirty="0" smtClean="0"/>
              <a:t>Phillips, P. W, 2007, Tsunamis and floods in Coos Bay mythology. Oregon Historical Quarterly, v 108, n 2, p 181-192</a:t>
            </a:r>
            <a:r>
              <a:rPr lang="en-US" dirty="0"/>
              <a:t>. </a:t>
            </a:r>
            <a:r>
              <a:rPr lang="en-US" dirty="0">
                <a:hlinkClick r:id="rId4"/>
              </a:rPr>
              <a:t>http://www.ohs.org/research/quarterly/Summer-2007.</a:t>
            </a:r>
            <a:r>
              <a:rPr lang="en-US" dirty="0" smtClean="0">
                <a:hlinkClick r:id="rId4"/>
              </a:rPr>
              <a:t>cfm</a:t>
            </a:r>
            <a:r>
              <a:rPr lang="en-US" dirty="0" smtClean="0"/>
              <a:t> </a:t>
            </a:r>
          </a:p>
          <a:p>
            <a:pPr>
              <a:spcBef>
                <a:spcPts val="1400"/>
              </a:spcBef>
            </a:pPr>
            <a:r>
              <a:rPr lang="en-US" dirty="0" err="1" smtClean="0"/>
              <a:t>Semken</a:t>
            </a:r>
            <a:r>
              <a:rPr lang="en-US" dirty="0" smtClean="0"/>
              <a:t>, S, et. al., 2009, Factors that influence sense of place as a learning outcome </a:t>
            </a:r>
            <a:br>
              <a:rPr lang="en-US" dirty="0" smtClean="0"/>
            </a:br>
            <a:r>
              <a:rPr lang="en-US" dirty="0" smtClean="0"/>
              <a:t>and assessment measures of place-based geoscience teaching. Electronic Journal of </a:t>
            </a:r>
            <a:br>
              <a:rPr lang="en-US" dirty="0" smtClean="0"/>
            </a:br>
            <a:r>
              <a:rPr lang="en-US" dirty="0" smtClean="0"/>
              <a:t>Science Education, v 13, n 2, p 136-159.</a:t>
            </a:r>
          </a:p>
          <a:p>
            <a:pPr>
              <a:spcBef>
                <a:spcPts val="1400"/>
              </a:spcBef>
            </a:pPr>
            <a:r>
              <a:rPr lang="en-US" dirty="0" err="1"/>
              <a:t>Semken</a:t>
            </a:r>
            <a:r>
              <a:rPr lang="en-US" dirty="0"/>
              <a:t>, S., &amp; Butler Freeman, C</a:t>
            </a:r>
            <a:r>
              <a:rPr lang="en-US" dirty="0" smtClean="0"/>
              <a:t>., 2008, </a:t>
            </a:r>
            <a:r>
              <a:rPr lang="en-US" dirty="0"/>
              <a:t>Sense of place in the practice and </a:t>
            </a:r>
            <a:br>
              <a:rPr lang="en-US" dirty="0"/>
            </a:br>
            <a:r>
              <a:rPr lang="en-US" dirty="0" smtClean="0"/>
              <a:t>assessment of </a:t>
            </a:r>
            <a:r>
              <a:rPr lang="en-US" dirty="0"/>
              <a:t>place-based science teaching. Science Education, </a:t>
            </a:r>
            <a:r>
              <a:rPr lang="en-US" dirty="0" smtClean="0"/>
              <a:t>V 92</a:t>
            </a:r>
            <a:r>
              <a:rPr lang="en-US" dirty="0"/>
              <a:t>, </a:t>
            </a:r>
            <a:r>
              <a:rPr lang="en-US" dirty="0" smtClean="0"/>
              <a:t>v 1042</a:t>
            </a:r>
            <a:r>
              <a:rPr lang="en-US" dirty="0"/>
              <a:t>-1057.</a:t>
            </a:r>
            <a:endParaRPr lang="en-US" dirty="0" smtClean="0"/>
          </a:p>
          <a:p>
            <a:pPr>
              <a:spcBef>
                <a:spcPts val="1400"/>
              </a:spcBef>
            </a:pPr>
            <a:r>
              <a:rPr lang="en-US" dirty="0" err="1" smtClean="0"/>
              <a:t>Thorton</a:t>
            </a:r>
            <a:r>
              <a:rPr lang="en-US" dirty="0" smtClean="0"/>
              <a:t>, T. F., 2008, Being and Place Among the Tlingit. UW Press. </a:t>
            </a:r>
            <a:r>
              <a:rPr lang="en-US" dirty="0" err="1"/>
              <a:t>p</a:t>
            </a:r>
            <a:r>
              <a:rPr lang="en-US" dirty="0" err="1" smtClean="0"/>
              <a:t>p</a:t>
            </a:r>
            <a:r>
              <a:rPr lang="en-US" dirty="0" smtClean="0"/>
              <a:t> 247.</a:t>
            </a:r>
            <a:endParaRPr lang="en-US" dirty="0"/>
          </a:p>
        </p:txBody>
      </p:sp>
      <p:pic>
        <p:nvPicPr>
          <p:cNvPr id="4" name="Picture 3" descr="IMG_0229.jpg"/>
          <p:cNvPicPr>
            <a:picLocks noChangeAspect="1"/>
          </p:cNvPicPr>
          <p:nvPr/>
        </p:nvPicPr>
        <p:blipFill rotWithShape="1">
          <a:blip r:embed="rId5" cstate="print">
            <a:extLst>
              <a:ext uri="{28A0092B-C50C-407E-A947-70E740481C1C}">
                <a14:useLocalDpi xmlns:a14="http://schemas.microsoft.com/office/drawing/2010/main" val="0"/>
              </a:ext>
            </a:extLst>
          </a:blip>
          <a:srcRect l="13265" t="5155" r="6431" b="7803"/>
          <a:stretch/>
        </p:blipFill>
        <p:spPr>
          <a:xfrm>
            <a:off x="7752283" y="4896376"/>
            <a:ext cx="1308010" cy="1898123"/>
          </a:xfrm>
          <a:prstGeom prst="rect">
            <a:avLst/>
          </a:prstGeom>
        </p:spPr>
      </p:pic>
      <p:sp>
        <p:nvSpPr>
          <p:cNvPr id="2" name="Title 1"/>
          <p:cNvSpPr>
            <a:spLocks noGrp="1"/>
          </p:cNvSpPr>
          <p:nvPr>
            <p:ph type="title"/>
          </p:nvPr>
        </p:nvSpPr>
        <p:spPr>
          <a:xfrm>
            <a:off x="549275" y="107576"/>
            <a:ext cx="8042276" cy="687959"/>
          </a:xfrm>
        </p:spPr>
        <p:txBody>
          <a:bodyPr/>
          <a:lstStyle/>
          <a:p>
            <a:r>
              <a:rPr lang="en-US" sz="4000" dirty="0" smtClean="0"/>
              <a:t>References </a:t>
            </a:r>
            <a:endParaRPr lang="en-US" sz="4000" dirty="0"/>
          </a:p>
        </p:txBody>
      </p:sp>
      <p:pic>
        <p:nvPicPr>
          <p:cNvPr id="5" name="Picture 4" descr="IMG_0228.jpg"/>
          <p:cNvPicPr>
            <a:picLocks noChangeAspect="1"/>
          </p:cNvPicPr>
          <p:nvPr/>
        </p:nvPicPr>
        <p:blipFill rotWithShape="1">
          <a:blip r:embed="rId6" cstate="print">
            <a:extLst>
              <a:ext uri="{28A0092B-C50C-407E-A947-70E740481C1C}">
                <a14:useLocalDpi xmlns:a14="http://schemas.microsoft.com/office/drawing/2010/main" val="0"/>
              </a:ext>
            </a:extLst>
          </a:blip>
          <a:srcRect l="11391" t="6105" r="8786" b="2722"/>
          <a:stretch/>
        </p:blipFill>
        <p:spPr>
          <a:xfrm>
            <a:off x="7819044" y="76063"/>
            <a:ext cx="1241249" cy="1898123"/>
          </a:xfrm>
          <a:prstGeom prst="rect">
            <a:avLst/>
          </a:prstGeom>
        </p:spPr>
      </p:pic>
    </p:spTree>
    <p:extLst>
      <p:ext uri="{BB962C8B-B14F-4D97-AF65-F5344CB8AC3E}">
        <p14:creationId xmlns:p14="http://schemas.microsoft.com/office/powerpoint/2010/main" val="19193340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4817</TotalTime>
  <Words>966</Words>
  <Application>Microsoft Macintosh PowerPoint</Application>
  <PresentationFormat>On-screen Show (4:3)</PresentationFormat>
  <Paragraphs>82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Breeze</vt:lpstr>
      <vt:lpstr>Indigenous Oral Histories &amp; Disaster Preparedness Knowledge</vt:lpstr>
      <vt:lpstr>PowerPoint Presentation</vt:lpstr>
      <vt:lpstr>Coastal Cascadia Oral Histories</vt:lpstr>
      <vt:lpstr>Coastal Cascadia Oral Histories</vt:lpstr>
      <vt:lpstr>Run to High Ground</vt:lpstr>
      <vt:lpstr>Langi village, Simeulue Island, Indian Ocean</vt:lpstr>
      <vt:lpstr>Thoughts &amp; ideas</vt:lpstr>
      <vt:lpstr>Thoughts &amp; ideas</vt:lpstr>
      <vt:lpstr>References </vt:lpstr>
      <vt:lpstr>How would you use oral histories and native stories with your learners?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Oral Histories &amp; Disaster Preparedness</dc:title>
  <dc:creator>Beth Pratt-Sitaula</dc:creator>
  <cp:lastModifiedBy>Beth Pratt-Sitaula</cp:lastModifiedBy>
  <cp:revision>58</cp:revision>
  <dcterms:created xsi:type="dcterms:W3CDTF">2013-08-12T04:44:00Z</dcterms:created>
  <dcterms:modified xsi:type="dcterms:W3CDTF">2014-05-29T12:31:21Z</dcterms:modified>
</cp:coreProperties>
</file>