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8" r:id="rId4"/>
    <p:sldId id="265" r:id="rId5"/>
    <p:sldId id="268" r:id="rId6"/>
    <p:sldId id="269" r:id="rId7"/>
    <p:sldId id="266" r:id="rId8"/>
    <p:sldId id="272" r:id="rId9"/>
    <p:sldId id="264" r:id="rId10"/>
    <p:sldId id="262" r:id="rId11"/>
    <p:sldId id="259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CC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3" autoAdjust="0"/>
    <p:restoredTop sz="90929"/>
  </p:normalViewPr>
  <p:slideViewPr>
    <p:cSldViewPr>
      <p:cViewPr varScale="1">
        <p:scale>
          <a:sx n="86" d="100"/>
          <a:sy n="86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71C35D-BBE4-844C-A37A-FF355451B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8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24652-7B7C-1D42-809D-42025CE5E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92F27-EC53-4C4C-B2B3-648C4F80D1C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A3289-A490-924B-AAC2-EE085C6450E2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B2B33-5F12-F048-8290-C6A4080E2BBF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5761F-206B-9343-A242-AE04299CD1F7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03150-3169-2E44-9068-AE12E7CB4719}" type="slidenum">
              <a:rPr lang="en-US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F5445-1DB6-AB4E-B15C-FC1DB1FA6A86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A3A75-03FA-6743-84CB-60D7984982A9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F6052-9396-1B40-96B1-9D5D1E367CAA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7870F-9368-0C41-A970-B5DDADAB4E18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5ABA7-84B8-634F-8275-A63DFD347392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B0846-23FF-B54A-B72E-D40855890A8B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23470-6575-5346-9EDF-C67D6A116C0A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C6D1-3A74-DD44-A5E5-D246FF13C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D92B9-67D9-E74F-B954-1603C7659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D936-212A-9A4C-8B1F-FE5A1DD7B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53F6-4EAE-F84D-9E8A-75D3E613E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9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2306-7EF5-6740-A3A5-6A4638038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99FC4-5F1E-0E44-A0C2-D422E5062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5FA1-5B8C-DB4B-8162-CC21ECB75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40D28-8B4F-214A-A437-EC5C3FA37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15271-A87D-3946-9CE1-5FA257F33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50C3-1D5B-B348-86D5-444915390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FAE4-BEFC-EB4A-9F8B-6CCB8E377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>
                <a:gamma/>
                <a:shade val="46275"/>
                <a:invGamma/>
              </a:srgbClr>
            </a:gs>
            <a:gs pos="50000">
              <a:srgbClr val="66CCFF"/>
            </a:gs>
            <a:gs pos="100000">
              <a:srgbClr val="66CC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B9B86-300F-0A46-95A3-EDADF3047D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7.png"/><Relationship Id="rId1" Type="http://schemas.microsoft.com/office/2007/relationships/media" Target="movie_1_station.mov" TargetMode="External"/><Relationship Id="rId2" Type="http://schemas.openxmlformats.org/officeDocument/2006/relationships/video" Target="movie_1_station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png"/><Relationship Id="rId1" Type="http://schemas.microsoft.com/office/2007/relationships/media" Target="movie_allstation.mov" TargetMode="External"/><Relationship Id="rId2" Type="http://schemas.openxmlformats.org/officeDocument/2006/relationships/video" Target="movie_allstation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microsoft.com/office/2007/relationships/media" Target="movie_China_100s.mov" TargetMode="External"/><Relationship Id="rId2" Type="http://schemas.openxmlformats.org/officeDocument/2006/relationships/video" Target="movie_China_100s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microsoft.com/office/2007/relationships/media" Target="movie_Mariana_100s_azi.mov" TargetMode="External"/><Relationship Id="rId2" Type="http://schemas.openxmlformats.org/officeDocument/2006/relationships/video" Target="movie_Mariana_100s_azi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3.png"/><Relationship Id="rId1" Type="http://schemas.microsoft.com/office/2007/relationships/media" Target="sumatra-3c-op-an.mov" TargetMode="External"/><Relationship Id="rId2" Type="http://schemas.openxmlformats.org/officeDocument/2006/relationships/video" Target="sumatra-3c-op-an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4.png"/><Relationship Id="rId1" Type="http://schemas.microsoft.com/office/2007/relationships/media" Target="movie_Mariana_final.mov" TargetMode="External"/><Relationship Id="rId2" Type="http://schemas.openxmlformats.org/officeDocument/2006/relationships/video" Target="movie_Mariana_final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/>
              <a:t>Visualizing the Seismic Wavefield with EarthScope</a:t>
            </a:r>
            <a:r>
              <a:rPr lang="ja-JP" altLang="en-US"/>
              <a:t>’</a:t>
            </a:r>
            <a:r>
              <a:rPr lang="en-US"/>
              <a:t>s Transportable Array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953000"/>
            <a:ext cx="6400800" cy="533400"/>
          </a:xfrm>
        </p:spPr>
        <p:txBody>
          <a:bodyPr/>
          <a:lstStyle/>
          <a:p>
            <a:r>
              <a:rPr lang="en-US" sz="2800"/>
              <a:t>AGU, Fall 2008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62200" y="2743200"/>
            <a:ext cx="472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i="1">
                <a:solidFill>
                  <a:schemeClr val="tx2"/>
                </a:solidFill>
              </a:rPr>
              <a:t>Chuck Ammon, Penn State</a:t>
            </a:r>
            <a:br>
              <a:rPr lang="en-US" i="1">
                <a:solidFill>
                  <a:schemeClr val="tx2"/>
                </a:solidFill>
              </a:rPr>
            </a:br>
            <a:r>
              <a:rPr lang="en-US" i="1">
                <a:solidFill>
                  <a:schemeClr val="tx2"/>
                </a:solidFill>
              </a:rPr>
              <a:t>Bob Woodward, IRIS</a:t>
            </a:r>
            <a:br>
              <a:rPr lang="en-US" i="1">
                <a:solidFill>
                  <a:schemeClr val="tx2"/>
                </a:solidFill>
              </a:rPr>
            </a:br>
            <a:r>
              <a:rPr lang="en-US" i="1">
                <a:solidFill>
                  <a:schemeClr val="tx2"/>
                </a:solidFill>
              </a:rPr>
              <a:t>Kevin Furlong, Penn State Thorne Lay, UC Santa Cruz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2578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197600"/>
            <a:ext cx="23495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35663"/>
            <a:ext cx="1371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l"/>
            <a:r>
              <a:rPr lang="en-US"/>
              <a:t>Represent Seismicity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505200" cy="4114800"/>
          </a:xfrm>
        </p:spPr>
        <p:txBody>
          <a:bodyPr/>
          <a:lstStyle/>
          <a:p>
            <a:r>
              <a:rPr lang="en-US"/>
              <a:t>Challenge: Represent global seismicity in time and space on an iPhone touchscreen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87775" cy="378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762000"/>
          </a:xfrm>
        </p:spPr>
        <p:txBody>
          <a:bodyPr/>
          <a:lstStyle/>
          <a:p>
            <a:pPr algn="l"/>
            <a:r>
              <a:rPr lang="en-US"/>
              <a:t>Integrate map, text, timeline, . . 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632075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65112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038600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 rot="10772274" flipH="1">
            <a:off x="2133600" y="4953000"/>
            <a:ext cx="9144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10772274" flipH="1">
            <a:off x="3962400" y="5715000"/>
            <a:ext cx="9144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algn="l"/>
            <a:r>
              <a:rPr lang="en-US"/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724400" cy="3124200"/>
          </a:xfrm>
        </p:spPr>
        <p:txBody>
          <a:bodyPr/>
          <a:lstStyle/>
          <a:p>
            <a:pPr marL="168275" indent="-168275">
              <a:lnSpc>
                <a:spcPct val="90000"/>
              </a:lnSpc>
            </a:pPr>
            <a:r>
              <a:rPr lang="en-US" sz="2400"/>
              <a:t>Wavefield animations provide a science, education, and outreach tool</a:t>
            </a:r>
          </a:p>
          <a:p>
            <a:pPr marL="168275" indent="-168275">
              <a:lnSpc>
                <a:spcPct val="90000"/>
              </a:lnSpc>
            </a:pPr>
            <a:r>
              <a:rPr lang="en-US" sz="2400"/>
              <a:t>Extensions to the basic animations broaden the potential reach, but require care to avoid mis-interpretation</a:t>
            </a:r>
          </a:p>
          <a:p>
            <a:pPr marL="168275" indent="-168275">
              <a:lnSpc>
                <a:spcPct val="90000"/>
              </a:lnSpc>
            </a:pPr>
            <a:r>
              <a:rPr lang="en-US" sz="2400"/>
              <a:t>See the IRIS booth for a compilation on CD</a:t>
            </a:r>
          </a:p>
          <a:p>
            <a:pPr marL="168275" indent="-168275">
              <a:lnSpc>
                <a:spcPct val="90000"/>
              </a:lnSpc>
            </a:pPr>
            <a:r>
              <a:rPr lang="en-US" sz="2400"/>
              <a:t>Free download of the </a:t>
            </a:r>
            <a:r>
              <a:rPr lang="en-US" sz="2400" i="1"/>
              <a:t>Epicentral</a:t>
            </a:r>
            <a:r>
              <a:rPr lang="en-US" sz="2400"/>
              <a:t> iPhone application</a:t>
            </a:r>
          </a:p>
          <a:p>
            <a:pPr marL="514350" lvl="1" indent="-230188">
              <a:lnSpc>
                <a:spcPct val="90000"/>
              </a:lnSpc>
            </a:pPr>
            <a:r>
              <a:rPr lang="en-US" sz="2000"/>
              <a:t>Search for </a:t>
            </a:r>
            <a:r>
              <a:rPr lang="en-US" sz="2000" i="1"/>
              <a:t>Epicentral</a:t>
            </a:r>
            <a:r>
              <a:rPr lang="en-US" sz="2000"/>
              <a:t> on iTunes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884613" cy="502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7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5715000"/>
            <a:ext cx="609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More movies on the web</a:t>
            </a:r>
          </a:p>
          <a:p>
            <a:pPr marL="514350" lvl="1" indent="-230188" eaLnBrk="1" hangingPunct="1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FFFF00"/>
                </a:solidFill>
              </a:rPr>
              <a:t>www.iris.edu/hq/resource/earthquake_wave_visualizations</a:t>
            </a:r>
          </a:p>
          <a:p>
            <a:pPr marL="514350" lvl="1" indent="-230188" eaLnBrk="1" hangingPunct="1"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rgbClr val="FFFF00"/>
                </a:solidFill>
              </a:rPr>
              <a:t>eqseis.geosc.psu.edu/~cammon/QA/</a:t>
            </a:r>
            <a:endParaRPr 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TA 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640080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/>
              <a:t>EarthScope USArray Transportable Array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5916613"/>
            <a:ext cx="82550" cy="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924300"/>
            <a:ext cx="4418013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59288" y="3814763"/>
            <a:ext cx="6921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/>
              <a:t>2004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451850" y="3844925"/>
            <a:ext cx="6921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/>
              <a:t>2013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232400" y="3981450"/>
            <a:ext cx="3200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52400" y="5257800"/>
            <a:ext cx="4267200" cy="13716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/>
              <a:t>The Transportable Array will occupy 1600 sites across the contiguous 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200400" cy="990600"/>
          </a:xfrm>
        </p:spPr>
        <p:txBody>
          <a:bodyPr/>
          <a:lstStyle/>
          <a:p>
            <a:pPr algn="l"/>
            <a:r>
              <a:rPr lang="en-US"/>
              <a:t>Visualizing </a:t>
            </a:r>
            <a:br>
              <a:rPr lang="en-US"/>
            </a:br>
            <a:r>
              <a:rPr lang="en-US"/>
              <a:t>Seismic 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514600" cy="44196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/>
              <a:t>Animate</a:t>
            </a:r>
            <a:r>
              <a:rPr lang="ja-JP" altLang="en-US"/>
              <a:t>”</a:t>
            </a:r>
            <a:r>
              <a:rPr lang="en-US"/>
              <a:t> the ground motion at a seismic station</a:t>
            </a:r>
          </a:p>
        </p:txBody>
      </p:sp>
      <p:pic>
        <p:nvPicPr>
          <p:cNvPr id="4100" name="movie_1_station.mov" descr="Macintosh HD:Users:woodward:Desktop:AGU 2008:AGU_Fall_2008:movie_1_st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55563"/>
            <a:ext cx="5657850" cy="68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124200" cy="1143000"/>
          </a:xfrm>
        </p:spPr>
        <p:txBody>
          <a:bodyPr/>
          <a:lstStyle/>
          <a:p>
            <a:pPr algn="l"/>
            <a:r>
              <a:rPr lang="en-US"/>
              <a:t>The Seismic </a:t>
            </a:r>
            <a:br>
              <a:rPr lang="en-US"/>
            </a:br>
            <a:r>
              <a:rPr lang="en-US"/>
              <a:t>Wavefield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2895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Direct visualization of the wavefield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Direct representation of the data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Data are only bandpass filtered - no other processing</a:t>
            </a:r>
          </a:p>
        </p:txBody>
      </p:sp>
      <p:pic>
        <p:nvPicPr>
          <p:cNvPr id="12293" name="movie_allstation.mov" descr="Macintosh HD:Users:woodward:Desktop:AGU 2008:AGU_Fall_2008:movie_allst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0"/>
            <a:ext cx="5649912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02113" y="60325"/>
            <a:ext cx="467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/>
              <a:t>Distance Profile</a:t>
            </a:r>
          </a:p>
        </p:txBody>
      </p:sp>
      <p:pic>
        <p:nvPicPr>
          <p:cNvPr id="15365" name="movie_China_100s.mov" descr="Macintosh HD:Users:woodward:Desktop:Movies:movie_China_100s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094163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48200" y="838200"/>
            <a:ext cx="2568575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/>
              <a:t>Stations shown in distance profile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4038600" y="3429000"/>
            <a:ext cx="544513" cy="949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6" descr="China_station_dist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2936" r="9073" b="9082"/>
          <a:stretch>
            <a:fillRect/>
          </a:stretch>
        </p:blipFill>
        <p:spPr bwMode="auto">
          <a:xfrm>
            <a:off x="4572000" y="1143000"/>
            <a:ext cx="2676525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257800" y="152400"/>
            <a:ext cx="2917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Azimuth Profile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4675188" y="3617913"/>
            <a:ext cx="554037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 descr="Mariana event azimuth s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5839" r="6166" b="21797"/>
          <a:stretch>
            <a:fillRect/>
          </a:stretch>
        </p:blipFill>
        <p:spPr bwMode="auto">
          <a:xfrm>
            <a:off x="5222875" y="1150938"/>
            <a:ext cx="294005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83200" y="868363"/>
            <a:ext cx="279400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/>
              <a:t>Stations shown in azimuth profile</a:t>
            </a:r>
          </a:p>
        </p:txBody>
      </p:sp>
      <p:pic>
        <p:nvPicPr>
          <p:cNvPr id="18438" name="movie_Mariana_100s_azi.mov" descr="Macintosh HD:Users:woodward:Desktop:Movies:movie_Mariana_100s_azi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25"/>
            <a:ext cx="4592638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/>
              <a:t>Three Component Visualizations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27432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Observed</a:t>
            </a:r>
            <a:endParaRPr lang="en-US" sz="2800"/>
          </a:p>
        </p:txBody>
      </p:sp>
      <p:pic>
        <p:nvPicPr>
          <p:cNvPr id="13317" name="sumatra-3c-op-an.mov" descr="Macintosh HD:Users:woodward:Desktop:AGU 2008:AGU_Fall_2008:sumatra-3c-op-a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363"/>
            <a:ext cx="9144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410200" y="12192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Predicted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85800"/>
          </a:xfrm>
        </p:spPr>
        <p:txBody>
          <a:bodyPr/>
          <a:lstStyle/>
          <a:p>
            <a:pPr algn="l"/>
            <a:r>
              <a:rPr lang="en-US"/>
              <a:t>Tell a Story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105400"/>
          </a:xfrm>
        </p:spPr>
        <p:txBody>
          <a:bodyPr/>
          <a:lstStyle/>
          <a:p>
            <a:r>
              <a:rPr lang="en-US" sz="2800"/>
              <a:t>The challenge: reach a broader audience</a:t>
            </a:r>
          </a:p>
          <a:p>
            <a:r>
              <a:rPr lang="en-US" sz="2800"/>
              <a:t>How? </a:t>
            </a:r>
          </a:p>
          <a:p>
            <a:pPr lvl="1"/>
            <a:r>
              <a:rPr lang="en-US" sz="2400"/>
              <a:t>Embed the wavefield animations in a </a:t>
            </a:r>
            <a:r>
              <a:rPr lang="ja-JP" altLang="en-US" sz="2400"/>
              <a:t>“</a:t>
            </a:r>
            <a:r>
              <a:rPr lang="en-US" sz="2400"/>
              <a:t>complete</a:t>
            </a:r>
            <a:r>
              <a:rPr lang="ja-JP" altLang="en-US" sz="2400"/>
              <a:t>”</a:t>
            </a:r>
            <a:r>
              <a:rPr lang="en-US" sz="2400"/>
              <a:t> story</a:t>
            </a:r>
          </a:p>
          <a:p>
            <a:r>
              <a:rPr lang="en-US" sz="2800"/>
              <a:t>Address basic questions</a:t>
            </a:r>
          </a:p>
          <a:p>
            <a:pPr lvl="1"/>
            <a:r>
              <a:rPr lang="en-US" sz="2400"/>
              <a:t>Where was the earthquake?</a:t>
            </a:r>
          </a:p>
          <a:p>
            <a:pPr lvl="1"/>
            <a:r>
              <a:rPr lang="en-US" sz="2400"/>
              <a:t>How did the energy get to North America</a:t>
            </a:r>
          </a:p>
          <a:p>
            <a:r>
              <a:rPr lang="en-US" sz="2800"/>
              <a:t>Combine synthesized content with direct representation of the data to tell a story</a:t>
            </a:r>
          </a:p>
          <a:p>
            <a:r>
              <a:rPr lang="en-US" sz="2800"/>
              <a:t>Represent the physics accurately</a:t>
            </a:r>
          </a:p>
          <a:p>
            <a:r>
              <a:rPr lang="en-US" sz="2800"/>
              <a:t>Minimize opportunities for muddling the message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movie_Mariana_final.mov" descr="Macintosh HD:Users:woodward:Desktop:AGU 2008:AGU_Fall_2008:movie_Mariana_final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65785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2004:Templates:Presentations:Designs:Sphere</Template>
  <TotalTime>531</TotalTime>
  <Words>253</Words>
  <Application>Microsoft Macintosh PowerPoint</Application>
  <PresentationFormat>On-screen Show (4:3)</PresentationFormat>
  <Paragraphs>56</Paragraphs>
  <Slides>12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ＭＳ Ｐゴシック</vt:lpstr>
      <vt:lpstr>Blank Presentation</vt:lpstr>
      <vt:lpstr>Visualizing the Seismic Wavefield with EarthScope’s Transportable Array</vt:lpstr>
      <vt:lpstr>PowerPoint Presentation</vt:lpstr>
      <vt:lpstr>Visualizing  Seismic Data</vt:lpstr>
      <vt:lpstr>The Seismic  Wavefield</vt:lpstr>
      <vt:lpstr>PowerPoint Presentation</vt:lpstr>
      <vt:lpstr>PowerPoint Presentation</vt:lpstr>
      <vt:lpstr>Three Component Visualizations</vt:lpstr>
      <vt:lpstr>Tell a Story</vt:lpstr>
      <vt:lpstr>PowerPoint Presentation</vt:lpstr>
      <vt:lpstr>Represent Seismicity</vt:lpstr>
      <vt:lpstr>Integrate map, text, timeline, . . .</vt:lpstr>
      <vt:lpstr>Summary</vt:lpstr>
    </vt:vector>
  </TitlesOfParts>
  <Company>IrIs Consortium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Seismic Wavefield with EarthScope’s Transportable Array</dc:title>
  <dc:creator>R. Woodward</dc:creator>
  <cp:lastModifiedBy>Beth Pratt-Sitaula</cp:lastModifiedBy>
  <cp:revision>24</cp:revision>
  <dcterms:created xsi:type="dcterms:W3CDTF">2008-12-15T00:19:57Z</dcterms:created>
  <dcterms:modified xsi:type="dcterms:W3CDTF">2014-05-30T20:40:50Z</dcterms:modified>
</cp:coreProperties>
</file>