
<file path=[Content_Types].xml><?xml version="1.0" encoding="utf-8"?>
<Types xmlns="http://schemas.openxmlformats.org/package/2006/content-types">
  <Default Extension="xml" ContentType="application/xml"/>
  <Default Extension="doc" ContentType="application/msword"/>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358" r:id="rId2"/>
    <p:sldId id="258" r:id="rId3"/>
    <p:sldId id="261" r:id="rId4"/>
    <p:sldId id="263" r:id="rId5"/>
    <p:sldId id="267" r:id="rId6"/>
    <p:sldId id="280" r:id="rId7"/>
    <p:sldId id="281" r:id="rId8"/>
    <p:sldId id="282" r:id="rId9"/>
    <p:sldId id="283" r:id="rId10"/>
    <p:sldId id="344" r:id="rId11"/>
    <p:sldId id="284" r:id="rId12"/>
    <p:sldId id="272" r:id="rId13"/>
    <p:sldId id="273" r:id="rId14"/>
    <p:sldId id="275" r:id="rId15"/>
    <p:sldId id="285" r:id="rId16"/>
    <p:sldId id="345" r:id="rId17"/>
    <p:sldId id="286" r:id="rId18"/>
    <p:sldId id="335" r:id="rId19"/>
    <p:sldId id="336" r:id="rId20"/>
    <p:sldId id="312" r:id="rId21"/>
    <p:sldId id="331" r:id="rId22"/>
    <p:sldId id="313" r:id="rId23"/>
    <p:sldId id="315" r:id="rId24"/>
    <p:sldId id="317" r:id="rId25"/>
    <p:sldId id="316" r:id="rId26"/>
    <p:sldId id="318" r:id="rId27"/>
    <p:sldId id="359" r:id="rId28"/>
    <p:sldId id="357" r:id="rId29"/>
    <p:sldId id="325" r:id="rId30"/>
    <p:sldId id="322" r:id="rId31"/>
    <p:sldId id="323" r:id="rId32"/>
    <p:sldId id="324" r:id="rId33"/>
    <p:sldId id="314" r:id="rId34"/>
    <p:sldId id="334" r:id="rId35"/>
    <p:sldId id="346" r:id="rId36"/>
    <p:sldId id="349" r:id="rId37"/>
    <p:sldId id="350" r:id="rId38"/>
    <p:sldId id="355" r:id="rId39"/>
    <p:sldId id="351" r:id="rId40"/>
    <p:sldId id="303" r:id="rId41"/>
    <p:sldId id="356" r:id="rId42"/>
    <p:sldId id="339" r:id="rId43"/>
    <p:sldId id="360" r:id="rId44"/>
    <p:sldId id="319"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31" autoAdjust="0"/>
  </p:normalViewPr>
  <p:slideViewPr>
    <p:cSldViewPr snapToGrid="0" snapToObjects="1">
      <p:cViewPr>
        <p:scale>
          <a:sx n="85" d="100"/>
          <a:sy n="85" d="100"/>
        </p:scale>
        <p:origin x="-1920" y="-472"/>
      </p:cViewPr>
      <p:guideLst>
        <p:guide orient="horz" pos="2160"/>
        <p:guide pos="2880"/>
      </p:guideLst>
    </p:cSldViewPr>
  </p:slideViewPr>
  <p:notesTextViewPr>
    <p:cViewPr>
      <p:scale>
        <a:sx n="100" d="100"/>
        <a:sy n="100" d="100"/>
      </p:scale>
      <p:origin x="0" y="0"/>
    </p:cViewPr>
  </p:notesTextViewPr>
  <p:sorterViewPr>
    <p:cViewPr>
      <p:scale>
        <a:sx n="89" d="100"/>
        <a:sy n="89"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715AE8-5766-BA48-A26C-03097497B487}" type="datetimeFigureOut">
              <a:rPr lang="en-US" smtClean="0"/>
              <a:t>3/6/16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D7E425-8253-6341-B977-099D80D58DBB}" type="slidenum">
              <a:rPr lang="en-US" smtClean="0"/>
              <a:t>‹#›</a:t>
            </a:fld>
            <a:endParaRPr lang="en-US"/>
          </a:p>
        </p:txBody>
      </p:sp>
    </p:spTree>
    <p:extLst>
      <p:ext uri="{BB962C8B-B14F-4D97-AF65-F5344CB8AC3E}">
        <p14:creationId xmlns:p14="http://schemas.microsoft.com/office/powerpoint/2010/main" val="3672265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52C5ED-A479-224D-834A-F41D85A06BB9}" type="datetimeFigureOut">
              <a:rPr lang="en-US" smtClean="0"/>
              <a:t>3/6/16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9FE8C3-D8D9-AB42-B5C9-5D0F8F815D0C}" type="slidenum">
              <a:rPr lang="en-US" smtClean="0"/>
              <a:t>‹#›</a:t>
            </a:fld>
            <a:endParaRPr lang="en-US"/>
          </a:p>
        </p:txBody>
      </p:sp>
    </p:spTree>
    <p:extLst>
      <p:ext uri="{BB962C8B-B14F-4D97-AF65-F5344CB8AC3E}">
        <p14:creationId xmlns:p14="http://schemas.microsoft.com/office/powerpoint/2010/main" val="41486284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eattlescenario.eeri.or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B8B8BF31-0312-3A4D-A9A5-E7525B03A467}" type="slidenum">
              <a:rPr kumimoji="0" lang="en-US" sz="1200">
                <a:latin typeface="Tahoma" charset="0"/>
              </a:rPr>
              <a:pPr/>
              <a:t>1</a:t>
            </a:fld>
            <a:endParaRPr kumimoji="0" lang="en-US" sz="1200">
              <a:latin typeface="Tahoma"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mechanics of earthquakes. Basically earthquakes result from 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jerky</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motion of rocks along faults. Slip on faults generally does not occur in a smooth, steady fashion but rather as a series of jerks.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Elastic rebound theory</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was developed by J.R. Reid during his studies of the San Andreas Fault after the disastrous 1906 San Francisco earthquake. This four-part diagram presents the essence of elastic rebound theory. Between A and B, forces slowly bend rocks adjacent to the fault. Strain energy is stored in the rocks as they are bent. C. When stress along the fault exceeds the strength of rocks on the fault, the rocks on opposite sides of the fault suddenly snap producing an earthquake. D. The rocks on opposite sides of the fault  end up in a new position with much of the stored strain energy released by the earthquake. Then 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earthquake cycle</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starts again. The interaction of forces, faults, and friction (the 3 Fs) controls earthquakes.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9438D65-D7E3-F64F-9443-07FE9BF8ED99}" type="slidenum">
              <a:rPr kumimoji="0" lang="en-US" sz="1200">
                <a:latin typeface="Tahoma" charset="0"/>
              </a:rPr>
              <a:pPr/>
              <a:t>10</a:t>
            </a:fld>
            <a:endParaRPr kumimoji="0" lang="en-US" sz="1200">
              <a:latin typeface="Tahoma" charset="0"/>
            </a:endParaRPr>
          </a:p>
        </p:txBody>
      </p:sp>
      <p:sp>
        <p:nvSpPr>
          <p:cNvPr id="58371" name="Rectangle 2"/>
          <p:cNvSpPr>
            <a:spLocks noGrp="1" noRot="1" noChangeAspect="1" noChangeArrowheads="1"/>
          </p:cNvSpPr>
          <p:nvPr>
            <p:ph type="sldImg"/>
          </p:nvPr>
        </p:nvSpPr>
        <p:spPr>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4096C4B6-F2AE-0745-BADA-75C2F6B17CDB}" type="slidenum">
              <a:rPr lang="en-US" sz="1200">
                <a:latin typeface="Tahoma" charset="0"/>
              </a:rPr>
              <a:pPr/>
              <a:t>11</a:t>
            </a:fld>
            <a:endParaRPr lang="en-US" sz="1200">
              <a:latin typeface="Tahoma"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The seismometer is the instrument that is supersensitive to ground motions and therefore can detect the minute ground motions produced by a distant earthquake. </a:t>
            </a:r>
          </a:p>
          <a:p>
            <a:pPr lvl="3">
              <a:spcAft>
                <a:spcPts val="713"/>
              </a:spcAft>
            </a:pPr>
            <a:r>
              <a:rPr lang="en-US" b="1">
                <a:solidFill>
                  <a:srgbClr val="000000"/>
                </a:solidFill>
                <a:latin typeface="Arial" charset="0"/>
                <a:ea typeface="ＭＳ Ｐゴシック" charset="0"/>
              </a:rPr>
              <a:t>Seismograph</a:t>
            </a:r>
            <a:r>
              <a:rPr lang="en-US">
                <a:solidFill>
                  <a:srgbClr val="000000"/>
                </a:solidFill>
                <a:latin typeface="Arial" charset="0"/>
                <a:ea typeface="ＭＳ Ｐゴシック" charset="0"/>
              </a:rPr>
              <a:t>—This is the amplifier and recorder. An instrument that records vibrations of the Earth, especially earthquakes. Seismograph generally refers to the </a:t>
            </a:r>
            <a:r>
              <a:rPr lang="en-US" i="1">
                <a:solidFill>
                  <a:srgbClr val="000000"/>
                </a:solidFill>
                <a:latin typeface="Arial" charset="0"/>
                <a:ea typeface="ＭＳ Ｐゴシック" charset="0"/>
              </a:rPr>
              <a:t>seismometer</a:t>
            </a:r>
            <a:r>
              <a:rPr lang="en-US">
                <a:solidFill>
                  <a:srgbClr val="000000"/>
                </a:solidFill>
                <a:latin typeface="Arial" charset="0"/>
                <a:ea typeface="ＭＳ Ｐゴシック" charset="0"/>
              </a:rPr>
              <a:t> and a recording device as a single unit.</a:t>
            </a:r>
          </a:p>
          <a:p>
            <a:pPr lvl="3">
              <a:spcAft>
                <a:spcPts val="713"/>
              </a:spcAft>
            </a:pPr>
            <a:r>
              <a:rPr lang="en-US" b="1">
                <a:solidFill>
                  <a:srgbClr val="000000"/>
                </a:solidFill>
                <a:latin typeface="Arial" charset="0"/>
                <a:ea typeface="ＭＳ Ｐゴシック" charset="0"/>
              </a:rPr>
              <a:t>Seismometer—This is the detector. </a:t>
            </a:r>
            <a:r>
              <a:rPr lang="en-US">
                <a:solidFill>
                  <a:srgbClr val="000000"/>
                </a:solidFill>
                <a:latin typeface="Arial" charset="0"/>
                <a:ea typeface="ＭＳ Ｐゴシック" charset="0"/>
              </a:rPr>
              <a:t>A sensitive instrument that can detect waves emitted by even the smallest earthquakes. </a:t>
            </a:r>
          </a:p>
          <a:p>
            <a:r>
              <a:rPr lang="en-US">
                <a:latin typeface="Times New Roman" charset="0"/>
              </a:rPr>
              <a:t>A seismogram is the graphical representation that the seismometer makes of a particular earthquake. As seen on the seismograph in the bottom figure, the order of arrival of seismic waves is: P wave, then S wave, then surface waves.</a:t>
            </a:r>
          </a:p>
          <a:p>
            <a:endParaRPr lang="en-US">
              <a:latin typeface="Times New Roman" charset="0"/>
            </a:endParaRPr>
          </a:p>
          <a:p>
            <a:r>
              <a:rPr lang="en-US">
                <a:latin typeface="Times New Roman" charset="0"/>
              </a:rPr>
              <a:t>When interpreted for us, a seismogram looks pretty simple. In actuality, it is rarely so. It takes a trained eye to discern what all the movements from different seismometers means. Some record horizontal movement (N-S or E-W), others record vertical movement (up-down).</a:t>
            </a:r>
          </a:p>
          <a:p>
            <a:endParaRPr lang="en-US">
              <a:latin typeface="Times New Roman" charset="0"/>
            </a:endParaRPr>
          </a:p>
          <a:p>
            <a:r>
              <a:rPr lang="en-US">
                <a:latin typeface="Myriad Pro" charset="0"/>
              </a:rPr>
              <a:t>ANIMATIONS: </a:t>
            </a:r>
            <a:r>
              <a:rPr lang="en-US">
                <a:latin typeface="Times New Roman" charset="0"/>
              </a:rPr>
              <a:t>Watch animations on </a:t>
            </a:r>
            <a:r>
              <a:rPr lang="en-US">
                <a:solidFill>
                  <a:srgbClr val="33332F"/>
                </a:solidFill>
                <a:latin typeface="Times New Roman" charset="0"/>
              </a:rPr>
              <a:t> </a:t>
            </a:r>
            <a:r>
              <a:rPr lang="en-US" u="sng">
                <a:solidFill>
                  <a:srgbClr val="660099"/>
                </a:solidFill>
                <a:latin typeface="Times New Roman" charset="0"/>
                <a:hlinkClick r:id=""/>
              </a:rPr>
              <a:t>Seismographs_Vertical_&amp;_Horizontal.mov</a:t>
            </a:r>
            <a:r>
              <a:rPr lang="en-US" u="sng">
                <a:solidFill>
                  <a:srgbClr val="660099"/>
                </a:solidFill>
                <a:latin typeface="Times New Roman" charset="0"/>
              </a:rPr>
              <a:t> </a:t>
            </a:r>
            <a:r>
              <a:rPr lang="en-US">
                <a:latin typeface="Myriad Pro" charset="0"/>
              </a:rPr>
              <a:t>on this DVD in the folder:   2. Earthquakes  &amp; Tsunamis  &gt; 2. ANIMATIONS_Earthquake &amp; Tsunami</a:t>
            </a:r>
            <a:r>
              <a:rPr lang="en-US">
                <a:latin typeface="Times New Roman" charset="0"/>
              </a:rPr>
              <a:t/>
            </a:r>
            <a:br>
              <a:rPr lang="en-US">
                <a:latin typeface="Times New Roman" charset="0"/>
              </a:rPr>
            </a:br>
            <a:r>
              <a:rPr lang="en-US">
                <a:latin typeface="Times New Roman" charset="0"/>
              </a:rPr>
              <a:t>		</a:t>
            </a:r>
            <a:r>
              <a:rPr kumimoji="0" lang="en-US">
                <a:solidFill>
                  <a:srgbClr val="000000"/>
                </a:solidFill>
                <a:latin typeface="Lucida Grande" charset="0"/>
              </a:rPr>
              <a:t>Seismographs-Vertical &amp; Horiz Instruments  </a:t>
            </a:r>
            <a:r>
              <a:rPr lang="en-US" u="sng">
                <a:solidFill>
                  <a:srgbClr val="660099"/>
                </a:solidFill>
                <a:latin typeface="Times New Roman" charset="0"/>
              </a:rPr>
              <a:t>		</a:t>
            </a:r>
          </a:p>
          <a:p>
            <a:r>
              <a:rPr lang="en-US" u="sng">
                <a:solidFill>
                  <a:srgbClr val="660099"/>
                </a:solidFill>
                <a:latin typeface="Times New Roman" charset="0"/>
              </a:rPr>
              <a:t>	(Or on line at: </a:t>
            </a:r>
            <a:r>
              <a:rPr lang="en-US">
                <a:latin typeface="Times New Roman" charset="0"/>
              </a:rPr>
              <a:t> http://www.iris.edu/hq/programs/education_and_outreach/animations/8)</a:t>
            </a:r>
          </a:p>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706283A4-AC94-E345-81AB-BA9452000F52}" type="slidenum">
              <a:rPr kumimoji="0" lang="en-US" sz="1200">
                <a:latin typeface="Tahoma" charset="0"/>
              </a:rPr>
              <a:pPr/>
              <a:t>14</a:t>
            </a:fld>
            <a:endParaRPr kumimoji="0" lang="en-US" sz="1200">
              <a:latin typeface="Tahoma"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A classic classroom earthquake activity described in almost every textbook treatment of earthquakes is how to determine the distance of an earthquake from a seismic station (= seismometer) using the travel time for P waves and S waves from that earthquake. This graph shows the travel time for P waves and S waves against distance from the earthquake as measured on the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surface in kilometers. For this example, the P wave arrived at the station 4 minutes and 15 seconds after the earthquake occurred; the S wave arrived at the station 8 minutes after the earthquake occurred. The time difference of 3 minutes and 45 seconds between the P wave arrival and the S wave arrival determines the distance of the earthquake from the seismometer as about 2400 km. From this information alone, you cannot tell what the direction is from the seismometer to the earthquake that could have occurred anywhere on a circle 2400 kilometers radius from the seismometer.</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33F14D5C-D9DE-0340-9C59-B2B7A3866EB9}" type="slidenum">
              <a:rPr lang="en-US" sz="1200">
                <a:latin typeface="Tahoma" charset="0"/>
              </a:rPr>
              <a:pPr/>
              <a:t>15</a:t>
            </a:fld>
            <a:endParaRPr lang="en-US" sz="1200">
              <a:latin typeface="Tahoma"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rPr>
              <a:t>If you have determinations of the distance of an earthquake from three seismic stations, you can triangulate the location of an earthquake. For a </a:t>
            </a:r>
            <a:r>
              <a:rPr lang="ja-JP" altLang="en-US" dirty="0">
                <a:latin typeface="Times New Roman" charset="0"/>
              </a:rPr>
              <a:t>“</a:t>
            </a:r>
            <a:r>
              <a:rPr lang="en-US" dirty="0">
                <a:latin typeface="Times New Roman" charset="0"/>
              </a:rPr>
              <a:t>regional earthquake</a:t>
            </a:r>
            <a:r>
              <a:rPr lang="ja-JP" altLang="en-US" dirty="0">
                <a:latin typeface="Times New Roman" charset="0"/>
              </a:rPr>
              <a:t>”</a:t>
            </a:r>
            <a:r>
              <a:rPr lang="en-US" dirty="0">
                <a:latin typeface="Times New Roman" charset="0"/>
              </a:rPr>
              <a:t>, you can do this problem on a flat map using a compass to draw circles around the three seismic stations with radius equal to the distance of the earthquake from those stations. The circles should intersect at the epicenter of the earthquake. </a:t>
            </a:r>
          </a:p>
          <a:p>
            <a:endParaRPr lang="en-US" dirty="0">
              <a:latin typeface="Times New Roman" charset="0"/>
            </a:endParaRPr>
          </a:p>
          <a:p>
            <a:r>
              <a:rPr lang="en-US" dirty="0">
                <a:latin typeface="Times New Roman" charset="0"/>
              </a:rPr>
              <a:t>THE WORLD IS A GLOBE: For a distant earthquake (e.g. in the middle of the Atlantic Ocean), you must deal with the complexity of spherical geometry, although the principles of triangulation are the same.</a:t>
            </a:r>
          </a:p>
          <a:p>
            <a:endParaRPr lang="en-US" dirty="0">
              <a:latin typeface="Times New Roman" charset="0"/>
            </a:endParaRPr>
          </a:p>
          <a:p>
            <a:r>
              <a:rPr lang="en-US" dirty="0">
                <a:latin typeface="Times New Roman" charset="0"/>
              </a:rPr>
              <a:t>In this slide an earthquake off the coast of southern Mexico is recorded by 3 stations listed in figure 1 above. If you just figure out how much time elapsed between the P and S waves, you can plot them on the lower graph (figure 2) to see how far each quake was from the epicenter. You slide each seismogram along between the green and red slopes of the graph until the P-wave arrival touches the red line and the S-wave arrival touches the green line.</a:t>
            </a:r>
          </a:p>
          <a:p>
            <a:r>
              <a:rPr lang="en-US" dirty="0">
                <a:latin typeface="Times New Roman" charset="0"/>
              </a:rPr>
              <a:t>Then you make great circles of those diameters around each station. There is only one location that it can be. If you have only 2 seismometers there are two potential earthquake locations.</a:t>
            </a:r>
          </a:p>
          <a:p>
            <a:endParaRPr lang="en-US" dirty="0">
              <a:latin typeface="Times New Roman" charset="0"/>
            </a:endParaRPr>
          </a:p>
          <a:p>
            <a:r>
              <a:rPr lang="en-US" dirty="0">
                <a:latin typeface="Myriad Pro" charset="0"/>
              </a:rPr>
              <a:t>ANIMATIONS: are on this DVD in the folder:   2. Earthquakes  &amp; Tsunamis  &gt; 2. </a:t>
            </a:r>
            <a:r>
              <a:rPr lang="en-US" dirty="0" err="1">
                <a:latin typeface="Myriad Pro" charset="0"/>
              </a:rPr>
              <a:t>ANIMATIONS_Earthquake</a:t>
            </a:r>
            <a:r>
              <a:rPr lang="en-US" dirty="0">
                <a:latin typeface="Myriad Pro" charset="0"/>
              </a:rPr>
              <a:t> &amp; Tsunami</a:t>
            </a:r>
            <a:r>
              <a:rPr lang="en-US" dirty="0">
                <a:latin typeface="Times New Roman" charset="0"/>
              </a:rPr>
              <a:t>  &gt;   </a:t>
            </a:r>
            <a:r>
              <a:rPr kumimoji="0" lang="en-US" dirty="0" err="1">
                <a:solidFill>
                  <a:srgbClr val="000000"/>
                </a:solidFill>
                <a:latin typeface="Lucida Grande" charset="0"/>
              </a:rPr>
              <a:t>HowAreEQLocated_WalkRunActivity.swf</a:t>
            </a:r>
            <a:endParaRPr lang="en-US" dirty="0">
              <a:latin typeface="Myriad Pro" charset="0"/>
            </a:endParaRPr>
          </a:p>
          <a:p>
            <a:r>
              <a:rPr lang="en-US" b="1" dirty="0">
                <a:latin typeface="Myriad Pro" charset="0"/>
              </a:rPr>
              <a:t>ACTIVITY:</a:t>
            </a:r>
            <a:r>
              <a:rPr lang="en-US" dirty="0">
                <a:latin typeface="Myriad Pro" charset="0"/>
              </a:rPr>
              <a:t> 2. Earthquakes  &amp; Tsunamis  &gt; 4. </a:t>
            </a:r>
            <a:r>
              <a:rPr lang="en-US" dirty="0" err="1">
                <a:latin typeface="Myriad Pro" charset="0"/>
              </a:rPr>
              <a:t>ACTIVITIES_Earthquake</a:t>
            </a:r>
            <a:r>
              <a:rPr lang="en-US" dirty="0">
                <a:latin typeface="Myriad Pro" charset="0"/>
              </a:rPr>
              <a:t> &amp; Tsunami &gt; </a:t>
            </a:r>
            <a:r>
              <a:rPr kumimoji="0" lang="en-US" dirty="0">
                <a:solidFill>
                  <a:srgbClr val="000000"/>
                </a:solidFill>
                <a:latin typeface="Lucida Grande" charset="0"/>
              </a:rPr>
              <a:t>Epicenter Triangulation &gt; </a:t>
            </a:r>
            <a:r>
              <a:rPr lang="en-US" dirty="0">
                <a:latin typeface="Myriad Pro" charset="0"/>
              </a:rPr>
              <a:t> </a:t>
            </a:r>
            <a:r>
              <a:rPr kumimoji="0" lang="en-US" dirty="0" err="1">
                <a:solidFill>
                  <a:srgbClr val="000000"/>
                </a:solidFill>
                <a:latin typeface="Lucida Grande" charset="0"/>
              </a:rPr>
              <a:t>HowAreEQLocated_WalkRunActivity.swf</a:t>
            </a:r>
            <a:endParaRPr lang="en-US" dirty="0">
              <a:latin typeface="Myriad Pro" charset="0"/>
            </a:endParaRPr>
          </a:p>
          <a:p>
            <a:r>
              <a:rPr lang="en-US" dirty="0">
                <a:latin typeface="Times New Roman" charset="0"/>
              </a:rPr>
              <a:t>	(or download from:  http://</a:t>
            </a:r>
            <a:r>
              <a:rPr lang="en-US" dirty="0" err="1">
                <a:latin typeface="Times New Roman" charset="0"/>
              </a:rPr>
              <a:t>www.iris.edu</a:t>
            </a:r>
            <a:r>
              <a:rPr lang="en-US" dirty="0">
                <a:latin typeface="Times New Roman" charset="0"/>
              </a:rPr>
              <a:t>/</a:t>
            </a:r>
            <a:r>
              <a:rPr lang="en-US" dirty="0" err="1">
                <a:latin typeface="Times New Roman" charset="0"/>
              </a:rPr>
              <a:t>hq</a:t>
            </a:r>
            <a:r>
              <a:rPr lang="en-US" dirty="0">
                <a:latin typeface="Times New Roman" charset="0"/>
              </a:rPr>
              <a:t>/programs/</a:t>
            </a:r>
            <a:r>
              <a:rPr lang="en-US" dirty="0" err="1">
                <a:latin typeface="Times New Roman" charset="0"/>
              </a:rPr>
              <a:t>education_and_outreach</a:t>
            </a:r>
            <a:r>
              <a:rPr lang="en-US" dirty="0">
                <a:latin typeface="Times New Roman" charset="0"/>
              </a:rPr>
              <a:t>/animations/interactive</a:t>
            </a:r>
          </a:p>
          <a:p>
            <a:r>
              <a:rPr lang="en-US" b="1" dirty="0">
                <a:latin typeface="Myriad Pro" charset="0"/>
              </a:rPr>
              <a:t>ACTIVITY:</a:t>
            </a:r>
            <a:r>
              <a:rPr lang="en-US" dirty="0">
                <a:latin typeface="Myriad Pro" charset="0"/>
              </a:rPr>
              <a:t> 2. Earthquakes  &amp; Tsunamis  &gt; 4. </a:t>
            </a:r>
            <a:r>
              <a:rPr lang="en-US" dirty="0" err="1">
                <a:latin typeface="Myriad Pro" charset="0"/>
              </a:rPr>
              <a:t>ACTIVITIES_Earthquake</a:t>
            </a:r>
            <a:r>
              <a:rPr lang="en-US" dirty="0">
                <a:latin typeface="Myriad Pro" charset="0"/>
              </a:rPr>
              <a:t> &amp; Tsunami</a:t>
            </a:r>
            <a:endParaRPr lang="en-US" dirty="0">
              <a:latin typeface="Times New Roman" charset="0"/>
            </a:endParaRPr>
          </a:p>
          <a:p>
            <a:r>
              <a:rPr lang="en-US" dirty="0">
                <a:latin typeface="Times New Roman" charset="0"/>
              </a:rPr>
              <a:t>This interactive FLASH download also has a description of using groups of students on a grid to map out </a:t>
            </a:r>
            <a:r>
              <a:rPr lang="ja-JP" altLang="en-US" dirty="0">
                <a:latin typeface="Times New Roman" charset="0"/>
              </a:rPr>
              <a:t>“</a:t>
            </a:r>
            <a:r>
              <a:rPr lang="en-US" dirty="0">
                <a:latin typeface="Times New Roman" charset="0"/>
              </a:rPr>
              <a:t>seismic wave</a:t>
            </a:r>
            <a:r>
              <a:rPr lang="ja-JP" altLang="en-US" dirty="0">
                <a:latin typeface="Times New Roman" charset="0"/>
              </a:rPr>
              <a:t>”</a:t>
            </a:r>
            <a:r>
              <a:rPr lang="en-US" dirty="0">
                <a:latin typeface="Times New Roman" charset="0"/>
              </a:rPr>
              <a:t> arrival times shown on next page.</a:t>
            </a:r>
          </a:p>
          <a:p>
            <a:r>
              <a:rPr lang="en-US" dirty="0">
                <a:latin typeface="Times New Roman" charset="0"/>
              </a:rPr>
              <a:t>ONE PAGER:  </a:t>
            </a:r>
            <a:r>
              <a:rPr lang="en-US" b="1" dirty="0">
                <a:solidFill>
                  <a:srgbClr val="33332F"/>
                </a:solidFill>
                <a:latin typeface="Arial" charset="0"/>
              </a:rPr>
              <a:t>No. 6. How are Earthquakes Located?</a:t>
            </a:r>
            <a:r>
              <a:rPr lang="ja-JP" altLang="en-US" b="1" dirty="0">
                <a:solidFill>
                  <a:srgbClr val="33332F"/>
                </a:solidFill>
                <a:latin typeface="Arial" charset="0"/>
              </a:rPr>
              <a:t>”</a:t>
            </a:r>
            <a:r>
              <a:rPr lang="en-US" b="1" dirty="0">
                <a:solidFill>
                  <a:srgbClr val="33332F"/>
                </a:solidFill>
                <a:latin typeface="Arial" charset="0"/>
              </a:rPr>
              <a:t> download from: </a:t>
            </a:r>
            <a:r>
              <a:rPr lang="en-US" dirty="0">
                <a:latin typeface="Times New Roman" charset="0"/>
              </a:rPr>
              <a:t>http://</a:t>
            </a:r>
            <a:r>
              <a:rPr lang="en-US" dirty="0" err="1">
                <a:latin typeface="Times New Roman" charset="0"/>
              </a:rPr>
              <a:t>www.iris.edu</a:t>
            </a:r>
            <a:r>
              <a:rPr lang="en-US" dirty="0">
                <a:latin typeface="Times New Roman" charset="0"/>
              </a:rPr>
              <a:t>/</a:t>
            </a:r>
            <a:r>
              <a:rPr lang="en-US" dirty="0" err="1">
                <a:latin typeface="Times New Roman" charset="0"/>
              </a:rPr>
              <a:t>hq</a:t>
            </a:r>
            <a:r>
              <a:rPr lang="en-US" dirty="0">
                <a:latin typeface="Times New Roman" charset="0"/>
              </a:rPr>
              <a:t>/publications/</a:t>
            </a:r>
            <a:r>
              <a:rPr lang="en-US" dirty="0" err="1">
                <a:latin typeface="Times New Roman" charset="0"/>
              </a:rPr>
              <a:t>brochures_and_onepagers</a:t>
            </a:r>
            <a:r>
              <a:rPr lang="en-US" dirty="0">
                <a:latin typeface="Times New Roman" charset="0"/>
              </a:rPr>
              <a:t>/</a:t>
            </a:r>
            <a:r>
              <a:rPr lang="en-US" dirty="0" err="1">
                <a:latin typeface="Times New Roman" charset="0"/>
              </a:rPr>
              <a:t>edu</a:t>
            </a:r>
            <a:endParaRPr lang="en-US" dirty="0">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32383245-8BAB-2C46-87E2-D35FEBCC6630}" type="slidenum">
              <a:rPr lang="en-US" sz="1200">
                <a:latin typeface="Tahoma" charset="0"/>
              </a:rPr>
              <a:pPr/>
              <a:t>17</a:t>
            </a:fld>
            <a:endParaRPr lang="en-US" sz="1200">
              <a:latin typeface="Tahoma"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As indicated in previous slide, as magnitude increases by 1.0, ground motion changes by a factor of 10. The change in energy with magnitude is even more dramatic. A change of magnitude by 1.0 corresponds to a change in energy released by a factor of 32!</a:t>
            </a:r>
          </a:p>
          <a:p>
            <a:r>
              <a:rPr lang="en-US">
                <a:latin typeface="Times New Roman" charset="0"/>
              </a:rPr>
              <a:t>Notice the dramatic change in number of earthquakes of different sizes. Small earthquakes are MUCH more frequent than large earthquakes. However, because the energy changes by a factor of 32 with an increase of 1.0 in magnitude, large earthquakes account for most of the energy released in earthquakes. There are about 20 earthquakes of magnitude 7.0 or greater each year and these release 80% of all seismic energy. </a:t>
            </a:r>
          </a:p>
          <a:p>
            <a:endParaRPr lang="en-US">
              <a:latin typeface="Times New Roman" charset="0"/>
            </a:endParaRPr>
          </a:p>
          <a:p>
            <a:r>
              <a:rPr lang="en-US" sz="800" b="1">
                <a:latin typeface="Times New Roman" charset="0"/>
              </a:rPr>
              <a:t>Earthquake Energy—To rephrase, for each unit of magnitude the amplitude of the waves increases by a factor of 10, but the duration also increases, so the energy  released increases by a factor of 32!</a:t>
            </a:r>
            <a:br>
              <a:rPr lang="en-US" sz="800" b="1">
                <a:latin typeface="Times New Roman" charset="0"/>
              </a:rPr>
            </a:br>
            <a:endParaRPr lang="en-US">
              <a:latin typeface="Times New Roman" charset="0"/>
            </a:endParaRPr>
          </a:p>
          <a:p>
            <a:r>
              <a:rPr lang="en-US">
                <a:latin typeface="Times New Roman" charset="0"/>
              </a:rPr>
              <a:t>RESOURCE: See file </a:t>
            </a:r>
            <a:r>
              <a:rPr lang="ja-JP" altLang="en-US">
                <a:latin typeface="Times New Roman" charset="0"/>
              </a:rPr>
              <a:t>“</a:t>
            </a:r>
            <a:r>
              <a:rPr lang="en-US" b="1">
                <a:solidFill>
                  <a:srgbClr val="33332F"/>
                </a:solidFill>
                <a:latin typeface="Arial" charset="0"/>
              </a:rPr>
              <a:t>No. 3. How Often do Earthquakes Occur?</a:t>
            </a:r>
            <a:r>
              <a:rPr lang="ja-JP" altLang="en-US" b="1">
                <a:solidFill>
                  <a:srgbClr val="33332F"/>
                </a:solidFill>
                <a:latin typeface="Arial" charset="0"/>
              </a:rPr>
              <a:t>”</a:t>
            </a:r>
            <a:r>
              <a:rPr lang="en-US" b="1">
                <a:solidFill>
                  <a:srgbClr val="33332F"/>
                </a:solidFill>
                <a:latin typeface="Arial" charset="0"/>
              </a:rPr>
              <a:t>  on website </a:t>
            </a:r>
            <a:r>
              <a:rPr lang="en-US">
                <a:latin typeface="Times New Roman" charset="0"/>
              </a:rPr>
              <a:t>http://www.iris.edu/hq/publications/brochures_and_onepagers/edu</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8F3BEDD9-CE56-9149-BE08-3D3A7FE70F67}" type="slidenum">
              <a:rPr lang="en-US" sz="1200">
                <a:latin typeface="Tahoma" charset="0"/>
              </a:rPr>
              <a:pPr/>
              <a:t>18</a:t>
            </a:fld>
            <a:endParaRPr lang="en-US" sz="1200">
              <a:latin typeface="Tahoma"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rPr>
              <a:t>Intensity is a measure of the effects of an earthquake in a particular location (e.g. did buildings fall down or just shake a bit?). Intensity is thus different in different places during the same earthquake whereas any particular earthquake has only one magnitude (determined from a measure of the amplitude of ground oscillations produced by that earthquake adjusted to a standard distance). </a:t>
            </a:r>
            <a:r>
              <a:rPr lang="en-US" dirty="0" smtClean="0">
                <a:latin typeface="Arial" charset="0"/>
              </a:rPr>
              <a:t>Most </a:t>
            </a:r>
            <a:r>
              <a:rPr lang="en-US" dirty="0">
                <a:latin typeface="Arial" charset="0"/>
              </a:rPr>
              <a:t>damage results from strong shaking during the passage of seismic waves, which spread out from the fault over a large region. Shaking may be severe enough and long enough to collapse weak buildings, overturn furniture, topple water heaters and storage tanks, and collapse unsafe dams. These effects can result in further damage through fires resulting from broken gas mains and fallen electric wires, the loss of water to fight fires because of broken water mains, oil spills caused by failure of storage tanks, and flooding resulting from dam failure. Shaking can also cause landslides. These in turn can damage buildings, roads, and pipelines built on slide areas or downhill from them. </a:t>
            </a:r>
          </a:p>
          <a:p>
            <a:endParaRPr lang="en-US" dirty="0">
              <a:latin typeface="Arial" charset="0"/>
            </a:endParaRPr>
          </a:p>
          <a:p>
            <a:endParaRPr lang="en-US" dirty="0">
              <a:latin typeface="Arial" charset="0"/>
            </a:endParaRPr>
          </a:p>
          <a:p>
            <a:r>
              <a:rPr lang="en-US" dirty="0">
                <a:latin typeface="Arial" charset="0"/>
              </a:rPr>
              <a:t>INTENSITY VS MAGNITUDE:  The severity of an earthquake can be expressed in terms of both intensity and magnitude. However, the two terms are quite different, and they are often confused. The size of the earthquake is called its magnitude.</a:t>
            </a:r>
            <a:r>
              <a:rPr lang="en-US" dirty="0">
                <a:latin typeface="Verdana" charset="0"/>
              </a:rPr>
              <a:t> </a:t>
            </a:r>
            <a:r>
              <a:rPr lang="en-US" dirty="0">
                <a:latin typeface="Arial" charset="0"/>
              </a:rPr>
              <a:t> There is one magnitude for each earthquake.</a:t>
            </a:r>
            <a:r>
              <a:rPr lang="en-US" dirty="0">
                <a:latin typeface="Verdana" charset="0"/>
              </a:rPr>
              <a:t> </a:t>
            </a:r>
            <a:r>
              <a:rPr lang="en-US" dirty="0">
                <a:latin typeface="Arial" charset="0"/>
              </a:rPr>
              <a:t>Magnitude scales, like the Richter magnitude and moment magnitude, measure the size of the earthquake at its source. Thus, they do not depend on where the measurement of the earthquake is made. Often, several slightly different magnitudes are reported for an earthquake. This happens because different measurement procedures will often give slightly different magnitudes for the same </a:t>
            </a:r>
            <a:r>
              <a:rPr lang="en-US" dirty="0" smtClean="0">
                <a:latin typeface="Arial" charset="0"/>
              </a:rPr>
              <a:t>earthquake</a:t>
            </a:r>
            <a:r>
              <a:rPr lang="en-US" dirty="0">
                <a:latin typeface="Arial" charset="0"/>
              </a:rPr>
              <a:t>. The intensity of shaking from an earthquake varies depending on where you are during the earthquake. The intensity of a M5 earthquake right under you is much greater than a M7 earthquake 300 miles away. Intensity </a:t>
            </a:r>
            <a:r>
              <a:rPr lang="en-US" dirty="0" smtClean="0">
                <a:latin typeface="Arial" charset="0"/>
              </a:rPr>
              <a:t>scales </a:t>
            </a:r>
            <a:r>
              <a:rPr lang="en-US" dirty="0">
                <a:latin typeface="Arial" charset="0"/>
              </a:rPr>
              <a:t>measure the amount of shaking at a particular location. Sediment-filled valleys will shake much more than bedrock hills. </a:t>
            </a:r>
            <a:r>
              <a:rPr lang="en-US" dirty="0">
                <a:latin typeface="Times New Roman" charset="0"/>
              </a:rPr>
              <a:t/>
            </a:r>
            <a:br>
              <a:rPr lang="en-US" dirty="0">
                <a:latin typeface="Times New Roman" charset="0"/>
              </a:rPr>
            </a:br>
            <a:endParaRPr lang="en-US" dirty="0">
              <a:latin typeface="Arial" charset="0"/>
            </a:endParaRPr>
          </a:p>
          <a:p>
            <a:endParaRPr lang="en-US" dirty="0">
              <a:latin typeface="Times New Roman" charset="0"/>
            </a:endParaRPr>
          </a:p>
          <a:p>
            <a:endParaRPr lang="en-US" dirty="0">
              <a:latin typeface="Times New Roman" charset="0"/>
            </a:endParaRPr>
          </a:p>
          <a:p>
            <a:endParaRPr lang="en-US" dirty="0">
              <a:latin typeface="Times New Roman" charset="0"/>
            </a:endParaRPr>
          </a:p>
          <a:p>
            <a:endParaRPr lang="en-US" baseline="30000" dirty="0">
              <a:solidFill>
                <a:srgbClr val="000000"/>
              </a:solidFill>
              <a:latin typeface="Times New Roman" charset="0"/>
            </a:endParaRPr>
          </a:p>
          <a:p>
            <a:endParaRPr lang="en-US" dirty="0">
              <a:latin typeface="Times New Roman" charset="0"/>
            </a:endParaRPr>
          </a:p>
          <a:p>
            <a:endParaRPr lang="en-US" dirty="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8F3BEDD9-CE56-9149-BE08-3D3A7FE70F67}" type="slidenum">
              <a:rPr lang="en-US" sz="1200">
                <a:latin typeface="Tahoma" charset="0"/>
              </a:rPr>
              <a:pPr/>
              <a:t>19</a:t>
            </a:fld>
            <a:endParaRPr lang="en-US" sz="1200">
              <a:latin typeface="Tahoma"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8F3BEDD9-CE56-9149-BE08-3D3A7FE70F67}" type="slidenum">
              <a:rPr lang="en-US" sz="1200">
                <a:latin typeface="Tahoma" charset="0"/>
              </a:rPr>
              <a:pPr/>
              <a:t>20</a:t>
            </a:fld>
            <a:endParaRPr lang="en-US" sz="1200">
              <a:latin typeface="Tahoma"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charset="0"/>
              </a:rPr>
              <a:t>For </a:t>
            </a:r>
            <a:r>
              <a:rPr lang="en-US" dirty="0">
                <a:latin typeface="Times New Roman" charset="0"/>
              </a:rPr>
              <a:t>the </a:t>
            </a:r>
            <a:r>
              <a:rPr lang="en-US" dirty="0" smtClean="0">
                <a:latin typeface="Times New Roman" charset="0"/>
              </a:rPr>
              <a:t>Loma </a:t>
            </a:r>
            <a:r>
              <a:rPr lang="en-US" dirty="0" err="1" smtClean="0">
                <a:latin typeface="Times New Roman" charset="0"/>
              </a:rPr>
              <a:t>Prieta</a:t>
            </a:r>
            <a:r>
              <a:rPr lang="en-US" dirty="0" smtClean="0">
                <a:latin typeface="Times New Roman" charset="0"/>
              </a:rPr>
              <a:t> (1989 World Series) earthquake</a:t>
            </a:r>
            <a:r>
              <a:rPr lang="en-US" dirty="0">
                <a:latin typeface="Times New Roman" charset="0"/>
              </a:rPr>
              <a:t>, you see </a:t>
            </a:r>
            <a:r>
              <a:rPr lang="en-US" dirty="0" smtClean="0">
                <a:latin typeface="Times New Roman" charset="0"/>
              </a:rPr>
              <a:t>higher </a:t>
            </a:r>
            <a:r>
              <a:rPr lang="en-US" dirty="0">
                <a:latin typeface="Times New Roman" charset="0"/>
              </a:rPr>
              <a:t>intensities closer to the epicenter. But there are </a:t>
            </a:r>
            <a:r>
              <a:rPr lang="en-US" dirty="0" smtClean="0">
                <a:latin typeface="Times New Roman" charset="0"/>
              </a:rPr>
              <a:t>areas like Oakland and the Marina District of San Francisco that are nearly 50 miles from the epicenter yet sustained major damage while closer areas has less damage. This is a classic example of how near-surface geology controlled the amount of ground shaking and the occurrence or lack of liquefaction. </a:t>
            </a:r>
            <a:endParaRPr lang="en-US" dirty="0">
              <a:latin typeface="Times New Roman" charset="0"/>
            </a:endParaRPr>
          </a:p>
          <a:p>
            <a:endParaRPr lang="en-US" dirty="0">
              <a:latin typeface="Times New Roman" charset="0"/>
            </a:endParaRPr>
          </a:p>
          <a:p>
            <a:endParaRPr lang="en-US" dirty="0">
              <a:latin typeface="Times New Roman" charset="0"/>
            </a:endParaRPr>
          </a:p>
          <a:p>
            <a:endParaRPr lang="en-US" dirty="0">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97364F53-C368-E045-B59C-5AE165474090}" type="slidenum">
              <a:rPr kumimoji="0" lang="en-US" sz="1200">
                <a:latin typeface="Tahoma" charset="0"/>
              </a:rPr>
              <a:pPr/>
              <a:t>22</a:t>
            </a:fld>
            <a:endParaRPr kumimoji="0" lang="en-US" sz="1200">
              <a:latin typeface="Tahoma" charset="0"/>
            </a:endParaRPr>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r>
              <a:rPr lang="en-US">
                <a:latin typeface="Times" charset="0"/>
                <a:ea typeface="ＭＳ Ｐゴシック" charset="0"/>
                <a:cs typeface="ＭＳ Ｐゴシック" charset="0"/>
              </a:rPr>
              <a:t>Three kinds of earthquakes in the Pacific Northwest: </a:t>
            </a:r>
          </a:p>
          <a:p>
            <a:r>
              <a:rPr lang="en-US">
                <a:latin typeface="Times" charset="0"/>
                <a:ea typeface="ＭＳ Ｐゴシック" charset="0"/>
                <a:cs typeface="ＭＳ Ｐゴシック" charset="0"/>
              </a:rPr>
              <a:t>1. Subduction zone earthquakes. These are plate-boundary earthquakes at the interface between the North American and Juan de Fuca plates. The last great earthquake on this boundary occurred on January 26, 1700 at about 9PM. North American geophysics, geology, and dendrochronology, in combination with Japanese written history, have shown that the most recent great earthquake on the Cascadia subduction zone occurred during the evening of 26 January 1700 and that it probably attained a magnitude of nine [Atwater, B. F., S. Musumi-Rokkaku, K. Satake, Y. Tsuji, K. Ueda, and D. K. Yamaguchi (2005), The orphan tsunami of 1700: Japanese clues to a parent earthquake in North America, </a:t>
            </a:r>
            <a:r>
              <a:rPr lang="en-US" i="1">
                <a:solidFill>
                  <a:srgbClr val="000000"/>
                </a:solidFill>
                <a:latin typeface="Times" charset="0"/>
                <a:ea typeface="ＭＳ Ｐゴシック" charset="0"/>
                <a:cs typeface="ＭＳ Ｐゴシック" charset="0"/>
              </a:rPr>
              <a:t>U.S. Geol. Surv. Prof. Pap., 1707</a:t>
            </a:r>
            <a:r>
              <a:rPr lang="en-US">
                <a:solidFill>
                  <a:srgbClr val="000000"/>
                </a:solidFill>
                <a:latin typeface="Times" charset="0"/>
                <a:ea typeface="ＭＳ Ｐゴシック" charset="0"/>
                <a:cs typeface="ＭＳ Ｐゴシック" charset="0"/>
              </a:rPr>
              <a:t>, </a:t>
            </a:r>
            <a:r>
              <a:rPr lang="en-US">
                <a:latin typeface="Times" charset="0"/>
                <a:ea typeface="ＭＳ Ｐゴシック" charset="0"/>
                <a:cs typeface="ＭＳ Ｐゴシック" charset="0"/>
              </a:rPr>
              <a:t>133 pp.]. These conclusions are startling, as are the geologic hazards they imply. </a:t>
            </a:r>
          </a:p>
          <a:p>
            <a:r>
              <a:rPr lang="en-US">
                <a:latin typeface="Times" charset="0"/>
                <a:ea typeface="ＭＳ Ｐゴシック" charset="0"/>
                <a:cs typeface="ＭＳ Ｐゴシック" charset="0"/>
              </a:rPr>
              <a:t>2. Earthquakes </a:t>
            </a:r>
            <a:r>
              <a:rPr lang="en-US" u="sng">
                <a:latin typeface="Times" charset="0"/>
                <a:ea typeface="ＭＳ Ｐゴシック" charset="0"/>
                <a:cs typeface="ＭＳ Ｐゴシック" charset="0"/>
              </a:rPr>
              <a:t>within</a:t>
            </a:r>
            <a:r>
              <a:rPr lang="en-US">
                <a:latin typeface="Times" charset="0"/>
                <a:ea typeface="ＭＳ Ｐゴシック" charset="0"/>
                <a:cs typeface="ＭＳ Ｐゴシック" charset="0"/>
              </a:rPr>
              <a:t> the subducting Juan de Fuca plate beneath the Pacific Northwest. The most recent example is the Nisqually earthquake of 2001 that caused approximately $2 billion damage to the southern Puget Sound region. </a:t>
            </a:r>
          </a:p>
          <a:p>
            <a:r>
              <a:rPr lang="en-US">
                <a:latin typeface="Times" charset="0"/>
                <a:ea typeface="ＭＳ Ｐゴシック" charset="0"/>
                <a:cs typeface="ＭＳ Ｐゴシック" charset="0"/>
              </a:rPr>
              <a:t>3. Shallow earthquakes within the North American crust. These earthquakes are a major  concern in the Puget Sound area Pacific Northwest (</a:t>
            </a:r>
            <a:r>
              <a:rPr lang="en-US" u="sng">
                <a:solidFill>
                  <a:srgbClr val="0000FF"/>
                </a:solidFill>
                <a:latin typeface="Times" charset="0"/>
                <a:ea typeface="ＭＳ Ｐゴシック" charset="0"/>
                <a:cs typeface="ＭＳ Ｐゴシック" charset="0"/>
                <a:hlinkClick r:id="rId3"/>
              </a:rPr>
              <a:t>http://seattlescenario.eeri.org/</a:t>
            </a:r>
            <a:r>
              <a:rPr lang="en-US">
                <a:latin typeface="Times" charset="0"/>
                <a:ea typeface="ＭＳ Ｐゴシック" charset="0"/>
                <a:cs typeface="ＭＳ Ｐゴシック" charset="0"/>
              </a:rPr>
              <a:t>) and to a lesser degree also in the Portland area where these faults apparently move less frequently.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1D8F5DCF-E92A-5B43-8995-9213598E0147}" type="slidenum">
              <a:rPr kumimoji="0" lang="en-US" sz="1200">
                <a:latin typeface="Tahoma" charset="0"/>
              </a:rPr>
              <a:pPr/>
              <a:t>23</a:t>
            </a:fld>
            <a:endParaRPr kumimoji="0" lang="en-US" sz="1200">
              <a:latin typeface="Tahoma" charset="0"/>
            </a:endParaRPr>
          </a:p>
        </p:txBody>
      </p:sp>
      <p:sp>
        <p:nvSpPr>
          <p:cNvPr id="47107" name="Rectangle 1026"/>
          <p:cNvSpPr>
            <a:spLocks noGrp="1" noRot="1" noChangeAspect="1" noChangeArrowheads="1"/>
          </p:cNvSpPr>
          <p:nvPr>
            <p:ph type="sldImg"/>
          </p:nvPr>
        </p:nvSpPr>
        <p:spPr>
          <a:solidFill>
            <a:srgbClr val="FFFFFF"/>
          </a:solidFill>
          <a:ln/>
        </p:spPr>
      </p:sp>
      <p:sp>
        <p:nvSpPr>
          <p:cNvPr id="47108"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This drawing does not show the S and P-wave arrivals on the seismogram. Rather, it shows how the seismic wave oscillates as it enters different materials.</a:t>
            </a:r>
          </a:p>
          <a:p>
            <a:r>
              <a:rPr lang="en-US">
                <a:latin typeface="Times New Roman" charset="0"/>
                <a:ea typeface="ＭＳ Ｐゴシック" charset="0"/>
                <a:cs typeface="ＭＳ Ｐゴシック" charset="0"/>
              </a:rPr>
              <a:t>The least damage occurs where buildings are constructed on bedrock. Note that the seismogram signal through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solid bedrock</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is a high-frequency, low-amplitude.</a:t>
            </a:r>
          </a:p>
          <a:p>
            <a:r>
              <a:rPr lang="en-US">
                <a:latin typeface="Times New Roman" charset="0"/>
                <a:ea typeface="ＭＳ Ｐゴシック" charset="0"/>
                <a:cs typeface="ＭＳ Ｐゴシック" charset="0"/>
              </a:rPr>
              <a:t>By the time the seismic wave reaches 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well-consolidated sediment</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it begins to wobble with more amplitude but less frequently.</a:t>
            </a:r>
          </a:p>
          <a:p>
            <a:r>
              <a:rPr lang="en-US">
                <a:latin typeface="Times New Roman" charset="0"/>
                <a:ea typeface="ＭＳ Ｐゴシック" charset="0"/>
                <a:cs typeface="ＭＳ Ｐゴシック" charset="0"/>
              </a:rPr>
              <a:t>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poorly consolidated</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sediment is even worse.</a:t>
            </a:r>
          </a:p>
          <a:p>
            <a:r>
              <a:rPr lang="en-US">
                <a:latin typeface="Times New Roman" charset="0"/>
                <a:ea typeface="ＭＳ Ｐゴシック" charset="0"/>
                <a:cs typeface="ＭＳ Ｐゴシック" charset="0"/>
              </a:rPr>
              <a:t>As the wave enters 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water-saturated sand and mud</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the wave records a low-frequency, high-amplitude signal. It really gets rolling and can cause liquifaction [</a:t>
            </a:r>
            <a:r>
              <a:rPr lang="en-US">
                <a:latin typeface="Arial" charset="0"/>
                <a:ea typeface="ＭＳ Ｐゴシック" charset="0"/>
                <a:cs typeface="ＭＳ Ｐゴシック" charset="0"/>
              </a:rPr>
              <a:t>during ground shaking, some sandy, water-saturated soils can behave like liquids rather than solids. See the activity in the Exploratorium website noted below.</a:t>
            </a:r>
            <a:r>
              <a:rPr lang="en-US">
                <a:latin typeface="Times New Roman" charset="0"/>
                <a:ea typeface="ＭＳ Ｐゴシック" charset="0"/>
                <a:cs typeface="ＭＳ Ｐゴシック" charset="0"/>
              </a:rPr>
              <a:t>]</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Background below from http://www.exploratorium.edu/faultline/activezone/liquefaction.html]</a:t>
            </a:r>
          </a:p>
          <a:p>
            <a:endParaRPr lang="en-US">
              <a:latin typeface="Times New Roman" charset="0"/>
              <a:ea typeface="ＭＳ Ｐゴシック" charset="0"/>
              <a:cs typeface="ＭＳ Ｐゴシック" charset="0"/>
            </a:endParaRPr>
          </a:p>
          <a:p>
            <a:r>
              <a:rPr lang="en-US">
                <a:latin typeface="Geneva" charset="0"/>
                <a:ea typeface="ＭＳ Ｐゴシック" charset="0"/>
                <a:cs typeface="ＭＳ Ｐゴシック" charset="0"/>
              </a:rPr>
              <a:t>During a quake, the squeezing done by the seismic waves happens very quickly, and the water doesn</a:t>
            </a:r>
            <a:r>
              <a:rPr lang="ja-JP" altLang="en-US">
                <a:latin typeface="Geneva" charset="0"/>
                <a:ea typeface="ヒラギノ角ゴ Pro W3" charset="0"/>
                <a:cs typeface="ヒラギノ角ゴ Pro W3" charset="0"/>
              </a:rPr>
              <a:t>’</a:t>
            </a:r>
            <a:r>
              <a:rPr lang="en-US">
                <a:latin typeface="Geneva" charset="0"/>
                <a:ea typeface="ＭＳ Ｐゴシック" charset="0"/>
                <a:cs typeface="ＭＳ Ｐゴシック" charset="0"/>
              </a:rPr>
              <a:t>t have time to flow out of the way of the sand particles. So as the particles try to move into a denser configuration, they push on the water, causing an increase in water pressure.This increased pressure causes the forces at the contact points between the sand particles to decrease. If the water pressure is high enough, it can reduce the interparticle forces to zero, which means that the sand particles </a:t>
            </a:r>
            <a:r>
              <a:rPr lang="en-US">
                <a:latin typeface="Geneva" charset="0"/>
                <a:ea typeface="ヒラギノ角ゴ Pro W3" charset="0"/>
                <a:cs typeface="ヒラギノ角ゴ Pro W3" charset="0"/>
              </a:rPr>
              <a:t>ﾒ</a:t>
            </a:r>
            <a:r>
              <a:rPr lang="en-US" altLang="ja-JP">
                <a:latin typeface="Geneva" charset="0"/>
                <a:ea typeface="ＭＳ Ｐゴシック" charset="0"/>
                <a:cs typeface="ＭＳ Ｐゴシック" charset="0"/>
              </a:rPr>
              <a:t>float</a:t>
            </a:r>
            <a:r>
              <a:rPr lang="en-US">
                <a:latin typeface="Geneva" charset="0"/>
                <a:ea typeface="ヒラギノ角ゴ Pro W3" charset="0"/>
                <a:cs typeface="ヒラギノ角ゴ Pro W3" charset="0"/>
              </a:rPr>
              <a:t>ﾓ</a:t>
            </a:r>
            <a:r>
              <a:rPr lang="en-US" altLang="ja-JP">
                <a:latin typeface="Geneva" charset="0"/>
                <a:ea typeface="ＭＳ Ｐゴシック" charset="0"/>
                <a:cs typeface="ＭＳ Ｐゴシック" charset="0"/>
              </a:rPr>
              <a:t> away from each other. For a brief time, the sand particles are suspended in the water. This is liquefaction. The soil</a:t>
            </a:r>
            <a:r>
              <a:rPr lang="en-US">
                <a:latin typeface="Geneva" charset="0"/>
                <a:ea typeface="ヒラギノ角ゴ Pro W3" charset="0"/>
                <a:cs typeface="ヒラギノ角ゴ Pro W3" charset="0"/>
              </a:rPr>
              <a:t>ﾕ</a:t>
            </a:r>
            <a:r>
              <a:rPr lang="en-US" altLang="ja-JP">
                <a:latin typeface="Geneva" charset="0"/>
                <a:ea typeface="ＭＳ Ｐゴシック" charset="0"/>
                <a:cs typeface="ＭＳ Ｐゴシック" charset="0"/>
              </a:rPr>
              <a:t>s loss of strength occurs because there</a:t>
            </a:r>
            <a:r>
              <a:rPr lang="en-US">
                <a:latin typeface="Geneva" charset="0"/>
                <a:ea typeface="ヒラギノ角ゴ Pro W3" charset="0"/>
                <a:cs typeface="ヒラギノ角ゴ Pro W3" charset="0"/>
              </a:rPr>
              <a:t>ﾕ</a:t>
            </a:r>
            <a:r>
              <a:rPr lang="en-US" altLang="ja-JP">
                <a:latin typeface="Geneva" charset="0"/>
                <a:ea typeface="ＭＳ Ｐゴシック" charset="0"/>
                <a:cs typeface="ＭＳ Ｐゴシック" charset="0"/>
              </a:rPr>
              <a:t>s no contact between the particles of sand.</a:t>
            </a:r>
            <a:r>
              <a:rPr lang="en-US" altLang="ja-JP" b="1">
                <a:latin typeface="Arial" charset="0"/>
                <a:ea typeface="ＭＳ Ｐゴシック" charset="0"/>
                <a:cs typeface="ＭＳ Ｐゴシック" charset="0"/>
              </a:rPr>
              <a:t>So What? </a:t>
            </a:r>
            <a:r>
              <a:rPr lang="en-US" altLang="ja-JP">
                <a:latin typeface="Geneva" charset="0"/>
                <a:ea typeface="ＭＳ Ｐゴシック" charset="0"/>
                <a:cs typeface="ＭＳ Ｐゴシック" charset="0"/>
              </a:rPr>
              <a:t>Many buildings in the San Francisco Bay Area are built on landfill, sand, or mud that can liquefy. Liquefaction caused much of the damage during the 1989 Loma Prieta earthquake. It has also been responsible for major destruction in other quakes, including Kobe, Japan, in 1995 and Mexico City in 1985.</a:t>
            </a:r>
            <a:endParaRPr lang="en-US">
              <a:latin typeface="Geneva"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2</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Plates can have three kinds of motion across boundaries: 1. They can move away from each other like at a divergent boundary (= spreading ocean ridge or a rift zone); 2. They can move toward each other to make a convergent boundary. 3. They can slide past each other horizontally at a transform boundary. When two plates carrying continents converge, a continental collision occurs where continental crust piles us. Continental crust is lower density than mantle rocks, so continental rocks cannot be </a:t>
            </a:r>
            <a:r>
              <a:rPr lang="ja-JP" alt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subducted</a:t>
            </a:r>
            <a:r>
              <a:rPr lang="ja-JP" altLang="en-US"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into the mantle. If continental rocks are pushed into the mantle, they will soon pop up again. This is like trying to push a piece of </a:t>
            </a:r>
            <a:r>
              <a:rPr lang="en-US" dirty="0" err="1">
                <a:latin typeface="Times New Roman" charset="0"/>
                <a:ea typeface="ＭＳ Ｐゴシック" charset="0"/>
                <a:cs typeface="ＭＳ Ｐゴシック" charset="0"/>
              </a:rPr>
              <a:t>styrofoam</a:t>
            </a:r>
            <a:r>
              <a:rPr lang="en-US" dirty="0">
                <a:latin typeface="Times New Roman" charset="0"/>
                <a:ea typeface="ＭＳ Ｐゴシック" charset="0"/>
                <a:cs typeface="ＭＳ Ｐゴシック" charset="0"/>
              </a:rPr>
              <a:t> into a swimming pool. You can push the </a:t>
            </a:r>
            <a:r>
              <a:rPr lang="en-US" dirty="0" err="1">
                <a:latin typeface="Times New Roman" charset="0"/>
                <a:ea typeface="ＭＳ Ｐゴシック" charset="0"/>
                <a:cs typeface="ＭＳ Ｐゴシック" charset="0"/>
              </a:rPr>
              <a:t>styrofoam</a:t>
            </a:r>
            <a:r>
              <a:rPr lang="en-US" dirty="0">
                <a:latin typeface="Times New Roman" charset="0"/>
                <a:ea typeface="ＭＳ Ｐゴシック" charset="0"/>
                <a:cs typeface="ＭＳ Ｐゴシック" charset="0"/>
              </a:rPr>
              <a:t> into the water (with some force) but, when you let it go, it pops back to the surface because it is much less dense than the water on which it floats</a:t>
            </a:r>
            <a:r>
              <a:rPr lang="en-US" dirty="0" smtClean="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5D0B455D-549A-344B-AC8C-A3686D19D898}" type="slidenum">
              <a:rPr lang="en-US" sz="1200">
                <a:latin typeface="Tahoma" charset="0"/>
              </a:rPr>
              <a:pPr/>
              <a:t>24</a:t>
            </a:fld>
            <a:endParaRPr lang="en-US" sz="1200">
              <a:latin typeface="Tahoma"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By building a model </a:t>
            </a:r>
            <a:r>
              <a:rPr lang="ja-JP" altLang="en-US">
                <a:latin typeface="Times New Roman" charset="0"/>
              </a:rPr>
              <a:t>“</a:t>
            </a:r>
            <a:r>
              <a:rPr lang="en-US">
                <a:latin typeface="Times New Roman" charset="0"/>
              </a:rPr>
              <a:t>shaker table</a:t>
            </a:r>
            <a:r>
              <a:rPr lang="ja-JP" altLang="en-US">
                <a:latin typeface="Times New Roman" charset="0"/>
              </a:rPr>
              <a:t>”</a:t>
            </a:r>
            <a:r>
              <a:rPr lang="en-US">
                <a:latin typeface="Times New Roman" charset="0"/>
              </a:rPr>
              <a:t> and using water-saturated sand, we can demonstrate how liquefaction works. Vibrations of water-saturated sand can cause the sand to become </a:t>
            </a:r>
            <a:r>
              <a:rPr lang="ja-JP" altLang="en-US">
                <a:latin typeface="Times New Roman" charset="0"/>
              </a:rPr>
              <a:t>“</a:t>
            </a:r>
            <a:r>
              <a:rPr lang="en-US">
                <a:latin typeface="Times New Roman" charset="0"/>
              </a:rPr>
              <a:t>quick</a:t>
            </a:r>
            <a:r>
              <a:rPr lang="ja-JP" altLang="en-US">
                <a:latin typeface="Times New Roman" charset="0"/>
              </a:rPr>
              <a:t>”</a:t>
            </a:r>
            <a:r>
              <a:rPr lang="en-US">
                <a:latin typeface="Times New Roman" charset="0"/>
              </a:rPr>
              <a:t>. This means is looses strength and buildings on top of water-saturated sand and mud can sink during earthquake shaking. In Portland and the Puget Sound regions, there is much water-saturated ground around rivers and bays that is vulnerable to liquefaction. These areas are likely to sustain more damage during earthquakes than are areas underlain by hard bedrock.</a:t>
            </a:r>
          </a:p>
          <a:p>
            <a:r>
              <a:rPr lang="en-US">
                <a:latin typeface="Times New Roman" charset="0"/>
              </a:rPr>
              <a:t>Another good demonstration is to place a vibrator, such as a rotary sander against the table and watch the brick sink.</a:t>
            </a:r>
          </a:p>
          <a:p>
            <a:endParaRPr lang="en-US">
              <a:latin typeface="Times New Roman" charset="0"/>
            </a:endParaRPr>
          </a:p>
          <a:p>
            <a:r>
              <a:rPr lang="en-US">
                <a:latin typeface="Times New Roman" charset="0"/>
              </a:rPr>
              <a:t>For a demonstration of a liquefaction activity go to </a:t>
            </a:r>
            <a:r>
              <a:rPr lang="en-US">
                <a:solidFill>
                  <a:srgbClr val="2802A2"/>
                </a:solidFill>
                <a:latin typeface="Times New Roman" charset="0"/>
              </a:rPr>
              <a:t>http://www.exploratorium.edu/faultline/activezone/liquefaction.html</a:t>
            </a:r>
          </a:p>
          <a:p>
            <a:r>
              <a:rPr lang="en-US">
                <a:solidFill>
                  <a:srgbClr val="2802A2"/>
                </a:solidFill>
                <a:latin typeface="Times New Roman" charset="0"/>
              </a:rPr>
              <a:t>Try the activity with and without water added to the sand.</a:t>
            </a:r>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E9EB271A-6DB4-9D46-8A12-61E45776FAB8}" type="slidenum">
              <a:rPr kumimoji="0" lang="en-US" sz="1200">
                <a:latin typeface="Tahoma" charset="0"/>
              </a:rPr>
              <a:pPr/>
              <a:t>25</a:t>
            </a:fld>
            <a:endParaRPr kumimoji="0" lang="en-US" sz="1200">
              <a:latin typeface="Tahoma"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CC9B4CC1-838F-A840-B28A-858F624D136E}" type="slidenum">
              <a:rPr kumimoji="0" lang="en-US" sz="1200">
                <a:latin typeface="Tahoma" charset="0"/>
              </a:rPr>
              <a:pPr/>
              <a:t>26</a:t>
            </a:fld>
            <a:endParaRPr kumimoji="0" lang="en-US" sz="1200">
              <a:latin typeface="Tahoma"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CC9B4CC1-838F-A840-B28A-858F624D136E}" type="slidenum">
              <a:rPr kumimoji="0" lang="en-US" sz="1200">
                <a:latin typeface="Tahoma" charset="0"/>
              </a:rPr>
              <a:pPr/>
              <a:t>27</a:t>
            </a:fld>
            <a:endParaRPr kumimoji="0" lang="en-US" sz="1200">
              <a:latin typeface="Tahoma"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09C0B28-F2EA-1F4C-8780-8D2DCACCCB9B}" type="slidenum">
              <a:rPr kumimoji="0" lang="en-US" sz="1200">
                <a:latin typeface="Tahoma" charset="0"/>
              </a:rPr>
              <a:pPr/>
              <a:t>30</a:t>
            </a:fld>
            <a:endParaRPr kumimoji="0" lang="en-US" sz="1200">
              <a:latin typeface="Tahoma"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81FB7C57-61F2-1C47-AD81-989A2F8D7F48}" type="slidenum">
              <a:rPr kumimoji="0" lang="en-US" sz="1200">
                <a:latin typeface="Tahoma" charset="0"/>
              </a:rPr>
              <a:pPr/>
              <a:t>31</a:t>
            </a:fld>
            <a:endParaRPr kumimoji="0" lang="en-US" sz="1200">
              <a:latin typeface="Tahoma"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3F5DD75A-68D0-9C4D-A2F7-62C02E94C59A}" type="slidenum">
              <a:rPr kumimoji="0" lang="en-US" sz="1200">
                <a:latin typeface="Tahoma" charset="0"/>
              </a:rPr>
              <a:pPr/>
              <a:t>32</a:t>
            </a:fld>
            <a:endParaRPr kumimoji="0" lang="en-US" sz="1200">
              <a:latin typeface="Tahoma"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1F6AB6C0-A9A5-6440-B3A2-3F1B5EEB52BC}" type="slidenum">
              <a:rPr kumimoji="0" lang="en-US" sz="1200">
                <a:latin typeface="Tahoma" charset="0"/>
              </a:rPr>
              <a:pPr/>
              <a:t>34</a:t>
            </a:fld>
            <a:endParaRPr kumimoji="0" lang="en-US" sz="1200">
              <a:latin typeface="Tahoma" charset="0"/>
            </a:endParaRPr>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basic plate boundary is missing from this illustration?  ocean / ocean subduction zone.</a:t>
            </a:r>
          </a:p>
          <a:p>
            <a:r>
              <a:rPr lang="en-US" sz="800" b="1">
                <a:solidFill>
                  <a:schemeClr val="bg2"/>
                </a:solidFill>
                <a:latin typeface="Times New Roman" charset="0"/>
                <a:ea typeface="ＭＳ Ｐゴシック" charset="0"/>
                <a:cs typeface="ＭＳ Ｐゴシック" charset="0"/>
              </a:rPr>
              <a:t>Small and shallow earthquakes at ridges do not generate tsunami.</a:t>
            </a:r>
          </a:p>
          <a:p>
            <a:r>
              <a:rPr lang="en-US" sz="800" b="1">
                <a:solidFill>
                  <a:schemeClr val="bg2"/>
                </a:solidFill>
                <a:latin typeface="Times New Roman" charset="0"/>
                <a:ea typeface="ＭＳ Ｐゴシック" charset="0"/>
                <a:cs typeface="ＭＳ Ｐゴシック" charset="0"/>
              </a:rPr>
              <a:t>Large earthquakes occur at these boundaries but the action is on land; no tsunami.</a:t>
            </a:r>
          </a:p>
          <a:p>
            <a:r>
              <a:rPr lang="en-US" sz="800" b="1">
                <a:solidFill>
                  <a:schemeClr val="bg2"/>
                </a:solidFill>
                <a:latin typeface="Times New Roman" charset="0"/>
                <a:ea typeface="ＭＳ Ｐゴシック" charset="0"/>
                <a:cs typeface="ＭＳ Ｐゴシック" charset="0"/>
              </a:rPr>
              <a:t>Transform faults do not generate tsunami because there is no vertical motion during earthquakes.</a:t>
            </a:r>
          </a:p>
          <a:p>
            <a:r>
              <a:rPr lang="en-US" sz="800" b="1">
                <a:solidFill>
                  <a:schemeClr val="bg2"/>
                </a:solidFill>
                <a:latin typeface="Times New Roman" charset="0"/>
                <a:ea typeface="ＭＳ Ｐゴシック" charset="0"/>
                <a:cs typeface="ＭＳ Ｐゴシック" charset="0"/>
              </a:rPr>
              <a:t>Large earthquakes on these boundaries at depths &lt; 30 km are the tsunami generators.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6D0875E4-0C4B-6E45-A2F9-03C494D77EBC}" type="slidenum">
              <a:rPr lang="en-US"/>
              <a:pPr/>
              <a:t>35</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en-US">
              <a:latin typeface="Times New Roman" pitchFamily="25" charset="0"/>
              <a:ea typeface="ＭＳ Ｐゴシック" pitchFamily="25" charset="-128"/>
              <a:cs typeface="ＭＳ Ｐゴシック" pitchFamily="2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9"/>
          <p:cNvSpPr>
            <a:spLocks noGrp="1" noChangeArrowheads="1"/>
          </p:cNvSpPr>
          <p:nvPr>
            <p:ph type="sldNum" sz="quarter" idx="5"/>
          </p:nvPr>
        </p:nvSpPr>
        <p:spPr>
          <a:noFill/>
        </p:spPr>
        <p:txBody>
          <a:bodyPr/>
          <a:lstStyle/>
          <a:p>
            <a:fld id="{2E787905-F671-FF4F-9EBC-ED9621134A7E}" type="slidenum">
              <a:rPr lang="en-US">
                <a:latin typeface="Tahoma" pitchFamily="32" charset="0"/>
              </a:rPr>
              <a:pPr/>
              <a:t>39</a:t>
            </a:fld>
            <a:endParaRPr lang="en-US">
              <a:latin typeface="Tahoma" pitchFamily="32"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dirty="0">
              <a:latin typeface="Arial" pitchFamily="32"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3</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F83041AA-A43F-084C-9EC2-53BB944F17F0}" type="slidenum">
              <a:rPr lang="en-US"/>
              <a:pPr/>
              <a:t>40</a:t>
            </a:fld>
            <a:endParaRPr lang="en-US"/>
          </a:p>
        </p:txBody>
      </p:sp>
      <p:sp>
        <p:nvSpPr>
          <p:cNvPr id="83971" name="Rectangle 2"/>
          <p:cNvSpPr>
            <a:spLocks noGrp="1" noRot="1" noChangeAspect="1" noChangeArrowheads="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9"/>
          <p:cNvSpPr>
            <a:spLocks noGrp="1" noChangeArrowheads="1"/>
          </p:cNvSpPr>
          <p:nvPr>
            <p:ph type="sldNum" sz="quarter" idx="5"/>
          </p:nvPr>
        </p:nvSpPr>
        <p:spPr>
          <a:noFill/>
        </p:spPr>
        <p:txBody>
          <a:bodyPr/>
          <a:lstStyle/>
          <a:p>
            <a:fld id="{2BF3788F-8641-A546-8314-0BD6DE8905C3}" type="slidenum">
              <a:rPr lang="en-US"/>
              <a:pPr/>
              <a:t>41</a:t>
            </a:fld>
            <a:endParaRPr lang="en-US"/>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30" charset="0"/>
              <a:ea typeface="ＭＳ Ｐゴシック" pitchFamily="30" charset="-128"/>
              <a:cs typeface="ＭＳ Ｐゴシック" pitchFamily="3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CC9B4CC1-838F-A840-B28A-858F624D136E}" type="slidenum">
              <a:rPr kumimoji="0" lang="en-US" sz="1200">
                <a:latin typeface="Tahoma" charset="0"/>
              </a:rPr>
              <a:pPr/>
              <a:t>43</a:t>
            </a:fld>
            <a:endParaRPr kumimoji="0" lang="en-US" sz="1200">
              <a:latin typeface="Tahoma"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CC9B4CC1-838F-A840-B28A-858F624D136E}" type="slidenum">
              <a:rPr kumimoji="0" lang="en-US" sz="1200">
                <a:latin typeface="Tahoma" charset="0"/>
              </a:rPr>
              <a:pPr/>
              <a:t>44</a:t>
            </a:fld>
            <a:endParaRPr kumimoji="0" lang="en-US" sz="1200">
              <a:latin typeface="Tahoma"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4</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449BCA80-987D-E540-8B9A-42792E2A11AD}" type="slidenum">
              <a:rPr kumimoji="0" lang="en-US" sz="1200">
                <a:latin typeface="Tahoma" charset="0"/>
              </a:rPr>
              <a:pPr/>
              <a:t>5</a:t>
            </a:fld>
            <a:endParaRPr kumimoji="0" lang="en-US" sz="1200">
              <a:latin typeface="Tahoma"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Some A, B, Cs of earthquakes: Earthquakes occur along faults IN the Earth, NOT on the surface of the Earth. The actual place in the Earth where an earthquake occurs is called 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Focus</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This diagram shows the earthquake waves (seismic waves) moving out from the earthquake focus. 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Epicenter</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is the place on the surface of the Earth directly above the earthquake. In news about earthquakes, the epicenter is often reported; this is generally where the earthquake damage will be greatest because it is the surface point closest to the earthquake. To describe where in the Earth an earthquake occurred, you must determine 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epicenter</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AND the depth of the earthquake.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3D2FF843-DB32-514E-86B2-169D93C9F01A}" type="slidenum">
              <a:rPr lang="en-US" sz="1200">
                <a:latin typeface="Tahoma" charset="0"/>
              </a:rPr>
              <a:pPr/>
              <a:t>6</a:t>
            </a:fld>
            <a:endParaRPr lang="en-US" sz="1200">
              <a:latin typeface="Tahoma" charset="0"/>
            </a:endParaRPr>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kumimoji="0" lang="en-US" sz="1000">
                <a:latin typeface="Myriad Pro" charset="0"/>
              </a:rPr>
              <a:t>Earth</a:t>
            </a:r>
            <a:r>
              <a:rPr kumimoji="0" lang="ja-JP" altLang="en-US" sz="1000">
                <a:latin typeface="Myriad Pro" charset="0"/>
              </a:rPr>
              <a:t>’</a:t>
            </a:r>
            <a:r>
              <a:rPr kumimoji="0" lang="en-US" sz="1000">
                <a:latin typeface="Myriad Pro" charset="0"/>
              </a:rPr>
              <a:t>s interior structure and seismic raypaths that are used to determine the Earth structure.</a:t>
            </a:r>
            <a:endParaRPr lang="en-US" sz="1000">
              <a:latin typeface="Myriad Pro" charset="0"/>
            </a:endParaRPr>
          </a:p>
          <a:p>
            <a:r>
              <a:rPr lang="en-US" sz="1000">
                <a:latin typeface="Myriad Pro" charset="0"/>
              </a:rPr>
              <a:t>For large earthquakes, seismic waves will be generated that travel through and around the entire Earth. This diagram is a cross section of the whole Earth showing crust, mantle, and core. </a:t>
            </a:r>
            <a:r>
              <a:rPr lang="ja-JP" altLang="en-US" sz="1000">
                <a:latin typeface="Myriad Pro" charset="0"/>
              </a:rPr>
              <a:t>“</a:t>
            </a:r>
            <a:r>
              <a:rPr lang="en-US" sz="1000">
                <a:latin typeface="Myriad Pro" charset="0"/>
              </a:rPr>
              <a:t>Body waves</a:t>
            </a:r>
            <a:r>
              <a:rPr lang="ja-JP" altLang="en-US" sz="1000">
                <a:latin typeface="Myriad Pro" charset="0"/>
              </a:rPr>
              <a:t>”</a:t>
            </a:r>
            <a:r>
              <a:rPr lang="en-US" sz="1000">
                <a:latin typeface="Myriad Pro" charset="0"/>
              </a:rPr>
              <a:t> are seismic waves that travel through the interior (the body) of the Earth. Surface waves travel around the perimeter of the Earth with oscillations that are dominantly in the upper 50 to 100 kilometers of the planet. The computer program </a:t>
            </a:r>
            <a:r>
              <a:rPr lang="ja-JP" altLang="en-US" sz="1000">
                <a:latin typeface="Myriad Pro" charset="0"/>
              </a:rPr>
              <a:t>“</a:t>
            </a:r>
            <a:r>
              <a:rPr lang="en-US" sz="1000">
                <a:latin typeface="Myriad Pro" charset="0"/>
              </a:rPr>
              <a:t>Seismic Waves</a:t>
            </a:r>
            <a:r>
              <a:rPr lang="ja-JP" altLang="en-US" sz="1000">
                <a:latin typeface="Myriad Pro" charset="0"/>
              </a:rPr>
              <a:t>”</a:t>
            </a:r>
            <a:r>
              <a:rPr lang="en-US" sz="1000">
                <a:latin typeface="Myriad Pro" charset="0"/>
              </a:rPr>
              <a:t> can be used to animate the body waves and surface waves from several recent large earthquakes. This is quite useful to help students understand that there are many kinds of seismic waves generated by large earthquakes and these waves can have complicated paths including bounces (reflections) and bending (refractions) at the boundaries between Earth</a:t>
            </a:r>
            <a:r>
              <a:rPr lang="ja-JP" altLang="en-US" sz="1000">
                <a:latin typeface="Myriad Pro" charset="0"/>
              </a:rPr>
              <a:t>’</a:t>
            </a:r>
            <a:r>
              <a:rPr lang="en-US" sz="1000">
                <a:latin typeface="Myriad Pro" charset="0"/>
              </a:rPr>
              <a:t>s crust, mantle, and core. In fact, studies of these seismic waves provide much of what we know about the structure of the interior of Earth.</a:t>
            </a:r>
          </a:p>
          <a:p>
            <a:r>
              <a:rPr lang="en-US" sz="1000">
                <a:latin typeface="Myriad Pro" charset="0"/>
              </a:rPr>
              <a:t>VIDEO lectures of this presentation are on this DVD in the folder:   </a:t>
            </a:r>
            <a:r>
              <a:rPr lang="en-US" sz="1000">
                <a:solidFill>
                  <a:srgbClr val="000000"/>
                </a:solidFill>
                <a:latin typeface="Myriad Pro" charset="0"/>
              </a:rPr>
              <a:t>3. VIDEOS_Earthquake &amp; Tsunami</a:t>
            </a:r>
            <a:r>
              <a:rPr lang="en-US" sz="1000">
                <a:latin typeface="Myriad Pro" charset="0"/>
              </a:rPr>
              <a:t>  &gt;  3. VIDEOS_Earthquake &amp; Tsunami</a:t>
            </a:r>
          </a:p>
          <a:p>
            <a:r>
              <a:rPr lang="en-US" sz="1000">
                <a:solidFill>
                  <a:srgbClr val="33332F"/>
                </a:solidFill>
                <a:latin typeface="Myriad Pro" charset="0"/>
                <a:ea typeface="ヒラギノ角ゴ Pro W3" charset="0"/>
                <a:cs typeface="ヒラギノ角ゴ Pro W3" charset="0"/>
              </a:rPr>
              <a:t>	&gt;</a:t>
            </a:r>
            <a:r>
              <a:rPr lang="en-US" sz="1000">
                <a:solidFill>
                  <a:srgbClr val="33332F"/>
                </a:solidFill>
                <a:latin typeface="Myriad Pro" charset="0"/>
              </a:rPr>
              <a:t> </a:t>
            </a:r>
            <a:r>
              <a:rPr lang="en-US" sz="1000" u="sng">
                <a:solidFill>
                  <a:srgbClr val="660099"/>
                </a:solidFill>
                <a:latin typeface="Myriad Pro" charset="0"/>
                <a:hlinkClick r:id=""/>
              </a:rPr>
              <a:t>LECTURE_Seismic Wave Paths_Butler.mov</a:t>
            </a:r>
            <a:r>
              <a:rPr lang="en-US" sz="1000" u="sng">
                <a:solidFill>
                  <a:srgbClr val="660099"/>
                </a:solidFill>
                <a:latin typeface="Myriad Pro" charset="0"/>
              </a:rPr>
              <a:t>  and</a:t>
            </a:r>
            <a:r>
              <a:rPr lang="en-US" sz="1000">
                <a:solidFill>
                  <a:srgbClr val="33332F"/>
                </a:solidFill>
                <a:latin typeface="Myriad Pro" charset="0"/>
                <a:ea typeface="ヒラギノ角ゴ Pro W3" charset="0"/>
                <a:cs typeface="ヒラギノ角ゴ Pro W3" charset="0"/>
              </a:rPr>
              <a:t>ﾊ </a:t>
            </a:r>
            <a:r>
              <a:rPr lang="en-US" sz="1000" u="sng">
                <a:solidFill>
                  <a:srgbClr val="660099"/>
                </a:solidFill>
                <a:latin typeface="Myriad Pro" charset="0"/>
                <a:hlinkClick r:id=""/>
              </a:rPr>
              <a:t>LECTURE_Types of Seismic Waves_Butler.mov</a:t>
            </a:r>
            <a:r>
              <a:rPr lang="en-US" sz="1000" u="sng">
                <a:solidFill>
                  <a:srgbClr val="660099"/>
                </a:solidFill>
                <a:latin typeface="Myriad Pro" charset="0"/>
              </a:rPr>
              <a:t>  </a:t>
            </a:r>
          </a:p>
          <a:p>
            <a:r>
              <a:rPr lang="en-US" sz="1000" u="sng">
                <a:solidFill>
                  <a:srgbClr val="660099"/>
                </a:solidFill>
                <a:latin typeface="Myriad Pro" charset="0"/>
              </a:rPr>
              <a:t>	(Or on the web: </a:t>
            </a:r>
            <a:r>
              <a:rPr lang="en-US" sz="1000">
                <a:latin typeface="Myriad Pro" charset="0"/>
              </a:rPr>
              <a:t>http://www.iris.edu/hq/programs/education_and_outreach/videos )</a:t>
            </a:r>
            <a:endParaRPr lang="en-US" sz="1000" u="sng">
              <a:solidFill>
                <a:srgbClr val="660099"/>
              </a:solidFill>
              <a:latin typeface="Myriad Pro" charset="0"/>
            </a:endParaRPr>
          </a:p>
          <a:p>
            <a:endParaRPr lang="en-US" sz="1000">
              <a:latin typeface="Myriad Pro" charset="0"/>
            </a:endParaRPr>
          </a:p>
          <a:p>
            <a:r>
              <a:rPr lang="en-US" sz="1000">
                <a:latin typeface="Myriad Pro" charset="0"/>
              </a:rPr>
              <a:t>Graphic from IRIS One-pager, </a:t>
            </a:r>
            <a:r>
              <a:rPr lang="ja-JP" altLang="en-US" sz="1000">
                <a:latin typeface="Myriad Pro" charset="0"/>
              </a:rPr>
              <a:t>“</a:t>
            </a:r>
            <a:r>
              <a:rPr lang="en-US" sz="1000">
                <a:latin typeface="Myriad Pro" charset="0"/>
              </a:rPr>
              <a:t>Exploring the Earth Using Seismmology</a:t>
            </a:r>
            <a:r>
              <a:rPr lang="ja-JP" altLang="en-US" sz="1000">
                <a:latin typeface="Myriad Pro" charset="0"/>
              </a:rPr>
              <a:t>”</a:t>
            </a:r>
            <a:r>
              <a:rPr lang="en-US" sz="1000">
                <a:latin typeface="Myriad Pro" charset="0"/>
              </a:rPr>
              <a:t> which can be downloaded from http://www.iris.edu/edu/onepagers.htm</a:t>
            </a:r>
            <a:endParaRPr lang="en-US" sz="1000">
              <a:solidFill>
                <a:srgbClr val="333333"/>
              </a:solidFill>
              <a:latin typeface="Myriad Pro" charset="0"/>
            </a:endParaRPr>
          </a:p>
          <a:p>
            <a:r>
              <a:rPr lang="en-US" sz="1000">
                <a:latin typeface="Myriad Pro" charset="0"/>
              </a:rPr>
              <a:t>POSTER and accompanying animation in:  2. Earthquakes  &amp; Tsunamis  &gt; 4. ACTIVITIES_Earthquake &amp; Tsunami &gt;  </a:t>
            </a:r>
            <a:r>
              <a:rPr kumimoji="0" lang="en-US">
                <a:solidFill>
                  <a:srgbClr val="000000"/>
                </a:solidFill>
                <a:latin typeface="Lucida Grande" charset="0"/>
              </a:rPr>
              <a:t>Exploring Earth Using Seismology_IRIS POSTER</a:t>
            </a:r>
            <a:endParaRPr lang="en-US" sz="1000">
              <a:latin typeface="Myriad Pro" charset="0"/>
            </a:endParaRPr>
          </a:p>
          <a:p>
            <a:endParaRPr lang="en-US" sz="1000">
              <a:latin typeface="Myriad Pro" charset="0"/>
            </a:endParaRPr>
          </a:p>
          <a:p>
            <a:endParaRPr lang="en-US" sz="1000">
              <a:latin typeface="Myriad Pro"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47786CA4-478E-CC4E-8185-C30C4CB4EE69}" type="slidenum">
              <a:rPr lang="en-US" sz="1200">
                <a:latin typeface="Tahoma" charset="0"/>
              </a:rPr>
              <a:pPr/>
              <a:t>7</a:t>
            </a:fld>
            <a:endParaRPr lang="en-US" sz="1200">
              <a:latin typeface="Tahoma"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rPr>
              <a:t>VIDEO:  </a:t>
            </a:r>
            <a:r>
              <a:rPr lang="en-US" dirty="0">
                <a:latin typeface="Myriad Pro" charset="0"/>
              </a:rPr>
              <a:t>of this presentation is on this DVD in the folder:   </a:t>
            </a:r>
            <a:r>
              <a:rPr lang="en-US" dirty="0">
                <a:solidFill>
                  <a:srgbClr val="000000"/>
                </a:solidFill>
                <a:latin typeface="Myriad Pro" charset="0"/>
              </a:rPr>
              <a:t>3. </a:t>
            </a:r>
            <a:r>
              <a:rPr lang="en-US" dirty="0" err="1">
                <a:solidFill>
                  <a:srgbClr val="000000"/>
                </a:solidFill>
                <a:latin typeface="Myriad Pro" charset="0"/>
              </a:rPr>
              <a:t>VIDEOS_Earthquake</a:t>
            </a:r>
            <a:r>
              <a:rPr lang="en-US" dirty="0">
                <a:solidFill>
                  <a:srgbClr val="000000"/>
                </a:solidFill>
                <a:latin typeface="Myriad Pro" charset="0"/>
              </a:rPr>
              <a:t> &amp; Tsunami</a:t>
            </a:r>
            <a:r>
              <a:rPr lang="en-US" dirty="0">
                <a:latin typeface="Myriad Pro" charset="0"/>
              </a:rPr>
              <a:t>  &gt;  3. </a:t>
            </a:r>
            <a:r>
              <a:rPr lang="en-US" dirty="0" err="1">
                <a:latin typeface="Myriad Pro" charset="0"/>
              </a:rPr>
              <a:t>VIDEOS_Earthquake</a:t>
            </a:r>
            <a:r>
              <a:rPr lang="en-US" dirty="0">
                <a:latin typeface="Myriad Pro" charset="0"/>
              </a:rPr>
              <a:t> &amp; Tsunami  </a:t>
            </a:r>
            <a:r>
              <a:rPr lang="en-US" u="sng" dirty="0">
                <a:solidFill>
                  <a:srgbClr val="660099"/>
                </a:solidFill>
                <a:latin typeface="Myriad Pro" charset="0"/>
                <a:hlinkClick r:id=""/>
              </a:rPr>
              <a:t>LECTURE_Types of Seismic Waves_Butler.mov</a:t>
            </a:r>
            <a:r>
              <a:rPr lang="en-US" u="sng" dirty="0">
                <a:solidFill>
                  <a:srgbClr val="660099"/>
                </a:solidFill>
                <a:latin typeface="Myriad Pro" charset="0"/>
              </a:rPr>
              <a:t> </a:t>
            </a:r>
          </a:p>
          <a:p>
            <a:r>
              <a:rPr lang="en-US" u="sng" dirty="0">
                <a:solidFill>
                  <a:srgbClr val="660099"/>
                </a:solidFill>
                <a:latin typeface="Myriad Pro" charset="0"/>
              </a:rPr>
              <a:t>	(or on the web: </a:t>
            </a:r>
            <a:r>
              <a:rPr lang="en-US" dirty="0">
                <a:latin typeface="Times New Roman" charset="0"/>
              </a:rPr>
              <a:t>http://</a:t>
            </a:r>
            <a:r>
              <a:rPr lang="en-US" dirty="0" err="1">
                <a:latin typeface="Times New Roman" charset="0"/>
              </a:rPr>
              <a:t>www.iris.edu</a:t>
            </a:r>
            <a:r>
              <a:rPr lang="en-US" dirty="0">
                <a:latin typeface="Times New Roman" charset="0"/>
              </a:rPr>
              <a:t>/</a:t>
            </a:r>
            <a:r>
              <a:rPr lang="en-US" dirty="0" err="1">
                <a:latin typeface="Times New Roman" charset="0"/>
              </a:rPr>
              <a:t>hq</a:t>
            </a:r>
            <a:r>
              <a:rPr lang="en-US" dirty="0">
                <a:latin typeface="Times New Roman" charset="0"/>
              </a:rPr>
              <a:t>/programs/</a:t>
            </a:r>
            <a:r>
              <a:rPr lang="en-US" dirty="0" err="1">
                <a:latin typeface="Times New Roman" charset="0"/>
              </a:rPr>
              <a:t>education_and_outreach</a:t>
            </a:r>
            <a:r>
              <a:rPr lang="en-US" dirty="0">
                <a:latin typeface="Times New Roman" charset="0"/>
              </a:rPr>
              <a:t>/videos)</a:t>
            </a:r>
          </a:p>
          <a:p>
            <a:endParaRPr lang="en-US" dirty="0">
              <a:latin typeface="Arial" charset="0"/>
            </a:endParaRPr>
          </a:p>
          <a:p>
            <a:r>
              <a:rPr lang="en-US" dirty="0">
                <a:latin typeface="Myriad Pro" charset="0"/>
              </a:rPr>
              <a:t>ANIMATIONS: are on this DVD in the folder:   2. Earthquakes  &amp; Tsunamis  &gt; 2. </a:t>
            </a:r>
            <a:r>
              <a:rPr lang="en-US" dirty="0" err="1">
                <a:latin typeface="Myriad Pro" charset="0"/>
              </a:rPr>
              <a:t>ANIMATIONS_Earthquake</a:t>
            </a:r>
            <a:r>
              <a:rPr lang="en-US" dirty="0">
                <a:latin typeface="Myriad Pro" charset="0"/>
              </a:rPr>
              <a:t> &amp; Tsunami &gt; </a:t>
            </a:r>
            <a:r>
              <a:rPr kumimoji="0" lang="en-US" dirty="0">
                <a:solidFill>
                  <a:srgbClr val="000000"/>
                </a:solidFill>
                <a:latin typeface="Lucida Grande" charset="0"/>
              </a:rPr>
              <a:t>Seismic Wave Motion-</a:t>
            </a:r>
            <a:r>
              <a:rPr kumimoji="0" lang="en-US" dirty="0" err="1">
                <a:solidFill>
                  <a:srgbClr val="000000"/>
                </a:solidFill>
                <a:latin typeface="Lucida Grande" charset="0"/>
              </a:rPr>
              <a:t>Braile</a:t>
            </a:r>
            <a:endParaRPr lang="en-US" b="1" dirty="0">
              <a:solidFill>
                <a:schemeClr val="accent2"/>
              </a:solidFill>
              <a:latin typeface="Arial" charset="0"/>
            </a:endParaRPr>
          </a:p>
          <a:p>
            <a:endParaRPr lang="en-US" dirty="0">
              <a:latin typeface="Times New Roman" charset="0"/>
            </a:endParaRPr>
          </a:p>
          <a:p>
            <a:r>
              <a:rPr lang="en-US" dirty="0">
                <a:latin typeface="Times New Roman" charset="0"/>
              </a:rPr>
              <a:t>This is a good place to break for demonstrations of P waves and S waves in a slinky. Taping two </a:t>
            </a:r>
            <a:r>
              <a:rPr lang="en-US" dirty="0" err="1">
                <a:latin typeface="Times New Roman" charset="0"/>
              </a:rPr>
              <a:t>slinkies</a:t>
            </a:r>
            <a:r>
              <a:rPr lang="en-US" dirty="0">
                <a:latin typeface="Times New Roman" charset="0"/>
              </a:rPr>
              <a:t> together gives the best demonstration as they can be stretched out a longer distance to watch the waves propagate. It is best to keep the slinky on the floor. If you use a metal plus a plastic slinky taped together, you will see the </a:t>
            </a:r>
            <a:r>
              <a:rPr lang="ja-JP" altLang="en-US" dirty="0">
                <a:latin typeface="Times New Roman" charset="0"/>
              </a:rPr>
              <a:t>“</a:t>
            </a:r>
            <a:r>
              <a:rPr lang="en-US" dirty="0">
                <a:latin typeface="Times New Roman" charset="0"/>
              </a:rPr>
              <a:t>seismic waves</a:t>
            </a:r>
            <a:r>
              <a:rPr lang="ja-JP" altLang="en-US" dirty="0">
                <a:latin typeface="Times New Roman" charset="0"/>
              </a:rPr>
              <a:t>”</a:t>
            </a:r>
            <a:r>
              <a:rPr lang="en-US" dirty="0">
                <a:latin typeface="Times New Roman" charset="0"/>
              </a:rPr>
              <a:t> reflect backward at the boundary as they react to the change in material properties.</a:t>
            </a:r>
          </a:p>
          <a:p>
            <a:endParaRPr kumimoji="0" lang="en-US" dirty="0">
              <a:solidFill>
                <a:srgbClr val="000000"/>
              </a:solidFill>
              <a:latin typeface="Verdana" charset="0"/>
            </a:endParaRPr>
          </a:p>
          <a:p>
            <a:r>
              <a:rPr kumimoji="0" lang="en-US" dirty="0">
                <a:solidFill>
                  <a:srgbClr val="000000"/>
                </a:solidFill>
                <a:latin typeface="Verdana" charset="0"/>
              </a:rPr>
              <a:t>ACTIVITIES:  </a:t>
            </a:r>
            <a:r>
              <a:rPr lang="en-US" dirty="0">
                <a:latin typeface="Myriad Pro" charset="0"/>
              </a:rPr>
              <a:t>are on this DVD in the folder:   2. Earthquakes  &amp; Tsunamis  &gt; </a:t>
            </a:r>
            <a:r>
              <a:rPr kumimoji="0" lang="en-US" dirty="0">
                <a:solidFill>
                  <a:srgbClr val="000000"/>
                </a:solidFill>
                <a:latin typeface="Lucida Grande" charset="0"/>
              </a:rPr>
              <a:t>4. </a:t>
            </a:r>
            <a:r>
              <a:rPr kumimoji="0" lang="en-US" dirty="0" err="1">
                <a:solidFill>
                  <a:srgbClr val="000000"/>
                </a:solidFill>
                <a:latin typeface="Lucida Grande" charset="0"/>
              </a:rPr>
              <a:t>ACTIVITIES_Earthquake</a:t>
            </a:r>
            <a:r>
              <a:rPr kumimoji="0" lang="en-US" dirty="0">
                <a:solidFill>
                  <a:srgbClr val="000000"/>
                </a:solidFill>
                <a:latin typeface="Lucida Grande" charset="0"/>
              </a:rPr>
              <a:t> &amp; Tsunami &gt; Seismic Slinky</a:t>
            </a:r>
            <a:endParaRPr kumimoji="0" lang="en-US" dirty="0">
              <a:solidFill>
                <a:srgbClr val="000000"/>
              </a:solidFill>
              <a:latin typeface="Verdana" charset="0"/>
            </a:endParaRPr>
          </a:p>
          <a:p>
            <a:r>
              <a:rPr lang="en-US" dirty="0">
                <a:latin typeface="Times New Roman" charset="0"/>
              </a:rPr>
              <a:t>Professor Larry </a:t>
            </a:r>
            <a:r>
              <a:rPr lang="en-US" dirty="0" err="1">
                <a:latin typeface="Times New Roman" charset="0"/>
              </a:rPr>
              <a:t>Braile</a:t>
            </a:r>
            <a:r>
              <a:rPr lang="en-US" dirty="0">
                <a:latin typeface="Times New Roman" charset="0"/>
              </a:rPr>
              <a:t> of Purdue University has produced some great teaching resources for this activity. See http://</a:t>
            </a:r>
            <a:r>
              <a:rPr lang="en-US" dirty="0" err="1">
                <a:latin typeface="Times New Roman" charset="0"/>
              </a:rPr>
              <a:t>web.ics.purdue.edu</a:t>
            </a:r>
            <a:r>
              <a:rPr lang="en-US" dirty="0">
                <a:latin typeface="Times New Roman" charset="0"/>
              </a:rPr>
              <a:t>/~</a:t>
            </a:r>
            <a:r>
              <a:rPr lang="en-US" dirty="0" err="1">
                <a:latin typeface="Times New Roman" charset="0"/>
              </a:rPr>
              <a:t>braile</a:t>
            </a:r>
            <a:r>
              <a:rPr lang="en-US" dirty="0">
                <a:latin typeface="Times New Roman" charset="0"/>
              </a:rPr>
              <a:t>/</a:t>
            </a:r>
            <a:r>
              <a:rPr lang="en-US" dirty="0" err="1">
                <a:latin typeface="Times New Roman" charset="0"/>
              </a:rPr>
              <a:t>edumod</a:t>
            </a:r>
            <a:r>
              <a:rPr lang="en-US" dirty="0">
                <a:latin typeface="Times New Roman" charset="0"/>
              </a:rPr>
              <a:t>/slinky/</a:t>
            </a:r>
            <a:r>
              <a:rPr lang="en-US" dirty="0" err="1">
                <a:latin typeface="Times New Roman" charset="0"/>
              </a:rPr>
              <a:t>slinky.htm</a:t>
            </a:r>
            <a:r>
              <a:rPr kumimoji="0" lang="en-US" dirty="0">
                <a:solidFill>
                  <a:srgbClr val="000000"/>
                </a:solidFill>
                <a:latin typeface="Verdana" charset="0"/>
              </a:rPr>
              <a:t> </a:t>
            </a:r>
            <a:br>
              <a:rPr kumimoji="0" lang="en-US" dirty="0">
                <a:solidFill>
                  <a:srgbClr val="000000"/>
                </a:solidFill>
                <a:latin typeface="Verdana" charset="0"/>
              </a:rPr>
            </a:br>
            <a:endParaRPr kumimoji="0" lang="en-US" dirty="0">
              <a:solidFill>
                <a:srgbClr val="000000"/>
              </a:solidFill>
              <a:latin typeface="Verdana" charset="0"/>
            </a:endParaRPr>
          </a:p>
          <a:p>
            <a:r>
              <a:rPr kumimoji="0" lang="en-US" dirty="0">
                <a:solidFill>
                  <a:srgbClr val="000000"/>
                </a:solidFill>
                <a:latin typeface="Verdana" charset="0"/>
              </a:rPr>
              <a:t>Simple description of Slinky Activity:</a:t>
            </a:r>
          </a:p>
          <a:p>
            <a:r>
              <a:rPr lang="en-US" dirty="0">
                <a:solidFill>
                  <a:srgbClr val="1E1114"/>
                </a:solidFill>
                <a:latin typeface="Myriad Pro" charset="0"/>
              </a:rPr>
              <a:t>When an earthquake occurs it generates different types of seismic waves, each characterized by speed and direction. P and S waves that emanate from the hypocenter of the quake, inside the Earth are called body waves. </a:t>
            </a:r>
            <a:r>
              <a:rPr lang="en-US" dirty="0">
                <a:solidFill>
                  <a:srgbClr val="000000"/>
                </a:solidFill>
                <a:latin typeface="Myriad Pro" charset="0"/>
              </a:rPr>
              <a:t>The P and S waves have distinctive particle motions and travel at different speeds (figures on next page). </a:t>
            </a:r>
            <a:r>
              <a:rPr lang="en-US" dirty="0">
                <a:solidFill>
                  <a:srgbClr val="1E1114"/>
                </a:solidFill>
                <a:latin typeface="Myriad Pro" charset="0"/>
              </a:rPr>
              <a:t>By using a slinky as an analogy for the waves, you can see the difference between compressive P waves and S, or shear waves. In the Earth, P waves zip along at over 225 miles per hour (360 km/</a:t>
            </a:r>
            <a:r>
              <a:rPr lang="en-US" dirty="0" err="1">
                <a:solidFill>
                  <a:srgbClr val="1E1114"/>
                </a:solidFill>
                <a:latin typeface="Myriad Pro" charset="0"/>
              </a:rPr>
              <a:t>hr</a:t>
            </a:r>
            <a:r>
              <a:rPr lang="en-US" dirty="0">
                <a:solidFill>
                  <a:srgbClr val="1E1114"/>
                </a:solidFill>
                <a:latin typeface="Myriad Pro" charset="0"/>
              </a:rPr>
              <a:t>) through solid rock, compressing and dilating the Earth in the direction of travel </a:t>
            </a:r>
            <a:endParaRPr lang="en-US" dirty="0">
              <a:latin typeface="Times New Roman" charset="0"/>
            </a:endParaRPr>
          </a:p>
          <a:p>
            <a:pPr>
              <a:spcBef>
                <a:spcPts val="800"/>
              </a:spcBef>
              <a:spcAft>
                <a:spcPts val="400"/>
              </a:spcAft>
            </a:pPr>
            <a:r>
              <a:rPr lang="en-US" b="1" dirty="0">
                <a:solidFill>
                  <a:srgbClr val="000000"/>
                </a:solidFill>
                <a:latin typeface="Arial" charset="0"/>
              </a:rPr>
              <a:t>PROCEDURE**</a:t>
            </a:r>
          </a:p>
          <a:p>
            <a:pPr lvl="2">
              <a:spcAft>
                <a:spcPts val="450"/>
              </a:spcAft>
            </a:pPr>
            <a:r>
              <a:rPr lang="en-US" b="1" dirty="0">
                <a:solidFill>
                  <a:srgbClr val="000000"/>
                </a:solidFill>
                <a:latin typeface="Arial" charset="0"/>
                <a:ea typeface="ＭＳ Ｐゴシック" charset="0"/>
              </a:rPr>
              <a:t>1. PARTNER METHOD:</a:t>
            </a:r>
            <a:r>
              <a:rPr lang="en-US" dirty="0">
                <a:solidFill>
                  <a:srgbClr val="000000"/>
                </a:solidFill>
                <a:latin typeface="Arial" charset="0"/>
                <a:ea typeface="ＭＳ Ｐゴシック" charset="0"/>
              </a:rPr>
              <a:t> Hold one end of the slinky and have your partner stretch the slinky about 2–3 meters apart across the floor. Entire slinky touches floor.</a:t>
            </a:r>
            <a:r>
              <a:rPr lang="en-US" dirty="0">
                <a:solidFill>
                  <a:srgbClr val="000000"/>
                </a:solidFill>
                <a:latin typeface="Times New Roman" charset="0"/>
                <a:ea typeface="ＭＳ Ｐゴシック" charset="0"/>
              </a:rPr>
              <a:t/>
            </a:r>
            <a:br>
              <a:rPr lang="en-US" dirty="0">
                <a:solidFill>
                  <a:srgbClr val="000000"/>
                </a:solidFill>
                <a:latin typeface="Times New Roman" charset="0"/>
                <a:ea typeface="ＭＳ Ｐゴシック" charset="0"/>
              </a:rPr>
            </a:br>
            <a:r>
              <a:rPr lang="en-US" b="1" dirty="0">
                <a:solidFill>
                  <a:srgbClr val="000000"/>
                </a:solidFill>
                <a:latin typeface="Arial" charset="0"/>
                <a:ea typeface="ＭＳ Ｐゴシック" charset="0"/>
              </a:rPr>
              <a:t>FIXED-END METHOD:</a:t>
            </a:r>
            <a:r>
              <a:rPr lang="en-US" dirty="0">
                <a:solidFill>
                  <a:srgbClr val="000000"/>
                </a:solidFill>
                <a:latin typeface="Arial" charset="0"/>
                <a:ea typeface="ＭＳ Ｐゴシック" charset="0"/>
              </a:rPr>
              <a:t> Attach one end of slinky to a fixed object and one person stretches it out along floor or long table. Experiment with best distance.</a:t>
            </a:r>
          </a:p>
          <a:p>
            <a:pPr lvl="2">
              <a:spcAft>
                <a:spcPts val="450"/>
              </a:spcAft>
            </a:pPr>
            <a:r>
              <a:rPr lang="en-US" dirty="0">
                <a:solidFill>
                  <a:srgbClr val="000000"/>
                </a:solidFill>
                <a:latin typeface="Arial" charset="0"/>
                <a:ea typeface="ＭＳ Ｐゴシック" charset="0"/>
              </a:rPr>
              <a:t>2. Create P waves (compressional waves) Note that the motion of each coil is either compressional or extensional with the movement parallel to the direction of propagation. Because the other person is holding the slinky firmly, the P wave will reflect at that end and travel back along the slinky. The propagation and reflection will continue until the wave energy dies out.</a:t>
            </a:r>
          </a:p>
          <a:p>
            <a:pPr lvl="2">
              <a:spcAft>
                <a:spcPts val="450"/>
              </a:spcAft>
            </a:pPr>
            <a:r>
              <a:rPr lang="en-US" dirty="0">
                <a:solidFill>
                  <a:srgbClr val="000000"/>
                </a:solidFill>
                <a:latin typeface="Arial" charset="0"/>
                <a:ea typeface="ＭＳ Ｐゴシック" charset="0"/>
              </a:rPr>
              <a:t>METHOD 1: Tightly gather ten coils of the slinky into your hand and release the coil. Watch the coils compress and dilate until they reach the other end. Draw your results showing the movement of the wave through the slinky in the table on the following page.</a:t>
            </a:r>
          </a:p>
          <a:p>
            <a:pPr lvl="2">
              <a:spcAft>
                <a:spcPts val="450"/>
              </a:spcAft>
            </a:pPr>
            <a:r>
              <a:rPr lang="en-US" dirty="0">
                <a:solidFill>
                  <a:srgbClr val="000000"/>
                </a:solidFill>
                <a:latin typeface="Arial" charset="0"/>
                <a:ea typeface="ＭＳ Ｐゴシック" charset="0"/>
              </a:rPr>
              <a:t>METHOD 2: One person should cup his or her hand over the last 3-4 coils of the slinky and, when the slinky is nearly at rest, hit that hand with the fist of the other hand. The compressional disturbance that is transmitted to the slinky will propagate along the slinky to the other person.</a:t>
            </a:r>
          </a:p>
          <a:p>
            <a:pPr lvl="2">
              <a:spcAft>
                <a:spcPts val="450"/>
              </a:spcAft>
            </a:pPr>
            <a:r>
              <a:rPr lang="en-US" dirty="0">
                <a:solidFill>
                  <a:srgbClr val="000000"/>
                </a:solidFill>
                <a:latin typeface="Arial" charset="0"/>
                <a:ea typeface="ＭＳ Ｐゴシック" charset="0"/>
              </a:rPr>
              <a:t>METHOD 3: Have rapid-push hand motion generate compression as shown in the animation opposite.</a:t>
            </a:r>
          </a:p>
          <a:p>
            <a:r>
              <a:rPr lang="en-US" dirty="0">
                <a:solidFill>
                  <a:srgbClr val="000000"/>
                </a:solidFill>
                <a:latin typeface="Arial" charset="0"/>
              </a:rPr>
              <a:t>3. Create S waves (shearing waves) by quickly moving one end of the slinky to the left and back to the center in a quick whip-like motion (animation below). The S wave is more similar to a plucked guitar string than to compressive sound waves. </a:t>
            </a:r>
            <a:endParaRPr lang="en-US" dirty="0">
              <a:latin typeface="Arial" charset="0"/>
            </a:endParaRPr>
          </a:p>
          <a:p>
            <a:endParaRPr lang="en-US" dirty="0">
              <a:latin typeface="Times New Roman" charset="0"/>
            </a:endParaRPr>
          </a:p>
          <a:p>
            <a:pPr>
              <a:spcBef>
                <a:spcPts val="800"/>
              </a:spcBef>
              <a:spcAft>
                <a:spcPts val="400"/>
              </a:spcAft>
            </a:pPr>
            <a:r>
              <a:rPr lang="en-US" dirty="0">
                <a:solidFill>
                  <a:srgbClr val="000000"/>
                </a:solidFill>
                <a:latin typeface="Arial" charset="0"/>
              </a:rPr>
              <a:t>Analysis: Answer the following questions using complete sentences.</a:t>
            </a:r>
          </a:p>
          <a:p>
            <a:pPr>
              <a:spcBef>
                <a:spcPts val="800"/>
              </a:spcBef>
              <a:spcAft>
                <a:spcPts val="400"/>
              </a:spcAft>
            </a:pPr>
            <a:r>
              <a:rPr lang="en-US" dirty="0">
                <a:solidFill>
                  <a:srgbClr val="000000"/>
                </a:solidFill>
                <a:latin typeface="Arial" charset="0"/>
              </a:rPr>
              <a:t>1. Contrast the movement of P and S waves in the slinky?</a:t>
            </a:r>
          </a:p>
          <a:p>
            <a:pPr>
              <a:spcBef>
                <a:spcPts val="800"/>
              </a:spcBef>
              <a:spcAft>
                <a:spcPts val="400"/>
              </a:spcAft>
            </a:pPr>
            <a:r>
              <a:rPr lang="en-US" dirty="0">
                <a:solidFill>
                  <a:srgbClr val="000000"/>
                </a:solidFill>
                <a:latin typeface="Arial" charset="0"/>
              </a:rPr>
              <a:t>2. How did the density of the slinky affect the speed of the waves?</a:t>
            </a:r>
          </a:p>
          <a:p>
            <a:pPr>
              <a:spcBef>
                <a:spcPts val="800"/>
              </a:spcBef>
              <a:spcAft>
                <a:spcPts val="400"/>
              </a:spcAft>
            </a:pPr>
            <a:r>
              <a:rPr lang="en-US" dirty="0">
                <a:solidFill>
                  <a:srgbClr val="000000"/>
                </a:solidFill>
                <a:latin typeface="Arial" charset="0"/>
              </a:rPr>
              <a:t>3. What happened to the wave when it reached the boundary between the plastic and metal </a:t>
            </a:r>
            <a:r>
              <a:rPr lang="en-US" dirty="0" err="1">
                <a:solidFill>
                  <a:srgbClr val="000000"/>
                </a:solidFill>
                <a:latin typeface="Arial" charset="0"/>
              </a:rPr>
              <a:t>slinkies</a:t>
            </a:r>
            <a:r>
              <a:rPr lang="en-US" dirty="0">
                <a:solidFill>
                  <a:srgbClr val="000000"/>
                </a:solidFill>
                <a:latin typeface="Arial" charset="0"/>
              </a:rPr>
              <a:t>?</a:t>
            </a:r>
          </a:p>
          <a:p>
            <a:pPr>
              <a:spcBef>
                <a:spcPts val="800"/>
              </a:spcBef>
              <a:spcAft>
                <a:spcPts val="400"/>
              </a:spcAft>
            </a:pPr>
            <a:endParaRPr lang="en-US" dirty="0">
              <a:solidFill>
                <a:srgbClr val="000000"/>
              </a:solidFill>
              <a:latin typeface="Arial" charset="0"/>
            </a:endParaRPr>
          </a:p>
          <a:p>
            <a:r>
              <a:rPr lang="en-US" dirty="0">
                <a:solidFill>
                  <a:srgbClr val="000000"/>
                </a:solidFill>
                <a:latin typeface="Arial" charset="0"/>
              </a:rPr>
              <a:t>Conclusion: Communicate your findings in writing using complete sentences. Remember to include the problem you were investigating, the results of your investigation, and the accuracy of your predictions.</a:t>
            </a:r>
          </a:p>
          <a:p>
            <a:endParaRPr lang="en-US" dirty="0">
              <a:solidFill>
                <a:srgbClr val="000000"/>
              </a:solidFill>
              <a:latin typeface="Arial" charset="0"/>
            </a:endParaRPr>
          </a:p>
          <a:p>
            <a:pPr lvl="2">
              <a:spcAft>
                <a:spcPts val="450"/>
              </a:spcAft>
            </a:pPr>
            <a:r>
              <a:rPr lang="en-US" dirty="0">
                <a:solidFill>
                  <a:srgbClr val="000000"/>
                </a:solidFill>
                <a:latin typeface="Arial" charset="0"/>
                <a:ea typeface="ＭＳ Ｐゴシック" charset="0"/>
              </a:rPr>
              <a:t>SOME THINGS YOU CAN DO:</a:t>
            </a:r>
          </a:p>
          <a:p>
            <a:pPr lvl="2">
              <a:spcAft>
                <a:spcPts val="450"/>
              </a:spcAft>
            </a:pPr>
            <a:r>
              <a:rPr lang="en-US" dirty="0">
                <a:solidFill>
                  <a:srgbClr val="000000"/>
                </a:solidFill>
                <a:latin typeface="Arial" charset="0"/>
                <a:ea typeface="ＭＳ Ｐゴシック" charset="0"/>
              </a:rPr>
              <a:t>4. Draw your results showing the movement of the wave through the slinky on the worksheet on next page.</a:t>
            </a:r>
          </a:p>
          <a:p>
            <a:pPr lvl="2">
              <a:spcAft>
                <a:spcPts val="450"/>
              </a:spcAft>
            </a:pPr>
            <a:r>
              <a:rPr lang="en-US" dirty="0">
                <a:solidFill>
                  <a:srgbClr val="000000"/>
                </a:solidFill>
                <a:latin typeface="Arial" charset="0"/>
                <a:ea typeface="ＭＳ Ｐゴシック" charset="0"/>
              </a:rPr>
              <a:t>5. After you have drawn both types of waves, have two other group members stretch the second slinky across the floor so that it is at an equal length to yours. Create a P wave while the other group creates an S wave. Watch both waves travel down to the end of the slinky, and record which wave moves faster or slower in the worksheet table.</a:t>
            </a:r>
          </a:p>
          <a:p>
            <a:pPr lvl="2">
              <a:spcAft>
                <a:spcPts val="450"/>
              </a:spcAft>
            </a:pPr>
            <a:r>
              <a:rPr lang="en-US" dirty="0">
                <a:solidFill>
                  <a:srgbClr val="000000"/>
                </a:solidFill>
                <a:latin typeface="Arial" charset="0"/>
                <a:ea typeface="ＭＳ Ｐゴシック" charset="0"/>
              </a:rPr>
              <a:t>6. Have one member of your group of four pull in several coils of one slinky so that both </a:t>
            </a:r>
            <a:r>
              <a:rPr lang="en-US" dirty="0" err="1">
                <a:solidFill>
                  <a:srgbClr val="000000"/>
                </a:solidFill>
                <a:latin typeface="Arial" charset="0"/>
                <a:ea typeface="ＭＳ Ｐゴシック" charset="0"/>
              </a:rPr>
              <a:t>slinkys</a:t>
            </a:r>
            <a:r>
              <a:rPr lang="en-US" dirty="0">
                <a:solidFill>
                  <a:srgbClr val="000000"/>
                </a:solidFill>
                <a:latin typeface="Arial" charset="0"/>
                <a:ea typeface="ＭＳ Ｐゴシック" charset="0"/>
              </a:rPr>
              <a:t> are the same length, but one slinky is pulled tighter than that other.</a:t>
            </a:r>
          </a:p>
          <a:p>
            <a:pPr lvl="2">
              <a:spcAft>
                <a:spcPts val="450"/>
              </a:spcAft>
            </a:pPr>
            <a:r>
              <a:rPr lang="en-US" dirty="0">
                <a:solidFill>
                  <a:srgbClr val="000000"/>
                </a:solidFill>
                <a:latin typeface="Arial" charset="0"/>
                <a:ea typeface="ＭＳ Ｐゴシック" charset="0"/>
              </a:rPr>
              <a:t>7. Create one P wave on each slinky, and watch to see which p wave moves more quickly to the end of the slinky. Record your results in the table.</a:t>
            </a:r>
          </a:p>
          <a:p>
            <a:pPr lvl="2">
              <a:spcAft>
                <a:spcPts val="450"/>
              </a:spcAft>
            </a:pPr>
            <a:r>
              <a:rPr lang="en-US" dirty="0">
                <a:solidFill>
                  <a:srgbClr val="000000"/>
                </a:solidFill>
                <a:latin typeface="Arial" charset="0"/>
                <a:ea typeface="ＭＳ Ｐゴシック" charset="0"/>
              </a:rPr>
              <a:t>8. Create one S wave on each slinky, and watch to see which s wave moves more quickly to the end of the slinky. Record your results in the table.</a:t>
            </a:r>
          </a:p>
          <a:p>
            <a:r>
              <a:rPr lang="en-US" dirty="0">
                <a:solidFill>
                  <a:srgbClr val="000000"/>
                </a:solidFill>
                <a:latin typeface="Arial" charset="0"/>
              </a:rPr>
              <a:t>9. Use string or tape, attach the end of the metal slinky to one end of the plastic slinky. Create P and S waves once again and record your results on the worksheet.</a:t>
            </a:r>
            <a:endParaRPr lang="en-US" dirty="0">
              <a:latin typeface="Arial" charset="0"/>
            </a:endParaRPr>
          </a:p>
          <a:p>
            <a:endParaRPr lang="en-US" dirty="0">
              <a:latin typeface="Times New Roman" charset="0"/>
            </a:endParaRPr>
          </a:p>
          <a:p>
            <a:endParaRPr lang="en-US" dirty="0">
              <a:latin typeface="Times New Roman" charset="0"/>
            </a:endParaRPr>
          </a:p>
          <a:p>
            <a:endParaRPr lang="en-US" dirty="0">
              <a:latin typeface="Times New Roman" charset="0"/>
            </a:endParaRPr>
          </a:p>
          <a:p>
            <a:endParaRPr lang="en-US" dirty="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D08A8011-A934-1F4E-A737-4C185F26C94D}" type="slidenum">
              <a:rPr lang="en-US" sz="1200">
                <a:latin typeface="Tahoma" charset="0"/>
              </a:rPr>
              <a:pPr/>
              <a:t>8</a:t>
            </a:fld>
            <a:endParaRPr lang="en-US" sz="1200">
              <a:latin typeface="Tahoma"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a:solidFill>
                  <a:schemeClr val="folHlink"/>
                </a:solidFill>
                <a:latin typeface="Arial" charset="0"/>
              </a:rPr>
              <a:t>Read previous slide for activities and animation resources.</a:t>
            </a:r>
          </a:p>
          <a:p>
            <a:endParaRPr lang="en-US" sz="2000">
              <a:solidFill>
                <a:schemeClr val="folHlink"/>
              </a:solidFill>
              <a:latin typeface="Arial" charset="0"/>
            </a:endParaRPr>
          </a:p>
          <a:p>
            <a:pPr eaLnBrk="1" hangingPunct="1">
              <a:spcBef>
                <a:spcPct val="0"/>
              </a:spcBef>
            </a:pPr>
            <a:r>
              <a:rPr kumimoji="0" lang="en-US" sz="2200">
                <a:latin typeface="Arial" charset="0"/>
              </a:rPr>
              <a:t>Deformation propagates.  Particle motion consists of alternating transverse motion.  Particle motion is perpendicular to the direction of propagation (transverse).  Transverse particle motion shown here is vertical but can be in any direction.  However, Earth</a:t>
            </a:r>
            <a:r>
              <a:rPr kumimoji="0" lang="ja-JP" altLang="en-US" sz="2200">
                <a:latin typeface="Arial" charset="0"/>
              </a:rPr>
              <a:t>’</a:t>
            </a:r>
            <a:r>
              <a:rPr kumimoji="0" lang="en-US" sz="2200">
                <a:latin typeface="Arial" charset="0"/>
              </a:rPr>
              <a:t>s layers tend to cause mostly vertical (SV; in the vertical plane) or horizontal (SH) shear motions.  Material returns to its original shape after wave passes.</a:t>
            </a:r>
          </a:p>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DE58360C-9AA4-BE48-BB7E-DF183C390260}" type="slidenum">
              <a:rPr lang="en-US" sz="1200">
                <a:latin typeface="Tahoma" charset="0"/>
              </a:rPr>
              <a:pPr/>
              <a:t>9</a:t>
            </a:fld>
            <a:endParaRPr lang="en-US" sz="1200">
              <a:latin typeface="Tahoma"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Some teachers choose not to teach about surface waves, and stay with just the P and S waves. That is permissible, but often the rolling surface waves can be the most destructive. The waves area named after the people who discovered them. These surface waves can be confusing.</a:t>
            </a:r>
          </a:p>
          <a:p>
            <a:r>
              <a:rPr lang="en-US">
                <a:latin typeface="Times New Roman" charset="0"/>
              </a:rPr>
              <a:t>RAYLEIGH WAVE: </a:t>
            </a:r>
            <a:r>
              <a:rPr kumimoji="0" lang="en-US" sz="2200">
                <a:latin typeface="Arial" charset="0"/>
              </a:rPr>
              <a:t>Deformation propagates.  Particle motion consists of elliptical motions (generally retrograde elliptical) in the vertical plane and parallel to the direction of propagation.  Amplitude decreases with depth.  Material returns to its original shape after wave passes.</a:t>
            </a:r>
            <a:endParaRPr lang="en-US">
              <a:latin typeface="Times New Roman" charset="0"/>
            </a:endParaRPr>
          </a:p>
          <a:p>
            <a:r>
              <a:rPr lang="en-US">
                <a:latin typeface="Times New Roman" charset="0"/>
              </a:rPr>
              <a:t>LOVE WAVE: </a:t>
            </a:r>
            <a:r>
              <a:rPr kumimoji="0" lang="en-US" sz="2200">
                <a:latin typeface="Arial" charset="0"/>
              </a:rPr>
              <a:t>Deformation propagates.  Particle motion consists of alternating transverse motions.  Particle motion is horizontal and perpendicular to the direction of propagation (transverse).  To aid in seeing that the particle motion is purely horizontal, focus on the Y axis (red line) as the wave propagates through it.  Amplitude decreases with depth.  Material returns to its original shape after wave passes.</a:t>
            </a:r>
          </a:p>
          <a:p>
            <a:endParaRPr lang="en-US">
              <a:latin typeface="Times New Roman" charset="0"/>
            </a:endParaRPr>
          </a:p>
          <a:p>
            <a:r>
              <a:rPr kumimoji="0" lang="en-US">
                <a:solidFill>
                  <a:srgbClr val="000000"/>
                </a:solidFill>
                <a:latin typeface="Verdana" charset="0"/>
              </a:rPr>
              <a:t>ANIMATIONS:  </a:t>
            </a:r>
            <a:r>
              <a:rPr lang="en-US">
                <a:solidFill>
                  <a:srgbClr val="666666"/>
                </a:solidFill>
                <a:latin typeface="Arial" charset="0"/>
              </a:rPr>
              <a:t>web.ics.purdue.edu/~</a:t>
            </a:r>
            <a:r>
              <a:rPr lang="en-US" b="1">
                <a:solidFill>
                  <a:srgbClr val="666666"/>
                </a:solidFill>
                <a:latin typeface="Arial" charset="0"/>
              </a:rPr>
              <a:t>braile</a:t>
            </a:r>
            <a:r>
              <a:rPr lang="en-US">
                <a:solidFill>
                  <a:srgbClr val="666666"/>
                </a:solidFill>
                <a:latin typeface="Arial" charset="0"/>
              </a:rPr>
              <a:t>/edumod/</a:t>
            </a:r>
            <a:r>
              <a:rPr lang="en-US" b="1">
                <a:solidFill>
                  <a:srgbClr val="666666"/>
                </a:solidFill>
                <a:latin typeface="Arial" charset="0"/>
              </a:rPr>
              <a:t>waves</a:t>
            </a:r>
            <a:r>
              <a:rPr lang="en-US">
                <a:solidFill>
                  <a:srgbClr val="666666"/>
                </a:solidFill>
                <a:latin typeface="Arial" charset="0"/>
              </a:rPr>
              <a:t>/</a:t>
            </a:r>
            <a:r>
              <a:rPr lang="en-US" b="1">
                <a:solidFill>
                  <a:srgbClr val="666666"/>
                </a:solidFill>
                <a:latin typeface="Arial" charset="0"/>
              </a:rPr>
              <a:t>Wave</a:t>
            </a:r>
            <a:r>
              <a:rPr lang="en-US">
                <a:solidFill>
                  <a:srgbClr val="666666"/>
                </a:solidFill>
                <a:latin typeface="Arial" charset="0"/>
              </a:rPr>
              <a:t>Demo.pdf  or </a:t>
            </a:r>
            <a:r>
              <a:rPr kumimoji="0" lang="en-US">
                <a:solidFill>
                  <a:srgbClr val="000000"/>
                </a:solidFill>
                <a:latin typeface="Verdana" charset="0"/>
              </a:rPr>
              <a:t> </a:t>
            </a:r>
            <a:r>
              <a:rPr lang="en-US">
                <a:solidFill>
                  <a:srgbClr val="666666"/>
                </a:solidFill>
                <a:latin typeface="Arial" charset="0"/>
              </a:rPr>
              <a:t>www.iris.washington.edu/hq/files/programs/...and.../</a:t>
            </a:r>
            <a:r>
              <a:rPr lang="en-US" b="1">
                <a:solidFill>
                  <a:srgbClr val="666666"/>
                </a:solidFill>
                <a:latin typeface="Arial" charset="0"/>
              </a:rPr>
              <a:t>SeismicWaves</a:t>
            </a:r>
            <a:r>
              <a:rPr lang="en-US">
                <a:solidFill>
                  <a:srgbClr val="666666"/>
                </a:solidFill>
                <a:latin typeface="Arial" charset="0"/>
              </a:rPr>
              <a:t>.ppt  </a:t>
            </a:r>
          </a:p>
          <a:p>
            <a:endParaRPr lang="en-US">
              <a:solidFill>
                <a:srgbClr val="666666"/>
              </a:solidFill>
              <a:latin typeface="Arial" charset="0"/>
            </a:endParaRPr>
          </a:p>
          <a:p>
            <a:r>
              <a:rPr lang="en-US">
                <a:latin typeface="Arial" charset="0"/>
              </a:rPr>
              <a:t>VIDEO:  </a:t>
            </a:r>
            <a:r>
              <a:rPr lang="en-US">
                <a:latin typeface="Myriad Pro" charset="0"/>
              </a:rPr>
              <a:t>of this presentation is on this DVD in the folder:   </a:t>
            </a:r>
            <a:r>
              <a:rPr lang="en-US">
                <a:solidFill>
                  <a:srgbClr val="000000"/>
                </a:solidFill>
                <a:latin typeface="Myriad Pro" charset="0"/>
              </a:rPr>
              <a:t>3. VIDEOS_Earthquake &amp; Tsunami</a:t>
            </a:r>
            <a:r>
              <a:rPr lang="en-US">
                <a:latin typeface="Myriad Pro" charset="0"/>
              </a:rPr>
              <a:t>  &gt;  3. VIDEOS_Earthquake &amp; Tsunami  </a:t>
            </a:r>
            <a:r>
              <a:rPr lang="en-US" u="sng">
                <a:solidFill>
                  <a:srgbClr val="660099"/>
                </a:solidFill>
                <a:latin typeface="Myriad Pro" charset="0"/>
                <a:hlinkClick r:id=""/>
              </a:rPr>
              <a:t>LECTURE_Types of Seismic Waves_Butler.mov</a:t>
            </a:r>
            <a:r>
              <a:rPr lang="en-US" u="sng">
                <a:solidFill>
                  <a:srgbClr val="660099"/>
                </a:solidFill>
                <a:latin typeface="Myriad Pro" charset="0"/>
              </a:rPr>
              <a:t> </a:t>
            </a:r>
          </a:p>
          <a:p>
            <a:r>
              <a:rPr lang="en-US" u="sng">
                <a:solidFill>
                  <a:srgbClr val="660099"/>
                </a:solidFill>
                <a:latin typeface="Myriad Pro" charset="0"/>
              </a:rPr>
              <a:t>	(or on the web: </a:t>
            </a:r>
            <a:r>
              <a:rPr lang="en-US">
                <a:latin typeface="Times New Roman" charset="0"/>
              </a:rPr>
              <a:t>http://www.iris.edu/hq/programs/education_and_outreach/videos)</a:t>
            </a:r>
          </a:p>
          <a:p>
            <a:endParaRPr lang="en-US">
              <a:latin typeface="Arial" charset="0"/>
            </a:endParaRPr>
          </a:p>
          <a:p>
            <a:r>
              <a:rPr lang="en-US">
                <a:latin typeface="Myriad Pro" charset="0"/>
              </a:rPr>
              <a:t>ANIMATIONS: are on this DVD in the folder:   2. Earthquakes  &amp; Tsunamis  &gt; 2. ANIMATIONS_Earthquake &amp; Tsunami &gt; </a:t>
            </a:r>
            <a:r>
              <a:rPr kumimoji="0" lang="en-US">
                <a:solidFill>
                  <a:srgbClr val="000000"/>
                </a:solidFill>
                <a:latin typeface="Lucida Grande" charset="0"/>
              </a:rPr>
              <a:t>Seismic Wave Motion-Braile</a:t>
            </a:r>
            <a:endParaRPr lang="en-US" b="1">
              <a:solidFill>
                <a:schemeClr val="accent2"/>
              </a:solidFill>
              <a:latin typeface="Arial" charset="0"/>
            </a:endParaRPr>
          </a:p>
          <a:p>
            <a:endParaRPr lang="en-US">
              <a:latin typeface="Times New Roman" charset="0"/>
            </a:endParaRPr>
          </a:p>
          <a:p>
            <a:endParaRPr lang="en-US">
              <a:solidFill>
                <a:srgbClr val="666666"/>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3/6/16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298335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3/6/16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380015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3/6/16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183436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543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2286000"/>
            <a:ext cx="3695700" cy="3657600"/>
          </a:xfrm>
        </p:spPr>
        <p:txBody>
          <a:bodyPr/>
          <a:lstStyle/>
          <a:p>
            <a:pPr lvl="0"/>
            <a:endParaRPr lang="en-US" noProof="0" smtClean="0"/>
          </a:p>
        </p:txBody>
      </p:sp>
      <p:sp>
        <p:nvSpPr>
          <p:cNvPr id="4" name="Text Placeholder 3"/>
          <p:cNvSpPr>
            <a:spLocks noGrp="1"/>
          </p:cNvSpPr>
          <p:nvPr>
            <p:ph type="body" sz="half" idx="2"/>
          </p:nvPr>
        </p:nvSpPr>
        <p:spPr>
          <a:xfrm>
            <a:off x="4762500" y="2286000"/>
            <a:ext cx="36957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xfrm>
            <a:off x="6629400" y="6096000"/>
            <a:ext cx="2286000" cy="304800"/>
          </a:xfrm>
          <a:prstGeom prst="rect">
            <a:avLst/>
          </a:prstGeom>
          <a:ln/>
        </p:spPr>
        <p:txBody>
          <a:bodyPr/>
          <a:lstStyle>
            <a:lvl1pPr>
              <a:defRPr/>
            </a:lvl1pPr>
          </a:lstStyle>
          <a:p>
            <a:pPr>
              <a:defRPr/>
            </a:pPr>
            <a:endParaRPr lang="en-US"/>
          </a:p>
        </p:txBody>
      </p:sp>
      <p:sp>
        <p:nvSpPr>
          <p:cNvPr id="6" name="Rectangle 8"/>
          <p:cNvSpPr>
            <a:spLocks noGrp="1" noChangeArrowheads="1"/>
          </p:cNvSpPr>
          <p:nvPr>
            <p:ph type="ftr" sz="quarter" idx="11"/>
          </p:nvPr>
        </p:nvSpPr>
        <p:spPr>
          <a:xfrm>
            <a:off x="2286000" y="6096000"/>
            <a:ext cx="4343400" cy="534988"/>
          </a:xfrm>
          <a:prstGeom prst="rect">
            <a:avLst/>
          </a:prstGeom>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xfrm>
            <a:off x="6629400" y="6400800"/>
            <a:ext cx="2286000" cy="228600"/>
          </a:xfrm>
          <a:prstGeom prst="rect">
            <a:avLst/>
          </a:prstGeom>
          <a:ln/>
        </p:spPr>
        <p:txBody>
          <a:bodyPr/>
          <a:lstStyle>
            <a:lvl1pPr>
              <a:defRPr/>
            </a:lvl1pPr>
          </a:lstStyle>
          <a:p>
            <a:fld id="{90274BE3-0762-DA4F-941A-20FF2765A423}" type="slidenum">
              <a:rPr lang="en-US"/>
              <a:pPr/>
              <a:t>‹#›</a:t>
            </a:fld>
            <a:endParaRPr lang="en-US"/>
          </a:p>
        </p:txBody>
      </p:sp>
    </p:spTree>
    <p:extLst>
      <p:ext uri="{BB962C8B-B14F-4D97-AF65-F5344CB8AC3E}">
        <p14:creationId xmlns:p14="http://schemas.microsoft.com/office/powerpoint/2010/main" val="650191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2286000"/>
            <a:ext cx="36957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2286000"/>
            <a:ext cx="36957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xfrm>
            <a:off x="6629400" y="6096000"/>
            <a:ext cx="2286000" cy="304800"/>
          </a:xfrm>
          <a:prstGeom prst="rect">
            <a:avLst/>
          </a:prstGeom>
          <a:ln/>
        </p:spPr>
        <p:txBody>
          <a:bodyPr/>
          <a:lstStyle>
            <a:lvl1pPr>
              <a:defRPr/>
            </a:lvl1pPr>
          </a:lstStyle>
          <a:p>
            <a:pPr>
              <a:defRPr/>
            </a:pPr>
            <a:endParaRPr lang="en-US"/>
          </a:p>
        </p:txBody>
      </p:sp>
      <p:sp>
        <p:nvSpPr>
          <p:cNvPr id="6" name="Rectangle 8"/>
          <p:cNvSpPr>
            <a:spLocks noGrp="1" noChangeArrowheads="1"/>
          </p:cNvSpPr>
          <p:nvPr>
            <p:ph type="ftr" sz="quarter" idx="11"/>
          </p:nvPr>
        </p:nvSpPr>
        <p:spPr>
          <a:xfrm>
            <a:off x="2286000" y="6096000"/>
            <a:ext cx="4343400" cy="534988"/>
          </a:xfrm>
          <a:prstGeom prst="rect">
            <a:avLst/>
          </a:prstGeom>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xfrm>
            <a:off x="6629400" y="6400800"/>
            <a:ext cx="2286000" cy="228600"/>
          </a:xfrm>
          <a:prstGeom prst="rect">
            <a:avLst/>
          </a:prstGeom>
          <a:ln/>
        </p:spPr>
        <p:txBody>
          <a:bodyPr/>
          <a:lstStyle>
            <a:lvl1pPr>
              <a:defRPr/>
            </a:lvl1pPr>
          </a:lstStyle>
          <a:p>
            <a:fld id="{9F5AABD0-A96E-2D4A-974A-16ECF1C0FB6B}" type="slidenum">
              <a:rPr lang="en-US"/>
              <a:pPr/>
              <a:t>‹#›</a:t>
            </a:fld>
            <a:endParaRPr lang="en-US"/>
          </a:p>
        </p:txBody>
      </p:sp>
    </p:spTree>
    <p:extLst>
      <p:ext uri="{BB962C8B-B14F-4D97-AF65-F5344CB8AC3E}">
        <p14:creationId xmlns:p14="http://schemas.microsoft.com/office/powerpoint/2010/main" val="644490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3/6/16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3461918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3/6/16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3065646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3/6/16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861093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3/6/16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2813855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3/6/16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2392147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3/6/16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2060504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3/6/16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374068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3/6/16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7005469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16261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rgbClr val="660066"/>
          </a:solidFill>
          <a:latin typeface="Comic Sans MS"/>
          <a:ea typeface="+mj-ea"/>
          <a:cs typeface="Comic Sans MS"/>
        </a:defRPr>
      </a:lvl1pPr>
    </p:titleStyle>
    <p:bodyStyle>
      <a:lvl1pPr marL="342900" indent="-342900" algn="l" defTabSz="457200" rtl="0" eaLnBrk="1" latinLnBrk="0" hangingPunct="1">
        <a:spcBef>
          <a:spcPct val="20000"/>
        </a:spcBef>
        <a:buFont typeface="Arial"/>
        <a:buChar char="•"/>
        <a:defRPr sz="3200" kern="1200">
          <a:solidFill>
            <a:srgbClr val="660066"/>
          </a:solidFill>
          <a:latin typeface="Comic Sans MS"/>
          <a:ea typeface="+mn-ea"/>
          <a:cs typeface="Comic Sans MS"/>
        </a:defRPr>
      </a:lvl1pPr>
      <a:lvl2pPr marL="742950" indent="-285750" algn="l" defTabSz="457200" rtl="0" eaLnBrk="1" latinLnBrk="0" hangingPunct="1">
        <a:spcBef>
          <a:spcPct val="20000"/>
        </a:spcBef>
        <a:buFont typeface="Arial"/>
        <a:buChar char="–"/>
        <a:defRPr sz="2800" kern="1200">
          <a:solidFill>
            <a:srgbClr val="660066"/>
          </a:solidFill>
          <a:latin typeface="Comic Sans MS"/>
          <a:ea typeface="+mn-ea"/>
          <a:cs typeface="Comic Sans MS"/>
        </a:defRPr>
      </a:lvl2pPr>
      <a:lvl3pPr marL="1143000" indent="-228600" algn="l" defTabSz="457200" rtl="0" eaLnBrk="1" latinLnBrk="0" hangingPunct="1">
        <a:spcBef>
          <a:spcPct val="20000"/>
        </a:spcBef>
        <a:buFont typeface="Arial"/>
        <a:buChar char="•"/>
        <a:defRPr sz="2400" kern="1200">
          <a:solidFill>
            <a:srgbClr val="660066"/>
          </a:solidFill>
          <a:latin typeface="Comic Sans MS"/>
          <a:ea typeface="+mn-ea"/>
          <a:cs typeface="Comic Sans MS"/>
        </a:defRPr>
      </a:lvl3pPr>
      <a:lvl4pPr marL="1600200" indent="-228600" algn="l" defTabSz="457200" rtl="0" eaLnBrk="1" latinLnBrk="0" hangingPunct="1">
        <a:spcBef>
          <a:spcPct val="20000"/>
        </a:spcBef>
        <a:buFont typeface="Arial"/>
        <a:buChar char="–"/>
        <a:defRPr sz="2000" kern="1200">
          <a:solidFill>
            <a:srgbClr val="660066"/>
          </a:solidFill>
          <a:latin typeface="Comic Sans MS"/>
          <a:ea typeface="+mn-ea"/>
          <a:cs typeface="Comic Sans MS"/>
        </a:defRPr>
      </a:lvl4pPr>
      <a:lvl5pPr marL="2057400" indent="-228600" algn="l" defTabSz="457200" rtl="0" eaLnBrk="1" latinLnBrk="0" hangingPunct="1">
        <a:spcBef>
          <a:spcPct val="20000"/>
        </a:spcBef>
        <a:buFont typeface="Arial"/>
        <a:buChar char="»"/>
        <a:defRPr sz="2000" kern="1200">
          <a:solidFill>
            <a:srgbClr val="660066"/>
          </a:solidFill>
          <a:latin typeface="Comic Sans MS"/>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tiff"/></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hyperlink" Target="http://earthquake.usgs.gov/earthquakes/shakemap/background.php"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tiff"/></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tiff"/></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tiff"/><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png"/><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tiff"/><Relationship Id="rId3" Type="http://schemas.openxmlformats.org/officeDocument/2006/relationships/image" Target="../media/image52.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5.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Microsoft_Word_97_-_2004_Document1.doc"/><Relationship Id="rId5"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Microsoft_Word_97_-_2004_Document2.doc"/><Relationship Id="rId5" Type="http://schemas.openxmlformats.org/officeDocument/2006/relationships/image" Target="../media/image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864072" y="367541"/>
            <a:ext cx="7467600" cy="1066800"/>
          </a:xfrm>
        </p:spPr>
        <p:txBody>
          <a:bodyPr/>
          <a:lstStyle/>
          <a:p>
            <a:pPr eaLnBrk="1" hangingPunct="1">
              <a:lnSpc>
                <a:spcPts val="3838"/>
              </a:lnSpc>
            </a:pPr>
            <a:r>
              <a:rPr lang="en-US" sz="3200" dirty="0">
                <a:latin typeface="Comic Sans MS" charset="0"/>
                <a:ea typeface="ＭＳ Ｐゴシック" charset="0"/>
                <a:cs typeface="ＭＳ Ｐゴシック" charset="0"/>
              </a:rPr>
              <a:t>Stick-slip: Elastic Rebound Theory </a:t>
            </a:r>
            <a:br>
              <a:rPr lang="en-US" sz="3200" dirty="0">
                <a:latin typeface="Comic Sans MS" charset="0"/>
                <a:ea typeface="ＭＳ Ｐゴシック" charset="0"/>
                <a:cs typeface="ＭＳ Ｐゴシック" charset="0"/>
              </a:rPr>
            </a:br>
            <a:r>
              <a:rPr lang="en-US" sz="3200" dirty="0">
                <a:latin typeface="Comic Sans MS" charset="0"/>
                <a:ea typeface="ＭＳ Ｐゴシック" charset="0"/>
                <a:cs typeface="ＭＳ Ｐゴシック" charset="0"/>
              </a:rPr>
              <a:t>Jerky motions on faults produce EQs</a:t>
            </a:r>
          </a:p>
        </p:txBody>
      </p:sp>
      <p:sp>
        <p:nvSpPr>
          <p:cNvPr id="50179" name="Rectangle 3"/>
          <p:cNvSpPr>
            <a:spLocks noGrp="1" noChangeArrowheads="1"/>
          </p:cNvSpPr>
          <p:nvPr>
            <p:ph type="subTitle" idx="1"/>
          </p:nvPr>
        </p:nvSpPr>
        <p:spPr>
          <a:xfrm>
            <a:off x="533400" y="5949334"/>
            <a:ext cx="8610600" cy="979230"/>
          </a:xfrm>
        </p:spPr>
        <p:txBody>
          <a:bodyPr>
            <a:normAutofit/>
          </a:bodyPr>
          <a:lstStyle/>
          <a:p>
            <a:pPr eaLnBrk="1" hangingPunct="1"/>
            <a:r>
              <a:rPr lang="en-US" sz="2400" dirty="0">
                <a:solidFill>
                  <a:srgbClr val="660066"/>
                </a:solidFill>
                <a:latin typeface="Comic Sans MS" charset="0"/>
                <a:ea typeface="ＭＳ Ｐゴシック" charset="0"/>
                <a:cs typeface="ＭＳ Ｐゴシック" charset="0"/>
              </a:rPr>
              <a:t>Three </a:t>
            </a:r>
            <a:r>
              <a:rPr lang="en-US" sz="2400" dirty="0" err="1">
                <a:solidFill>
                  <a:srgbClr val="660066"/>
                </a:solidFill>
                <a:latin typeface="Comic Sans MS" charset="0"/>
                <a:ea typeface="ＭＳ Ｐゴシック" charset="0"/>
                <a:cs typeface="ＭＳ Ｐゴシック" charset="0"/>
              </a:rPr>
              <a:t>Fs</a:t>
            </a:r>
            <a:r>
              <a:rPr lang="en-US" sz="2400" dirty="0">
                <a:solidFill>
                  <a:srgbClr val="660066"/>
                </a:solidFill>
                <a:latin typeface="Comic Sans MS" charset="0"/>
                <a:ea typeface="ＭＳ Ｐゴシック" charset="0"/>
                <a:cs typeface="ＭＳ Ｐゴシック" charset="0"/>
              </a:rPr>
              <a:t> of earthquakes: forces, faults, and friction</a:t>
            </a:r>
            <a:r>
              <a:rPr lang="en-US" sz="2400" dirty="0" smtClean="0">
                <a:solidFill>
                  <a:srgbClr val="660066"/>
                </a:solidFill>
                <a:latin typeface="Comic Sans MS" charset="0"/>
                <a:ea typeface="ＭＳ Ｐゴシック" charset="0"/>
                <a:cs typeface="ＭＳ Ｐゴシック" charset="0"/>
              </a:rPr>
              <a:t>.</a:t>
            </a:r>
          </a:p>
          <a:p>
            <a:r>
              <a:rPr lang="en-US" sz="2400" dirty="0">
                <a:solidFill>
                  <a:srgbClr val="660066"/>
                </a:solidFill>
                <a:ea typeface="ＭＳ Ｐゴシック" pitchFamily="26" charset="-128"/>
              </a:rPr>
              <a:t>Slow accumulation and rapid release of elastic energy</a:t>
            </a:r>
            <a:r>
              <a:rPr lang="en-US" sz="2400" dirty="0" smtClean="0">
                <a:solidFill>
                  <a:srgbClr val="660066"/>
                </a:solidFill>
                <a:ea typeface="ＭＳ Ｐゴシック" pitchFamily="26" charset="-128"/>
              </a:rPr>
              <a:t>.</a:t>
            </a:r>
            <a:endParaRPr lang="en-US" sz="2400" dirty="0">
              <a:solidFill>
                <a:srgbClr val="660066"/>
              </a:solidFill>
              <a:ea typeface="ＭＳ Ｐゴシック" pitchFamily="26" charset="-128"/>
            </a:endParaRPr>
          </a:p>
        </p:txBody>
      </p:sp>
      <p:pic>
        <p:nvPicPr>
          <p:cNvPr id="50180"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41841" y="1477365"/>
            <a:ext cx="6093985" cy="4470852"/>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5937786" y="-9114"/>
            <a:ext cx="32726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Earthquake Machine</a:t>
            </a:r>
            <a:endParaRPr lang="en-US" sz="2400" b="1" i="1" dirty="0">
              <a:solidFill>
                <a:srgbClr val="660066"/>
              </a:solidFill>
            </a:endParaRPr>
          </a:p>
        </p:txBody>
      </p:sp>
    </p:spTree>
    <p:extLst>
      <p:ext uri="{BB962C8B-B14F-4D97-AF65-F5344CB8AC3E}">
        <p14:creationId xmlns:p14="http://schemas.microsoft.com/office/powerpoint/2010/main" val="33661992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1000" y="1752600"/>
            <a:ext cx="8610600" cy="1447800"/>
          </a:xfrm>
        </p:spPr>
        <p:txBody>
          <a:bodyPr>
            <a:normAutofit fontScale="90000"/>
          </a:bodyPr>
          <a:lstStyle/>
          <a:p>
            <a:pPr algn="ctr" eaLnBrk="1" hangingPunct="1">
              <a:lnSpc>
                <a:spcPct val="105000"/>
              </a:lnSpc>
            </a:pPr>
            <a:r>
              <a:rPr lang="en-US" dirty="0" smtClean="0">
                <a:latin typeface="Comic Sans MS" charset="0"/>
                <a:ea typeface="ＭＳ Ｐゴシック" charset="0"/>
                <a:cs typeface="ＭＳ Ｐゴシック" charset="0"/>
              </a:rPr>
              <a:t>Human Waves</a:t>
            </a:r>
            <a:br>
              <a:rPr lang="en-US" dirty="0" smtClean="0">
                <a:latin typeface="Comic Sans MS" charset="0"/>
                <a:ea typeface="ＭＳ Ｐゴシック" charset="0"/>
                <a:cs typeface="ＭＳ Ｐゴシック" charset="0"/>
              </a:rPr>
            </a:br>
            <a:r>
              <a:rPr lang="en-US" dirty="0" smtClean="0">
                <a:latin typeface="Comic Sans MS" charset="0"/>
                <a:ea typeface="ＭＳ Ｐゴシック" charset="0"/>
                <a:cs typeface="ＭＳ Ｐゴシック" charset="0"/>
              </a:rPr>
              <a:t>Modeling P, S, and Surface Waves</a:t>
            </a:r>
            <a:endParaRPr lang="en-US" dirty="0">
              <a:latin typeface="Comic Sans MS" charset="0"/>
              <a:ea typeface="ＭＳ Ｐゴシック" charset="0"/>
              <a:cs typeface="ＭＳ Ｐゴシック" charset="0"/>
            </a:endParaRPr>
          </a:p>
        </p:txBody>
      </p:sp>
      <p:sp>
        <p:nvSpPr>
          <p:cNvPr id="3" name="Rectangle 3"/>
          <p:cNvSpPr txBox="1">
            <a:spLocks noChangeArrowheads="1"/>
          </p:cNvSpPr>
          <p:nvPr/>
        </p:nvSpPr>
        <p:spPr bwMode="auto">
          <a:xfrm>
            <a:off x="6763115" y="0"/>
            <a:ext cx="2380885" cy="445378"/>
          </a:xfrm>
          <a:prstGeom prst="rect">
            <a:avLst/>
          </a:prstGeom>
          <a:noFill/>
          <a:ln w="9525">
            <a:noFill/>
            <a:miter lim="800000"/>
            <a:headEnd/>
            <a:tailEnd/>
          </a:ln>
        </p:spPr>
        <p:txBody>
          <a:bodyPr/>
          <a:lstStyle/>
          <a:p>
            <a:pPr>
              <a:spcBef>
                <a:spcPct val="60000"/>
              </a:spcBef>
              <a:buClr>
                <a:schemeClr val="tx1"/>
              </a:buClr>
              <a:buFontTx/>
              <a:buNone/>
              <a:defRPr/>
            </a:pPr>
            <a:r>
              <a:rPr kumimoji="0" lang="en-US" sz="2400" b="1" i="1" kern="0" dirty="0">
                <a:solidFill>
                  <a:srgbClr val="660066"/>
                </a:solidFill>
                <a:latin typeface="Comic Sans MS" pitchFamily="-105" charset="0"/>
                <a:ea typeface="ＭＳ Ｐゴシック" pitchFamily="-105" charset="-128"/>
                <a:cs typeface="ＭＳ Ｐゴシック" pitchFamily="-105" charset="-128"/>
              </a:rPr>
              <a:t>Seismic Slinky</a:t>
            </a:r>
            <a:r>
              <a:rPr kumimoji="0" lang="en-US" sz="3200" b="1" i="1" kern="0" dirty="0">
                <a:solidFill>
                  <a:srgbClr val="FFFF00"/>
                </a:solidFill>
                <a:latin typeface="Comic Sans MS" pitchFamily="-105" charset="0"/>
                <a:ea typeface="ＭＳ Ｐゴシック" pitchFamily="-105" charset="-128"/>
                <a:cs typeface="ＭＳ Ｐゴシック" pitchFamily="-105" charset="-128"/>
              </a:rPr>
              <a:t>				</a:t>
            </a:r>
          </a:p>
        </p:txBody>
      </p:sp>
    </p:spTree>
    <p:extLst>
      <p:ext uri="{BB962C8B-B14F-4D97-AF65-F5344CB8AC3E}">
        <p14:creationId xmlns:p14="http://schemas.microsoft.com/office/powerpoint/2010/main" val="6638640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0" y="4082026"/>
            <a:ext cx="3200400" cy="990600"/>
          </a:xfrm>
        </p:spPr>
        <p:txBody>
          <a:bodyPr/>
          <a:lstStyle/>
          <a:p>
            <a:pPr eaLnBrk="1" hangingPunct="1"/>
            <a:r>
              <a:rPr lang="en-US" sz="2000">
                <a:latin typeface="Comic Sans MS" charset="0"/>
              </a:rPr>
              <a:t>A seismograph detects and records EQs.</a:t>
            </a:r>
            <a:endParaRPr lang="en-US" sz="3600">
              <a:latin typeface="Comic Sans MS" charset="0"/>
            </a:endParaRPr>
          </a:p>
        </p:txBody>
      </p:sp>
      <p:sp>
        <p:nvSpPr>
          <p:cNvPr id="37891" name="Rectangle 3"/>
          <p:cNvSpPr>
            <a:spLocks noGrp="1" noChangeArrowheads="1"/>
          </p:cNvSpPr>
          <p:nvPr>
            <p:ph type="body" idx="1"/>
          </p:nvPr>
        </p:nvSpPr>
        <p:spPr>
          <a:xfrm>
            <a:off x="5791200" y="4234426"/>
            <a:ext cx="2895600" cy="685800"/>
          </a:xfrm>
        </p:spPr>
        <p:txBody>
          <a:bodyPr>
            <a:normAutofit lnSpcReduction="10000"/>
          </a:bodyPr>
          <a:lstStyle/>
          <a:p>
            <a:pPr marL="571500" indent="-571500" eaLnBrk="1" hangingPunct="1">
              <a:buFontTx/>
              <a:buNone/>
            </a:pPr>
            <a:r>
              <a:rPr lang="en-US" sz="2000" dirty="0">
                <a:latin typeface="Comic Sans MS" charset="0"/>
              </a:rPr>
              <a:t>A seismogram is the </a:t>
            </a:r>
            <a:br>
              <a:rPr lang="en-US" sz="2000" dirty="0">
                <a:latin typeface="Comic Sans MS" charset="0"/>
              </a:rPr>
            </a:br>
            <a:r>
              <a:rPr lang="en-US" sz="2000" dirty="0">
                <a:latin typeface="Comic Sans MS" charset="0"/>
              </a:rPr>
              <a:t>     EQ record.</a:t>
            </a:r>
            <a:endParaRPr lang="en-US" sz="3600" dirty="0">
              <a:latin typeface="Comic Sans MS" charset="0"/>
            </a:endParaRPr>
          </a:p>
        </p:txBody>
      </p:sp>
      <p:pic>
        <p:nvPicPr>
          <p:cNvPr id="37892" name="Picture 7" descr="OnePagerIrisIma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1600" y="4920226"/>
            <a:ext cx="19050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descr="S&amp;Parrival_timeCropp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5072626"/>
            <a:ext cx="271145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10"/>
          <p:cNvSpPr txBox="1">
            <a:spLocks noChangeArrowheads="1"/>
          </p:cNvSpPr>
          <p:nvPr/>
        </p:nvSpPr>
        <p:spPr bwMode="auto">
          <a:xfrm>
            <a:off x="533400" y="152400"/>
            <a:ext cx="85105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pPr eaLnBrk="1" hangingPunct="1">
              <a:buFontTx/>
              <a:buNone/>
            </a:pPr>
            <a:r>
              <a:rPr lang="en-US" dirty="0">
                <a:solidFill>
                  <a:srgbClr val="660066"/>
                </a:solidFill>
                <a:latin typeface="Comic Sans MS" charset="0"/>
              </a:rPr>
              <a:t>How do scientists detect earthquakes?</a:t>
            </a:r>
            <a:endParaRPr lang="en-US" dirty="0">
              <a:solidFill>
                <a:srgbClr val="660066"/>
              </a:solidFill>
            </a:endParaRPr>
          </a:p>
        </p:txBody>
      </p:sp>
      <p:pic>
        <p:nvPicPr>
          <p:cNvPr id="37895" name="Picture 11" descr="HeaderTest cop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990600"/>
            <a:ext cx="8382000" cy="2114550"/>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7896" name="Rectangle 13"/>
          <p:cNvSpPr>
            <a:spLocks noChangeArrowheads="1"/>
          </p:cNvSpPr>
          <p:nvPr/>
        </p:nvSpPr>
        <p:spPr bwMode="auto">
          <a:xfrm>
            <a:off x="762000" y="3263004"/>
            <a:ext cx="79962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115000"/>
              </a:lnSpc>
              <a:spcBef>
                <a:spcPct val="0"/>
              </a:spcBef>
              <a:buFontTx/>
              <a:buNone/>
            </a:pPr>
            <a:r>
              <a:rPr lang="en-US" sz="2400" baseline="30000" dirty="0">
                <a:solidFill>
                  <a:srgbClr val="660066"/>
                </a:solidFill>
                <a:latin typeface="Comic Sans MS"/>
                <a:cs typeface="Comic Sans MS"/>
              </a:rPr>
              <a:t>When an earthquake occurs the seismic waves travel through the Earth to the seismic station where the information is transmitted to distant computers</a:t>
            </a:r>
            <a:r>
              <a:rPr lang="en-US" sz="2400" baseline="30000" dirty="0" smtClean="0">
                <a:solidFill>
                  <a:srgbClr val="660066"/>
                </a:solidFill>
                <a:latin typeface="Comic Sans MS"/>
                <a:cs typeface="Comic Sans MS"/>
              </a:rPr>
              <a:t>.</a:t>
            </a:r>
            <a:endParaRPr lang="en-US" sz="2000" dirty="0">
              <a:solidFill>
                <a:srgbClr val="660066"/>
              </a:solidFill>
              <a:latin typeface="Comic Sans MS"/>
              <a:cs typeface="Comic Sans MS"/>
            </a:endParaRPr>
          </a:p>
        </p:txBody>
      </p:sp>
    </p:spTree>
    <p:extLst>
      <p:ext uri="{BB962C8B-B14F-4D97-AF65-F5344CB8AC3E}">
        <p14:creationId xmlns:p14="http://schemas.microsoft.com/office/powerpoint/2010/main" val="7695605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descr="20071114"/>
          <p:cNvPicPr>
            <a:picLocks noChangeAspect="1" noChangeArrowheads="1"/>
          </p:cNvPicPr>
          <p:nvPr/>
        </p:nvPicPr>
        <p:blipFill>
          <a:blip r:embed="rId2"/>
          <a:srcRect/>
          <a:stretch>
            <a:fillRect/>
          </a:stretch>
        </p:blipFill>
        <p:spPr bwMode="auto">
          <a:xfrm>
            <a:off x="182563" y="457200"/>
            <a:ext cx="8778875" cy="5486400"/>
          </a:xfrm>
          <a:prstGeom prst="rect">
            <a:avLst/>
          </a:prstGeom>
          <a:noFill/>
          <a:ln w="38100" cap="flat" cmpd="sng" algn="ctr">
            <a:solidFill>
              <a:srgbClr val="660066"/>
            </a:solidFill>
            <a:prstDash val="solid"/>
            <a:miter lim="800000"/>
            <a:headEnd type="none" w="med" len="med"/>
            <a:tailEnd type="none" w="med" len="med"/>
          </a:ln>
          <a:effectLst>
            <a:outerShdw blurRad="50800" dist="38100" dir="2700000">
              <a:srgbClr val="000000">
                <a:alpha val="43000"/>
              </a:srgbClr>
            </a:outerShdw>
          </a:effectLst>
        </p:spPr>
      </p:pic>
      <p:sp>
        <p:nvSpPr>
          <p:cNvPr id="67587" name="Text Box 4"/>
          <p:cNvSpPr txBox="1">
            <a:spLocks noChangeArrowheads="1"/>
          </p:cNvSpPr>
          <p:nvPr/>
        </p:nvSpPr>
        <p:spPr bwMode="auto">
          <a:xfrm>
            <a:off x="4592848" y="4191000"/>
            <a:ext cx="4143825" cy="392113"/>
          </a:xfrm>
          <a:prstGeom prst="rect">
            <a:avLst/>
          </a:prstGeom>
          <a:solidFill>
            <a:srgbClr val="FFFFFF"/>
          </a:solidFill>
          <a:ln w="9525">
            <a:noFill/>
            <a:miter lim="800000"/>
            <a:headEnd/>
            <a:tailEnd/>
          </a:ln>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1600" dirty="0">
                <a:solidFill>
                  <a:srgbClr val="660066"/>
                </a:solidFill>
                <a:latin typeface="Comic Sans MS"/>
                <a:cs typeface="Comic Sans MS"/>
              </a:rPr>
              <a:t>University of Portland AS-1 </a:t>
            </a:r>
            <a:r>
              <a:rPr lang="en-US" sz="1600" dirty="0" smtClean="0">
                <a:solidFill>
                  <a:srgbClr val="660066"/>
                </a:solidFill>
                <a:latin typeface="Comic Sans MS"/>
                <a:cs typeface="Comic Sans MS"/>
              </a:rPr>
              <a:t>Seismometer</a:t>
            </a:r>
            <a:endParaRPr lang="en-US" sz="1600" dirty="0">
              <a:solidFill>
                <a:srgbClr val="660066"/>
              </a:solidFill>
              <a:latin typeface="Comic Sans MS"/>
              <a:cs typeface="Comic Sans MS"/>
            </a:endParaRPr>
          </a:p>
        </p:txBody>
      </p:sp>
      <p:sp>
        <p:nvSpPr>
          <p:cNvPr id="67588" name="Rectangle 95"/>
          <p:cNvSpPr>
            <a:spLocks noChangeArrowheads="1"/>
          </p:cNvSpPr>
          <p:nvPr/>
        </p:nvSpPr>
        <p:spPr bwMode="auto">
          <a:xfrm>
            <a:off x="990600" y="-7620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5000"/>
              </a:lnSpc>
              <a:buFontTx/>
              <a:buNone/>
            </a:pPr>
            <a:r>
              <a:rPr lang="en-US" sz="2400">
                <a:solidFill>
                  <a:srgbClr val="660066"/>
                </a:solidFill>
                <a:latin typeface="Comic Sans MS" charset="0"/>
                <a:cs typeface="Comic Sans MS" charset="0"/>
              </a:rPr>
              <a:t>M7.7 Earthquake off Northern Chile Nov 14, 2007</a:t>
            </a:r>
          </a:p>
        </p:txBody>
      </p:sp>
      <p:cxnSp>
        <p:nvCxnSpPr>
          <p:cNvPr id="10" name="Straight Arrow Connector 9"/>
          <p:cNvCxnSpPr>
            <a:cxnSpLocks noChangeShapeType="1"/>
          </p:cNvCxnSpPr>
          <p:nvPr/>
        </p:nvCxnSpPr>
        <p:spPr bwMode="auto">
          <a:xfrm rot="5400000">
            <a:off x="685801" y="4419600"/>
            <a:ext cx="1981200" cy="3175"/>
          </a:xfrm>
          <a:prstGeom prst="straightConnector1">
            <a:avLst/>
          </a:prstGeom>
          <a:noFill/>
          <a:ln w="57150">
            <a:solidFill>
              <a:srgbClr val="660066"/>
            </a:solidFill>
            <a:round/>
            <a:headEnd/>
            <a:tailEnd type="arrow" w="med" len="med"/>
          </a:ln>
          <a:extLst>
            <a:ext uri="{909E8E84-426E-40dd-AFC4-6F175D3DCCD1}">
              <a14:hiddenFill xmlns:a14="http://schemas.microsoft.com/office/drawing/2010/main">
                <a:noFill/>
              </a14:hiddenFill>
            </a:ext>
          </a:extLst>
        </p:spPr>
      </p:cxnSp>
      <p:sp>
        <p:nvSpPr>
          <p:cNvPr id="11" name="Rectangle 4"/>
          <p:cNvSpPr>
            <a:spLocks noChangeArrowheads="1"/>
          </p:cNvSpPr>
          <p:nvPr/>
        </p:nvSpPr>
        <p:spPr bwMode="auto">
          <a:xfrm>
            <a:off x="1066800" y="5934075"/>
            <a:ext cx="1371600" cy="923925"/>
          </a:xfrm>
          <a:prstGeom prst="rect">
            <a:avLst/>
          </a:prstGeom>
          <a:noFill/>
          <a:ln>
            <a:noFill/>
          </a:ln>
        </p:spPr>
        <p:txBody>
          <a:bodyPr>
            <a:spAutoFit/>
          </a:bodyPr>
          <a:lstStyle/>
          <a:p>
            <a:pPr>
              <a:spcBef>
                <a:spcPct val="0"/>
              </a:spcBef>
              <a:buFontTx/>
              <a:buNone/>
            </a:pPr>
            <a:r>
              <a:rPr lang="en-US" sz="1800">
                <a:solidFill>
                  <a:srgbClr val="660066"/>
                </a:solidFill>
                <a:latin typeface="Comic Sans MS" charset="0"/>
                <a:cs typeface="Comic Sans MS" charset="0"/>
              </a:rPr>
              <a:t>P waves </a:t>
            </a:r>
          </a:p>
          <a:p>
            <a:pPr>
              <a:spcBef>
                <a:spcPct val="0"/>
              </a:spcBef>
              <a:buFontTx/>
              <a:buNone/>
            </a:pPr>
            <a:r>
              <a:rPr lang="en-US" sz="1800">
                <a:solidFill>
                  <a:srgbClr val="660066"/>
                </a:solidFill>
                <a:latin typeface="Comic Sans MS" charset="0"/>
                <a:cs typeface="Comic Sans MS" charset="0"/>
              </a:rPr>
              <a:t>~12 min</a:t>
            </a:r>
          </a:p>
          <a:p>
            <a:pPr>
              <a:spcBef>
                <a:spcPct val="0"/>
              </a:spcBef>
              <a:buFontTx/>
              <a:buNone/>
            </a:pPr>
            <a:r>
              <a:rPr lang="en-US" sz="1800">
                <a:solidFill>
                  <a:srgbClr val="660066"/>
                </a:solidFill>
                <a:latin typeface="Comic Sans MS" charset="0"/>
                <a:cs typeface="Comic Sans MS" charset="0"/>
              </a:rPr>
              <a:t>~720 sec</a:t>
            </a:r>
          </a:p>
        </p:txBody>
      </p:sp>
      <p:cxnSp>
        <p:nvCxnSpPr>
          <p:cNvPr id="12" name="Straight Arrow Connector 11"/>
          <p:cNvCxnSpPr>
            <a:cxnSpLocks noChangeShapeType="1"/>
          </p:cNvCxnSpPr>
          <p:nvPr/>
        </p:nvCxnSpPr>
        <p:spPr bwMode="auto">
          <a:xfrm rot="5400000">
            <a:off x="1675607" y="4420394"/>
            <a:ext cx="1981200" cy="1587"/>
          </a:xfrm>
          <a:prstGeom prst="straightConnector1">
            <a:avLst/>
          </a:prstGeom>
          <a:noFill/>
          <a:ln w="57150">
            <a:solidFill>
              <a:srgbClr val="660066"/>
            </a:solidFill>
            <a:round/>
            <a:headEnd/>
            <a:tailEnd type="arrow" w="med" len="med"/>
          </a:ln>
          <a:extLst>
            <a:ext uri="{909E8E84-426E-40dd-AFC4-6F175D3DCCD1}">
              <a14:hiddenFill xmlns:a14="http://schemas.microsoft.com/office/drawing/2010/main">
                <a:noFill/>
              </a14:hiddenFill>
            </a:ext>
          </a:extLst>
        </p:spPr>
      </p:cxnSp>
      <p:sp>
        <p:nvSpPr>
          <p:cNvPr id="17" name="Rectangle 4"/>
          <p:cNvSpPr>
            <a:spLocks noChangeArrowheads="1"/>
          </p:cNvSpPr>
          <p:nvPr/>
        </p:nvSpPr>
        <p:spPr bwMode="auto">
          <a:xfrm>
            <a:off x="2209800" y="5934075"/>
            <a:ext cx="1371600" cy="923925"/>
          </a:xfrm>
          <a:prstGeom prst="rect">
            <a:avLst/>
          </a:prstGeom>
          <a:noFill/>
          <a:ln>
            <a:noFill/>
          </a:ln>
        </p:spPr>
        <p:txBody>
          <a:bodyPr>
            <a:spAutoFit/>
          </a:bodyPr>
          <a:lstStyle/>
          <a:p>
            <a:pPr>
              <a:spcBef>
                <a:spcPct val="0"/>
              </a:spcBef>
              <a:buFontTx/>
              <a:buNone/>
            </a:pPr>
            <a:r>
              <a:rPr lang="en-US" sz="1800">
                <a:solidFill>
                  <a:srgbClr val="660066"/>
                </a:solidFill>
                <a:latin typeface="Comic Sans MS" charset="0"/>
                <a:cs typeface="Comic Sans MS" charset="0"/>
              </a:rPr>
              <a:t>S waves </a:t>
            </a:r>
          </a:p>
          <a:p>
            <a:pPr>
              <a:spcBef>
                <a:spcPct val="0"/>
              </a:spcBef>
              <a:buFontTx/>
              <a:buNone/>
            </a:pPr>
            <a:r>
              <a:rPr lang="en-US" sz="1800">
                <a:solidFill>
                  <a:srgbClr val="660066"/>
                </a:solidFill>
                <a:latin typeface="Comic Sans MS" charset="0"/>
                <a:cs typeface="Comic Sans MS" charset="0"/>
              </a:rPr>
              <a:t>~22 min</a:t>
            </a:r>
          </a:p>
          <a:p>
            <a:pPr>
              <a:spcBef>
                <a:spcPct val="0"/>
              </a:spcBef>
              <a:buFontTx/>
              <a:buNone/>
            </a:pPr>
            <a:r>
              <a:rPr lang="en-US" sz="1800">
                <a:solidFill>
                  <a:srgbClr val="660066"/>
                </a:solidFill>
                <a:latin typeface="Comic Sans MS" charset="0"/>
                <a:cs typeface="Comic Sans MS" charset="0"/>
              </a:rPr>
              <a:t>~1320 sec</a:t>
            </a:r>
          </a:p>
        </p:txBody>
      </p:sp>
      <p:sp>
        <p:nvSpPr>
          <p:cNvPr id="18" name="Rectangle 4"/>
          <p:cNvSpPr>
            <a:spLocks noChangeArrowheads="1"/>
          </p:cNvSpPr>
          <p:nvPr/>
        </p:nvSpPr>
        <p:spPr bwMode="auto">
          <a:xfrm>
            <a:off x="3581400" y="5934075"/>
            <a:ext cx="1828800" cy="923925"/>
          </a:xfrm>
          <a:prstGeom prst="rect">
            <a:avLst/>
          </a:prstGeom>
          <a:noFill/>
          <a:ln>
            <a:noFill/>
          </a:ln>
        </p:spPr>
        <p:txBody>
          <a:bodyPr>
            <a:spAutoFit/>
          </a:bodyPr>
          <a:lstStyle/>
          <a:p>
            <a:pPr>
              <a:spcBef>
                <a:spcPct val="0"/>
              </a:spcBef>
              <a:buFontTx/>
              <a:buNone/>
            </a:pPr>
            <a:r>
              <a:rPr lang="en-US" sz="1800">
                <a:solidFill>
                  <a:srgbClr val="660066"/>
                </a:solidFill>
                <a:latin typeface="Comic Sans MS" charset="0"/>
                <a:cs typeface="Comic Sans MS" charset="0"/>
              </a:rPr>
              <a:t>Surface waves </a:t>
            </a:r>
          </a:p>
          <a:p>
            <a:pPr>
              <a:spcBef>
                <a:spcPct val="0"/>
              </a:spcBef>
              <a:buFontTx/>
              <a:buNone/>
            </a:pPr>
            <a:r>
              <a:rPr lang="en-US" sz="1800">
                <a:solidFill>
                  <a:srgbClr val="660066"/>
                </a:solidFill>
                <a:latin typeface="Comic Sans MS" charset="0"/>
                <a:cs typeface="Comic Sans MS" charset="0"/>
              </a:rPr>
              <a:t>~42 min</a:t>
            </a:r>
          </a:p>
          <a:p>
            <a:pPr>
              <a:spcBef>
                <a:spcPct val="0"/>
              </a:spcBef>
              <a:buFontTx/>
              <a:buNone/>
            </a:pPr>
            <a:r>
              <a:rPr lang="en-US" sz="1800">
                <a:solidFill>
                  <a:srgbClr val="660066"/>
                </a:solidFill>
                <a:latin typeface="Comic Sans MS" charset="0"/>
                <a:cs typeface="Comic Sans MS" charset="0"/>
              </a:rPr>
              <a:t>~2500 sec</a:t>
            </a:r>
          </a:p>
        </p:txBody>
      </p:sp>
      <p:cxnSp>
        <p:nvCxnSpPr>
          <p:cNvPr id="19" name="Straight Arrow Connector 18"/>
          <p:cNvCxnSpPr>
            <a:cxnSpLocks noChangeShapeType="1"/>
          </p:cNvCxnSpPr>
          <p:nvPr/>
        </p:nvCxnSpPr>
        <p:spPr bwMode="auto">
          <a:xfrm rot="5400000">
            <a:off x="3430587" y="4418013"/>
            <a:ext cx="1979613" cy="1588"/>
          </a:xfrm>
          <a:prstGeom prst="straightConnector1">
            <a:avLst/>
          </a:prstGeom>
          <a:noFill/>
          <a:ln w="57150">
            <a:solidFill>
              <a:srgbClr val="660066"/>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84553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95"/>
          <p:cNvSpPr>
            <a:spLocks noChangeArrowheads="1"/>
          </p:cNvSpPr>
          <p:nvPr/>
        </p:nvSpPr>
        <p:spPr bwMode="auto">
          <a:xfrm>
            <a:off x="685800" y="6096000"/>
            <a:ext cx="571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5000"/>
              </a:lnSpc>
              <a:buFontTx/>
              <a:buNone/>
            </a:pPr>
            <a:r>
              <a:rPr lang="en-US" sz="2400">
                <a:solidFill>
                  <a:srgbClr val="660066"/>
                </a:solidFill>
                <a:latin typeface="Comic Sans MS" charset="0"/>
                <a:cs typeface="Comic Sans MS" charset="0"/>
              </a:rPr>
              <a:t>Seismic Waves from Chile Earthquake</a:t>
            </a:r>
          </a:p>
        </p:txBody>
      </p:sp>
      <p:sp>
        <p:nvSpPr>
          <p:cNvPr id="4" name="Rectangle 3"/>
          <p:cNvSpPr txBox="1">
            <a:spLocks noChangeArrowheads="1"/>
          </p:cNvSpPr>
          <p:nvPr/>
        </p:nvSpPr>
        <p:spPr bwMode="auto">
          <a:xfrm>
            <a:off x="7351109" y="0"/>
            <a:ext cx="1792891" cy="864043"/>
          </a:xfrm>
          <a:prstGeom prst="rect">
            <a:avLst/>
          </a:prstGeom>
          <a:noFill/>
          <a:ln w="9525">
            <a:noFill/>
            <a:miter lim="800000"/>
            <a:headEnd/>
            <a:tailEnd/>
          </a:ln>
        </p:spPr>
        <p:txBody>
          <a:bodyPr/>
          <a:lstStyle/>
          <a:p>
            <a:pPr>
              <a:spcBef>
                <a:spcPts val="0"/>
              </a:spcBef>
              <a:buClr>
                <a:schemeClr val="tx1"/>
              </a:buClr>
              <a:buFontTx/>
              <a:buNone/>
              <a:defRPr/>
            </a:pPr>
            <a:r>
              <a:rPr kumimoji="0" lang="en-US" sz="2400" b="1" i="1" kern="0" dirty="0" err="1">
                <a:solidFill>
                  <a:srgbClr val="660066"/>
                </a:solidFill>
                <a:latin typeface="Comic Sans MS" pitchFamily="-105" charset="0"/>
                <a:ea typeface="ＭＳ Ｐゴシック" pitchFamily="-105" charset="-128"/>
                <a:cs typeface="ＭＳ Ｐゴシック" pitchFamily="-105" charset="-128"/>
              </a:rPr>
              <a:t>USArray</a:t>
            </a:r>
            <a:endParaRPr kumimoji="0" lang="en-US" sz="2400" b="1" i="1" kern="0" dirty="0">
              <a:solidFill>
                <a:srgbClr val="660066"/>
              </a:solidFill>
              <a:latin typeface="Comic Sans MS" pitchFamily="-105" charset="0"/>
              <a:ea typeface="ＭＳ Ｐゴシック" pitchFamily="-105" charset="-128"/>
              <a:cs typeface="ＭＳ Ｐゴシック" pitchFamily="-105" charset="-128"/>
            </a:endParaRPr>
          </a:p>
          <a:p>
            <a:pPr>
              <a:spcBef>
                <a:spcPts val="0"/>
              </a:spcBef>
              <a:buClr>
                <a:schemeClr val="tx1"/>
              </a:buClr>
              <a:buFontTx/>
              <a:buNone/>
              <a:defRPr/>
            </a:pPr>
            <a:r>
              <a:rPr kumimoji="0" lang="en-US" sz="2400" b="1" i="1" kern="0" dirty="0">
                <a:solidFill>
                  <a:srgbClr val="660066"/>
                </a:solidFill>
                <a:latin typeface="Comic Sans MS" pitchFamily="-105" charset="0"/>
                <a:ea typeface="ＭＳ Ｐゴシック" pitchFamily="-105" charset="-128"/>
                <a:cs typeface="ＭＳ Ｐゴシック" pitchFamily="-105" charset="-128"/>
              </a:rPr>
              <a:t>Animations				</a:t>
            </a:r>
          </a:p>
        </p:txBody>
      </p:sp>
      <p:sp>
        <p:nvSpPr>
          <p:cNvPr id="5" name="Rectangle 4"/>
          <p:cNvSpPr/>
          <p:nvPr/>
        </p:nvSpPr>
        <p:spPr>
          <a:xfrm>
            <a:off x="2719294" y="2055587"/>
            <a:ext cx="1951977" cy="369332"/>
          </a:xfrm>
          <a:prstGeom prst="rect">
            <a:avLst/>
          </a:prstGeom>
        </p:spPr>
        <p:txBody>
          <a:bodyPr wrap="none">
            <a:spAutoFit/>
          </a:bodyPr>
          <a:lstStyle/>
          <a:p>
            <a:r>
              <a:rPr lang="en-US" dirty="0" err="1" smtClean="0"/>
              <a:t>USArray</a:t>
            </a:r>
            <a:r>
              <a:rPr lang="en-US" dirty="0" smtClean="0"/>
              <a:t> animation</a:t>
            </a:r>
            <a:endParaRPr lang="en-US" dirty="0"/>
          </a:p>
        </p:txBody>
      </p:sp>
    </p:spTree>
    <p:extLst>
      <p:ext uri="{BB962C8B-B14F-4D97-AF65-F5344CB8AC3E}">
        <p14:creationId xmlns:p14="http://schemas.microsoft.com/office/powerpoint/2010/main" val="39793006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152400"/>
            <a:ext cx="8458200" cy="533400"/>
          </a:xfrm>
        </p:spPr>
        <p:txBody>
          <a:bodyPr>
            <a:normAutofit fontScale="90000"/>
          </a:bodyPr>
          <a:lstStyle/>
          <a:p>
            <a:pPr eaLnBrk="1" hangingPunct="1"/>
            <a:r>
              <a:rPr lang="en-US" sz="3600">
                <a:latin typeface="Comic Sans MS" charset="0"/>
                <a:ea typeface="ＭＳ Ｐゴシック" charset="0"/>
                <a:cs typeface="ＭＳ Ｐゴシック" charset="0"/>
              </a:rPr>
              <a:t>Distance of EQ from seismometer?</a:t>
            </a:r>
          </a:p>
        </p:txBody>
      </p:sp>
      <p:sp>
        <p:nvSpPr>
          <p:cNvPr id="917507" name="Rectangle 3"/>
          <p:cNvSpPr>
            <a:spLocks noGrp="1" noChangeArrowheads="1"/>
          </p:cNvSpPr>
          <p:nvPr>
            <p:ph type="body" idx="1"/>
          </p:nvPr>
        </p:nvSpPr>
        <p:spPr>
          <a:xfrm>
            <a:off x="381000" y="6172200"/>
            <a:ext cx="8763000" cy="685800"/>
          </a:xfrm>
        </p:spPr>
        <p:txBody>
          <a:bodyPr>
            <a:normAutofit fontScale="92500"/>
          </a:bodyPr>
          <a:lstStyle/>
          <a:p>
            <a:pPr eaLnBrk="1" hangingPunct="1">
              <a:buFontTx/>
              <a:buNone/>
            </a:pPr>
            <a:r>
              <a:rPr lang="en-US">
                <a:latin typeface="Comic Sans MS" charset="0"/>
                <a:ea typeface="ＭＳ Ｐゴシック" charset="0"/>
                <a:cs typeface="ＭＳ Ｐゴシック" charset="0"/>
              </a:rPr>
              <a:t>Determined from S arrival time - P arrival time.</a:t>
            </a:r>
          </a:p>
        </p:txBody>
      </p:sp>
      <p:pic>
        <p:nvPicPr>
          <p:cNvPr id="71684" name="Picture 10" descr="Slide 28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713" y="687388"/>
            <a:ext cx="7394575"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4812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7507">
                                            <p:txEl>
                                              <p:pRg st="0" end="0"/>
                                            </p:txEl>
                                          </p:spTgt>
                                        </p:tgtEl>
                                        <p:attrNameLst>
                                          <p:attrName>style.visibility</p:attrName>
                                        </p:attrNameLst>
                                      </p:cBhvr>
                                      <p:to>
                                        <p:strVal val="visible"/>
                                      </p:to>
                                    </p:set>
                                    <p:animEffect transition="in" filter="wipe(left)">
                                      <p:cBhvr>
                                        <p:cTn id="7" dur="500"/>
                                        <p:tgtEl>
                                          <p:spTgt spid="9175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0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0460" y="119297"/>
            <a:ext cx="5791200" cy="685800"/>
          </a:xfrm>
        </p:spPr>
        <p:txBody>
          <a:bodyPr/>
          <a:lstStyle/>
          <a:p>
            <a:pPr eaLnBrk="1" hangingPunct="1"/>
            <a:r>
              <a:rPr lang="en-US" sz="3600" dirty="0">
                <a:latin typeface="Comic Sans MS" charset="0"/>
              </a:rPr>
              <a:t>Locating an Earthquake</a:t>
            </a:r>
          </a:p>
        </p:txBody>
      </p:sp>
      <p:sp>
        <p:nvSpPr>
          <p:cNvPr id="54275" name="Rectangle 3"/>
          <p:cNvSpPr>
            <a:spLocks noGrp="1" noChangeArrowheads="1"/>
          </p:cNvSpPr>
          <p:nvPr>
            <p:ph type="body" idx="1"/>
          </p:nvPr>
        </p:nvSpPr>
        <p:spPr>
          <a:xfrm>
            <a:off x="472907" y="977090"/>
            <a:ext cx="4661515" cy="2590800"/>
          </a:xfrm>
        </p:spPr>
        <p:txBody>
          <a:bodyPr>
            <a:noAutofit/>
          </a:bodyPr>
          <a:lstStyle/>
          <a:p>
            <a:pPr marL="495300" indent="-495300" eaLnBrk="1" hangingPunct="1">
              <a:lnSpc>
                <a:spcPts val="2400"/>
              </a:lnSpc>
              <a:buFontTx/>
              <a:buAutoNum type="arabicParenR"/>
            </a:pPr>
            <a:r>
              <a:rPr lang="en-US" sz="2000" dirty="0">
                <a:latin typeface="Comic Sans MS" charset="0"/>
              </a:rPr>
              <a:t>Determine distance of EQ from three seismic stations by calculating the S minus P arrival times. </a:t>
            </a:r>
          </a:p>
          <a:p>
            <a:pPr marL="495300" indent="-495300" eaLnBrk="1" hangingPunct="1">
              <a:lnSpc>
                <a:spcPts val="2400"/>
              </a:lnSpc>
              <a:buFontTx/>
              <a:buAutoNum type="arabicParenR"/>
            </a:pPr>
            <a:r>
              <a:rPr lang="en-US" sz="2000" dirty="0">
                <a:latin typeface="Comic Sans MS" charset="0"/>
              </a:rPr>
              <a:t>Plot them on the travel-time graph.</a:t>
            </a:r>
          </a:p>
          <a:p>
            <a:pPr marL="495300" indent="-495300" eaLnBrk="1" hangingPunct="1">
              <a:lnSpc>
                <a:spcPts val="2400"/>
              </a:lnSpc>
              <a:buFontTx/>
              <a:buAutoNum type="arabicParenR"/>
            </a:pPr>
            <a:r>
              <a:rPr lang="en-US" sz="2000" dirty="0">
                <a:latin typeface="Comic Sans MS" charset="0"/>
              </a:rPr>
              <a:t>Intersection of the circles gives the location.</a:t>
            </a:r>
          </a:p>
          <a:p>
            <a:pPr marL="495300" indent="-495300" eaLnBrk="1" hangingPunct="1">
              <a:lnSpc>
                <a:spcPts val="2400"/>
              </a:lnSpc>
              <a:buFontTx/>
              <a:buNone/>
            </a:pPr>
            <a:endParaRPr lang="en-US" sz="2000" dirty="0">
              <a:latin typeface="Comic Sans MS" charset="0"/>
            </a:endParaRPr>
          </a:p>
        </p:txBody>
      </p:sp>
      <p:pic>
        <p:nvPicPr>
          <p:cNvPr id="54276"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4082920"/>
            <a:ext cx="3973513" cy="229076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4277"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1144458"/>
            <a:ext cx="3352800"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2600" y="4082920"/>
            <a:ext cx="3386138"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10"/>
          <p:cNvSpPr txBox="1">
            <a:spLocks noChangeArrowheads="1"/>
          </p:cNvSpPr>
          <p:nvPr/>
        </p:nvSpPr>
        <p:spPr bwMode="auto">
          <a:xfrm>
            <a:off x="5334000" y="1111120"/>
            <a:ext cx="3508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pPr eaLnBrk="1" hangingPunct="1">
              <a:spcBef>
                <a:spcPct val="50000"/>
              </a:spcBef>
              <a:buFontTx/>
              <a:buNone/>
            </a:pPr>
            <a:r>
              <a:rPr lang="en-US" sz="2800">
                <a:solidFill>
                  <a:srgbClr val="660066"/>
                </a:solidFill>
              </a:rPr>
              <a:t>1</a:t>
            </a:r>
            <a:endParaRPr lang="en-US" sz="3200">
              <a:solidFill>
                <a:srgbClr val="660066"/>
              </a:solidFill>
            </a:endParaRPr>
          </a:p>
        </p:txBody>
      </p:sp>
      <p:sp>
        <p:nvSpPr>
          <p:cNvPr id="54280" name="Text Box 11"/>
          <p:cNvSpPr txBox="1">
            <a:spLocks noChangeArrowheads="1"/>
          </p:cNvSpPr>
          <p:nvPr/>
        </p:nvSpPr>
        <p:spPr bwMode="auto">
          <a:xfrm>
            <a:off x="5949950" y="3625720"/>
            <a:ext cx="22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pPr eaLnBrk="1" hangingPunct="1">
              <a:spcBef>
                <a:spcPct val="50000"/>
              </a:spcBef>
              <a:buFontTx/>
              <a:buNone/>
            </a:pPr>
            <a:r>
              <a:rPr lang="en-US" sz="2400">
                <a:solidFill>
                  <a:srgbClr val="660066"/>
                </a:solidFill>
              </a:rPr>
              <a:t>2</a:t>
            </a:r>
            <a:endParaRPr lang="en-US" sz="3200">
              <a:solidFill>
                <a:srgbClr val="660066"/>
              </a:solidFill>
            </a:endParaRPr>
          </a:p>
        </p:txBody>
      </p:sp>
      <p:sp>
        <p:nvSpPr>
          <p:cNvPr id="54281" name="Text Box 12"/>
          <p:cNvSpPr txBox="1">
            <a:spLocks noChangeArrowheads="1"/>
          </p:cNvSpPr>
          <p:nvPr/>
        </p:nvSpPr>
        <p:spPr bwMode="auto">
          <a:xfrm>
            <a:off x="4267200" y="362572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pPr eaLnBrk="1" hangingPunct="1">
              <a:spcBef>
                <a:spcPct val="50000"/>
              </a:spcBef>
              <a:buFontTx/>
              <a:buNone/>
            </a:pPr>
            <a:r>
              <a:rPr lang="en-US" sz="2400">
                <a:solidFill>
                  <a:srgbClr val="660066"/>
                </a:solidFill>
              </a:rPr>
              <a:t>3</a:t>
            </a:r>
            <a:endParaRPr lang="en-US" sz="3200">
              <a:solidFill>
                <a:srgbClr val="660066"/>
              </a:solidFill>
            </a:endParaRPr>
          </a:p>
        </p:txBody>
      </p:sp>
      <p:sp>
        <p:nvSpPr>
          <p:cNvPr id="54282" name="Line 13"/>
          <p:cNvSpPr>
            <a:spLocks noChangeShapeType="1"/>
          </p:cNvSpPr>
          <p:nvPr/>
        </p:nvSpPr>
        <p:spPr bwMode="auto">
          <a:xfrm>
            <a:off x="5795963" y="3503483"/>
            <a:ext cx="0" cy="381000"/>
          </a:xfrm>
          <a:prstGeom prst="line">
            <a:avLst/>
          </a:prstGeom>
          <a:noFill/>
          <a:ln w="57150" cmpd="sng">
            <a:solidFill>
              <a:srgbClr val="660066"/>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660066"/>
              </a:solidFill>
            </a:endParaRPr>
          </a:p>
        </p:txBody>
      </p:sp>
      <p:sp>
        <p:nvSpPr>
          <p:cNvPr id="54283" name="Line 14"/>
          <p:cNvSpPr>
            <a:spLocks noChangeShapeType="1"/>
          </p:cNvSpPr>
          <p:nvPr/>
        </p:nvSpPr>
        <p:spPr bwMode="auto">
          <a:xfrm rot="5400000">
            <a:off x="5067300" y="3892420"/>
            <a:ext cx="0" cy="381000"/>
          </a:xfrm>
          <a:prstGeom prst="line">
            <a:avLst/>
          </a:prstGeom>
          <a:noFill/>
          <a:ln w="57150" cmpd="sng">
            <a:solidFill>
              <a:srgbClr val="660066"/>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660066"/>
              </a:solidFill>
            </a:endParaRPr>
          </a:p>
        </p:txBody>
      </p:sp>
    </p:spTree>
    <p:extLst>
      <p:ext uri="{BB962C8B-B14F-4D97-AF65-F5344CB8AC3E}">
        <p14:creationId xmlns:p14="http://schemas.microsoft.com/office/powerpoint/2010/main" val="27058633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08"/>
            <a:ext cx="5975558" cy="508940"/>
          </a:xfrm>
        </p:spPr>
        <p:txBody>
          <a:bodyPr>
            <a:normAutofit fontScale="90000"/>
          </a:bodyPr>
          <a:lstStyle/>
          <a:p>
            <a:r>
              <a:rPr lang="en-US" dirty="0" smtClean="0"/>
              <a:t>Moment Magnitude</a:t>
            </a:r>
            <a:endParaRPr lang="en-US" dirty="0"/>
          </a:p>
        </p:txBody>
      </p:sp>
      <p:sp>
        <p:nvSpPr>
          <p:cNvPr id="4" name="Rectangle 3"/>
          <p:cNvSpPr txBox="1">
            <a:spLocks noChangeArrowheads="1"/>
          </p:cNvSpPr>
          <p:nvPr/>
        </p:nvSpPr>
        <p:spPr bwMode="auto">
          <a:xfrm>
            <a:off x="6432758" y="0"/>
            <a:ext cx="2743200" cy="685800"/>
          </a:xfrm>
          <a:prstGeom prst="rect">
            <a:avLst/>
          </a:prstGeom>
          <a:noFill/>
          <a:ln w="9525">
            <a:noFill/>
            <a:miter lim="800000"/>
            <a:headEnd/>
            <a:tailEnd/>
          </a:ln>
        </p:spPr>
        <p:txBody>
          <a:bodyPr/>
          <a:lstStyle/>
          <a:p>
            <a:pPr>
              <a:spcBef>
                <a:spcPct val="60000"/>
              </a:spcBef>
              <a:buClr>
                <a:schemeClr val="tx1"/>
              </a:buClr>
              <a:buFontTx/>
              <a:buNone/>
              <a:defRPr/>
            </a:pPr>
            <a:r>
              <a:rPr kumimoji="0" lang="en-US" sz="3200" b="1" i="1" kern="0" dirty="0">
                <a:solidFill>
                  <a:srgbClr val="660066"/>
                </a:solidFill>
                <a:latin typeface="Comic Sans MS" pitchFamily="-105" charset="0"/>
                <a:ea typeface="ＭＳ Ｐゴシック" pitchFamily="-105" charset="-128"/>
                <a:cs typeface="ＭＳ Ｐゴシック" pitchFamily="-105" charset="-128"/>
              </a:rPr>
              <a:t>Pasta </a:t>
            </a:r>
            <a:r>
              <a:rPr kumimoji="0" lang="en-US" sz="3200" b="1" i="1" kern="0" dirty="0" smtClean="0">
                <a:solidFill>
                  <a:srgbClr val="660066"/>
                </a:solidFill>
                <a:latin typeface="Comic Sans MS" pitchFamily="-105" charset="0"/>
                <a:ea typeface="ＭＳ Ｐゴシック" pitchFamily="-105" charset="-128"/>
                <a:cs typeface="ＭＳ Ｐゴシック" pitchFamily="-105" charset="-128"/>
              </a:rPr>
              <a:t>Quake</a:t>
            </a:r>
            <a:r>
              <a:rPr kumimoji="0" lang="en-US" sz="3200" b="1" i="1" kern="0" dirty="0">
                <a:solidFill>
                  <a:srgbClr val="660066"/>
                </a:solidFill>
                <a:latin typeface="Comic Sans MS" pitchFamily="-105" charset="0"/>
                <a:ea typeface="ＭＳ Ｐゴシック" pitchFamily="-105" charset="-128"/>
                <a:cs typeface="ＭＳ Ｐゴシック" pitchFamily="-105" charset="-128"/>
              </a:rPr>
              <a:t>	</a:t>
            </a:r>
          </a:p>
        </p:txBody>
      </p:sp>
      <p:sp>
        <p:nvSpPr>
          <p:cNvPr id="6" name="Rectangle 5"/>
          <p:cNvSpPr/>
          <p:nvPr/>
        </p:nvSpPr>
        <p:spPr>
          <a:xfrm>
            <a:off x="3034345" y="2662803"/>
            <a:ext cx="2473942" cy="369332"/>
          </a:xfrm>
          <a:prstGeom prst="rect">
            <a:avLst/>
          </a:prstGeom>
        </p:spPr>
        <p:txBody>
          <a:bodyPr wrap="none">
            <a:spAutoFit/>
          </a:bodyPr>
          <a:lstStyle/>
          <a:p>
            <a:r>
              <a:rPr lang="en-US" dirty="0" smtClean="0"/>
              <a:t>Moment Mag animation</a:t>
            </a:r>
            <a:endParaRPr lang="en-US" dirty="0"/>
          </a:p>
        </p:txBody>
      </p:sp>
    </p:spTree>
    <p:extLst>
      <p:ext uri="{BB962C8B-B14F-4D97-AF65-F5344CB8AC3E}">
        <p14:creationId xmlns:p14="http://schemas.microsoft.com/office/powerpoint/2010/main" val="3781341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23357"/>
            <a:ext cx="9144000" cy="1295400"/>
          </a:xfrm>
        </p:spPr>
        <p:txBody>
          <a:bodyPr>
            <a:noAutofit/>
          </a:bodyPr>
          <a:lstStyle/>
          <a:p>
            <a:pPr eaLnBrk="1" hangingPunct="1"/>
            <a:r>
              <a:rPr lang="en-US" sz="3200" dirty="0"/>
              <a:t>Magnitudes and Energy of Earthquakes</a:t>
            </a:r>
            <a:r>
              <a:rPr lang="en-US" sz="4000" dirty="0"/>
              <a:t> </a:t>
            </a:r>
            <a:r>
              <a:rPr lang="en-US" sz="2400" dirty="0" smtClean="0"/>
              <a:t/>
            </a:r>
            <a:br>
              <a:rPr lang="en-US" sz="2400" dirty="0" smtClean="0"/>
            </a:br>
            <a:r>
              <a:rPr lang="en-US" sz="4800" b="1" dirty="0" smtClean="0"/>
              <a:t> </a:t>
            </a:r>
            <a:r>
              <a:rPr lang="en-US" sz="2800" dirty="0"/>
              <a:t>Annual Numbers of EQs</a:t>
            </a:r>
          </a:p>
        </p:txBody>
      </p:sp>
      <p:sp>
        <p:nvSpPr>
          <p:cNvPr id="983046" name="Rectangle 6"/>
          <p:cNvSpPr>
            <a:spLocks noChangeArrowheads="1"/>
          </p:cNvSpPr>
          <p:nvPr/>
        </p:nvSpPr>
        <p:spPr bwMode="auto">
          <a:xfrm>
            <a:off x="1424190" y="5459562"/>
            <a:ext cx="6449807" cy="97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60000"/>
              </a:spcBef>
              <a:buClr>
                <a:schemeClr val="tx1"/>
              </a:buClr>
              <a:buFontTx/>
              <a:buNone/>
            </a:pPr>
            <a:r>
              <a:rPr lang="en-US" sz="2400" i="1" dirty="0">
                <a:solidFill>
                  <a:srgbClr val="660066"/>
                </a:solidFill>
                <a:latin typeface="Comic Sans MS" charset="0"/>
              </a:rPr>
              <a:t>MOST</a:t>
            </a:r>
            <a:r>
              <a:rPr lang="en-US" sz="2400" dirty="0">
                <a:solidFill>
                  <a:srgbClr val="660066"/>
                </a:solidFill>
                <a:latin typeface="Comic Sans MS" charset="0"/>
              </a:rPr>
              <a:t> of the energy is released by around </a:t>
            </a:r>
            <a:r>
              <a:rPr lang="en-US" sz="2400" dirty="0" smtClean="0">
                <a:solidFill>
                  <a:srgbClr val="660066"/>
                </a:solidFill>
                <a:latin typeface="Comic Sans MS" charset="0"/>
              </a:rPr>
              <a:t/>
            </a:r>
            <a:br>
              <a:rPr lang="en-US" sz="2400" dirty="0" smtClean="0">
                <a:solidFill>
                  <a:srgbClr val="660066"/>
                </a:solidFill>
                <a:latin typeface="Comic Sans MS" charset="0"/>
              </a:rPr>
            </a:br>
            <a:r>
              <a:rPr lang="en-US" sz="2400" dirty="0" smtClean="0">
                <a:solidFill>
                  <a:srgbClr val="660066"/>
                </a:solidFill>
                <a:latin typeface="Comic Sans MS" charset="0"/>
              </a:rPr>
              <a:t>20 magnitude</a:t>
            </a:r>
            <a:r>
              <a:rPr lang="en-US" sz="2400" dirty="0">
                <a:solidFill>
                  <a:srgbClr val="660066"/>
                </a:solidFill>
                <a:latin typeface="Comic Sans MS" charset="0"/>
              </a:rPr>
              <a:t>-7 and larger EQs every year.</a:t>
            </a:r>
            <a:endParaRPr lang="en-US" sz="2800" dirty="0">
              <a:solidFill>
                <a:srgbClr val="660066"/>
              </a:solidFill>
              <a:latin typeface="Comic Sans MS" charset="0"/>
            </a:endParaRPr>
          </a:p>
        </p:txBody>
      </p:sp>
      <p:pic>
        <p:nvPicPr>
          <p:cNvPr id="60421" name="Picture 10" descr="frequenc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9154" y="1357241"/>
            <a:ext cx="7243762"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8884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83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4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title"/>
          </p:nvPr>
        </p:nvSpPr>
        <p:spPr>
          <a:xfrm>
            <a:off x="-1" y="12440"/>
            <a:ext cx="9123363" cy="1000808"/>
          </a:xfrm>
          <a:noFill/>
        </p:spPr>
        <p:txBody>
          <a:bodyPr lIns="88931" tIns="43685" rIns="88931" bIns="43685" anchor="t"/>
          <a:lstStyle/>
          <a:p>
            <a:pPr eaLnBrk="1" hangingPunct="1"/>
            <a:r>
              <a:rPr lang="en-US" sz="2800" dirty="0">
                <a:latin typeface="Comic Sans MS" charset="0"/>
              </a:rPr>
              <a:t>Earthquake </a:t>
            </a:r>
            <a:r>
              <a:rPr lang="en-US" sz="2800" b="1" dirty="0" smtClean="0">
                <a:latin typeface="Comic Sans MS" charset="0"/>
              </a:rPr>
              <a:t>Intensity</a:t>
            </a:r>
            <a:r>
              <a:rPr lang="en-US" sz="2800" dirty="0">
                <a:latin typeface="Comic Sans MS" charset="0"/>
              </a:rPr>
              <a:t>:</a:t>
            </a:r>
            <a:r>
              <a:rPr lang="en-US" sz="2800" dirty="0" smtClean="0">
                <a:latin typeface="Comic Sans MS" charset="0"/>
              </a:rPr>
              <a:t> </a:t>
            </a:r>
            <a:br>
              <a:rPr lang="en-US" sz="2800" dirty="0" smtClean="0">
                <a:latin typeface="Comic Sans MS" charset="0"/>
              </a:rPr>
            </a:br>
            <a:r>
              <a:rPr lang="en-US" sz="2800" dirty="0" smtClean="0">
                <a:latin typeface="Comic Sans MS" charset="0"/>
              </a:rPr>
              <a:t>Violence and Effects of Ground Shaking</a:t>
            </a:r>
            <a:r>
              <a:rPr lang="en-US" sz="2800" dirty="0">
                <a:latin typeface="Comic Sans MS" charset="0"/>
              </a:rPr>
              <a:t>.</a:t>
            </a:r>
            <a:endParaRPr lang="en-US" sz="3400" b="1" dirty="0">
              <a:latin typeface="Comic Sans MS" charset="0"/>
            </a:endParaRPr>
          </a:p>
        </p:txBody>
      </p:sp>
      <p:pic>
        <p:nvPicPr>
          <p:cNvPr id="2" name="Picture 1" descr="Magnitude - Intensity.tiff"/>
          <p:cNvPicPr>
            <a:picLocks noChangeAspect="1"/>
          </p:cNvPicPr>
          <p:nvPr/>
        </p:nvPicPr>
        <p:blipFill rotWithShape="1">
          <a:blip r:embed="rId3" cstate="screen">
            <a:extLst>
              <a:ext uri="{28A0092B-C50C-407E-A947-70E740481C1C}">
                <a14:useLocalDpi xmlns:a14="http://schemas.microsoft.com/office/drawing/2010/main"/>
              </a:ext>
            </a:extLst>
          </a:blip>
          <a:srcRect t="31881" r="22825"/>
          <a:stretch/>
        </p:blipFill>
        <p:spPr>
          <a:xfrm>
            <a:off x="5356438" y="2431884"/>
            <a:ext cx="3784312" cy="3200400"/>
          </a:xfrm>
          <a:prstGeom prst="rect">
            <a:avLst/>
          </a:prstGeom>
        </p:spPr>
      </p:pic>
      <p:sp>
        <p:nvSpPr>
          <p:cNvPr id="1160197" name="Rectangle 5"/>
          <p:cNvSpPr>
            <a:spLocks noChangeArrowheads="1"/>
          </p:cNvSpPr>
          <p:nvPr/>
        </p:nvSpPr>
        <p:spPr bwMode="auto">
          <a:xfrm>
            <a:off x="211322" y="783579"/>
            <a:ext cx="5274402" cy="582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a:lnSpc>
                <a:spcPts val="2600"/>
              </a:lnSpc>
            </a:pPr>
            <a:r>
              <a:rPr lang="en-US" b="1" dirty="0">
                <a:solidFill>
                  <a:srgbClr val="660066"/>
                </a:solidFill>
                <a:latin typeface="Arial"/>
                <a:cs typeface="Arial"/>
              </a:rPr>
              <a:t>I</a:t>
            </a:r>
            <a:r>
              <a:rPr lang="en-US" dirty="0">
                <a:solidFill>
                  <a:srgbClr val="660066"/>
                </a:solidFill>
                <a:latin typeface="Arial"/>
                <a:cs typeface="Arial"/>
              </a:rPr>
              <a:t>. Not </a:t>
            </a:r>
            <a:r>
              <a:rPr lang="en-US" dirty="0" smtClean="0">
                <a:solidFill>
                  <a:srgbClr val="660066"/>
                </a:solidFill>
                <a:latin typeface="Arial"/>
                <a:cs typeface="Arial"/>
              </a:rPr>
              <a:t>felt.</a:t>
            </a:r>
            <a:endParaRPr lang="en-US" dirty="0">
              <a:solidFill>
                <a:srgbClr val="660066"/>
              </a:solidFill>
              <a:latin typeface="Arial"/>
              <a:cs typeface="Arial"/>
            </a:endParaRPr>
          </a:p>
          <a:p>
            <a:pPr>
              <a:lnSpc>
                <a:spcPts val="2600"/>
              </a:lnSpc>
            </a:pPr>
            <a:r>
              <a:rPr lang="en-US" b="1" dirty="0">
                <a:solidFill>
                  <a:srgbClr val="660066"/>
                </a:solidFill>
                <a:latin typeface="Arial"/>
                <a:cs typeface="Arial"/>
              </a:rPr>
              <a:t>II</a:t>
            </a:r>
            <a:r>
              <a:rPr lang="en-US" dirty="0">
                <a:solidFill>
                  <a:srgbClr val="660066"/>
                </a:solidFill>
                <a:latin typeface="Arial"/>
                <a:cs typeface="Arial"/>
              </a:rPr>
              <a:t>. Felt only by a few </a:t>
            </a:r>
            <a:r>
              <a:rPr lang="en-US" dirty="0" smtClean="0">
                <a:solidFill>
                  <a:srgbClr val="660066"/>
                </a:solidFill>
                <a:latin typeface="Arial"/>
                <a:cs typeface="Arial"/>
              </a:rPr>
              <a:t>people.</a:t>
            </a:r>
            <a:endParaRPr lang="en-US" dirty="0">
              <a:solidFill>
                <a:srgbClr val="660066"/>
              </a:solidFill>
              <a:latin typeface="Arial"/>
              <a:cs typeface="Arial"/>
            </a:endParaRPr>
          </a:p>
          <a:p>
            <a:pPr>
              <a:lnSpc>
                <a:spcPts val="2600"/>
              </a:lnSpc>
            </a:pPr>
            <a:r>
              <a:rPr lang="en-US" b="1" dirty="0">
                <a:solidFill>
                  <a:srgbClr val="660066"/>
                </a:solidFill>
                <a:latin typeface="Arial"/>
                <a:cs typeface="Arial"/>
              </a:rPr>
              <a:t>III</a:t>
            </a:r>
            <a:r>
              <a:rPr lang="en-US" dirty="0">
                <a:solidFill>
                  <a:srgbClr val="660066"/>
                </a:solidFill>
                <a:latin typeface="Arial"/>
                <a:cs typeface="Arial"/>
              </a:rPr>
              <a:t>. Felt </a:t>
            </a:r>
            <a:r>
              <a:rPr lang="en-US" dirty="0" smtClean="0">
                <a:solidFill>
                  <a:srgbClr val="660066"/>
                </a:solidFill>
                <a:latin typeface="Arial"/>
                <a:cs typeface="Arial"/>
              </a:rPr>
              <a:t>noticeably </a:t>
            </a:r>
            <a:r>
              <a:rPr lang="en-US" dirty="0">
                <a:solidFill>
                  <a:srgbClr val="660066"/>
                </a:solidFill>
                <a:latin typeface="Arial"/>
                <a:cs typeface="Arial"/>
              </a:rPr>
              <a:t>by </a:t>
            </a:r>
            <a:r>
              <a:rPr lang="en-US" dirty="0" smtClean="0">
                <a:solidFill>
                  <a:srgbClr val="660066"/>
                </a:solidFill>
                <a:latin typeface="Arial"/>
                <a:cs typeface="Arial"/>
              </a:rPr>
              <a:t>people indoors.</a:t>
            </a:r>
            <a:endParaRPr lang="en-US" dirty="0">
              <a:solidFill>
                <a:srgbClr val="660066"/>
              </a:solidFill>
              <a:latin typeface="Arial"/>
              <a:cs typeface="Arial"/>
            </a:endParaRPr>
          </a:p>
          <a:p>
            <a:pPr>
              <a:lnSpc>
                <a:spcPts val="2600"/>
              </a:lnSpc>
            </a:pPr>
            <a:r>
              <a:rPr lang="en-US" b="1" dirty="0">
                <a:solidFill>
                  <a:srgbClr val="660066"/>
                </a:solidFill>
                <a:latin typeface="Arial"/>
                <a:cs typeface="Arial"/>
              </a:rPr>
              <a:t>IV</a:t>
            </a:r>
            <a:r>
              <a:rPr lang="en-US" dirty="0">
                <a:solidFill>
                  <a:srgbClr val="660066"/>
                </a:solidFill>
                <a:latin typeface="Arial"/>
                <a:cs typeface="Arial"/>
              </a:rPr>
              <a:t>. Felt indoors by many, outdoors by few </a:t>
            </a:r>
            <a:r>
              <a:rPr lang="en-US" dirty="0" smtClean="0">
                <a:solidFill>
                  <a:srgbClr val="660066"/>
                </a:solidFill>
                <a:latin typeface="Arial"/>
                <a:cs typeface="Arial"/>
              </a:rPr>
              <a:t>people.</a:t>
            </a:r>
            <a:endParaRPr lang="en-US" dirty="0">
              <a:solidFill>
                <a:srgbClr val="660066"/>
              </a:solidFill>
              <a:latin typeface="Arial"/>
              <a:cs typeface="Arial"/>
            </a:endParaRPr>
          </a:p>
          <a:p>
            <a:pPr>
              <a:lnSpc>
                <a:spcPts val="2600"/>
              </a:lnSpc>
            </a:pPr>
            <a:r>
              <a:rPr lang="en-US" b="1" dirty="0">
                <a:solidFill>
                  <a:srgbClr val="660066"/>
                </a:solidFill>
                <a:latin typeface="Arial"/>
                <a:cs typeface="Arial"/>
              </a:rPr>
              <a:t>V</a:t>
            </a:r>
            <a:r>
              <a:rPr lang="en-US" dirty="0">
                <a:solidFill>
                  <a:srgbClr val="660066"/>
                </a:solidFill>
                <a:latin typeface="Arial"/>
                <a:cs typeface="Arial"/>
              </a:rPr>
              <a:t>. Felt by nearly everyone; many awakened. Some dishes, windows broken. </a:t>
            </a:r>
            <a:endParaRPr lang="en-US" dirty="0" smtClean="0">
              <a:solidFill>
                <a:srgbClr val="660066"/>
              </a:solidFill>
              <a:latin typeface="Arial"/>
              <a:cs typeface="Arial"/>
            </a:endParaRPr>
          </a:p>
          <a:p>
            <a:pPr>
              <a:lnSpc>
                <a:spcPts val="2600"/>
              </a:lnSpc>
            </a:pPr>
            <a:r>
              <a:rPr lang="en-US" b="1" dirty="0" smtClean="0">
                <a:solidFill>
                  <a:srgbClr val="660066"/>
                </a:solidFill>
                <a:latin typeface="Arial"/>
                <a:cs typeface="Arial"/>
              </a:rPr>
              <a:t>VI</a:t>
            </a:r>
            <a:r>
              <a:rPr lang="en-US" dirty="0">
                <a:solidFill>
                  <a:srgbClr val="660066"/>
                </a:solidFill>
                <a:latin typeface="Arial"/>
                <a:cs typeface="Arial"/>
              </a:rPr>
              <a:t>. Felt by </a:t>
            </a:r>
            <a:r>
              <a:rPr lang="en-US" dirty="0" smtClean="0">
                <a:solidFill>
                  <a:srgbClr val="660066"/>
                </a:solidFill>
                <a:latin typeface="Arial"/>
                <a:cs typeface="Arial"/>
              </a:rPr>
              <a:t>all; </a:t>
            </a:r>
            <a:r>
              <a:rPr lang="en-US" dirty="0">
                <a:solidFill>
                  <a:srgbClr val="660066"/>
                </a:solidFill>
                <a:latin typeface="Arial"/>
                <a:cs typeface="Arial"/>
              </a:rPr>
              <a:t>s</a:t>
            </a:r>
            <a:r>
              <a:rPr lang="en-US" dirty="0" smtClean="0">
                <a:solidFill>
                  <a:srgbClr val="660066"/>
                </a:solidFill>
                <a:latin typeface="Arial"/>
                <a:cs typeface="Arial"/>
              </a:rPr>
              <a:t>ome </a:t>
            </a:r>
            <a:r>
              <a:rPr lang="en-US" dirty="0">
                <a:solidFill>
                  <a:srgbClr val="660066"/>
                </a:solidFill>
                <a:latin typeface="Arial"/>
                <a:cs typeface="Arial"/>
              </a:rPr>
              <a:t>heavy furniture </a:t>
            </a:r>
            <a:r>
              <a:rPr lang="en-US" dirty="0" smtClean="0">
                <a:solidFill>
                  <a:srgbClr val="660066"/>
                </a:solidFill>
                <a:latin typeface="Arial"/>
                <a:cs typeface="Arial"/>
              </a:rPr>
              <a:t>moved.</a:t>
            </a:r>
            <a:endParaRPr lang="en-US" dirty="0">
              <a:solidFill>
                <a:srgbClr val="660066"/>
              </a:solidFill>
              <a:latin typeface="Arial"/>
              <a:cs typeface="Arial"/>
            </a:endParaRPr>
          </a:p>
          <a:p>
            <a:pPr>
              <a:lnSpc>
                <a:spcPts val="2600"/>
              </a:lnSpc>
            </a:pPr>
            <a:r>
              <a:rPr lang="en-US" b="1" dirty="0">
                <a:solidFill>
                  <a:srgbClr val="660066"/>
                </a:solidFill>
                <a:latin typeface="Arial"/>
                <a:cs typeface="Arial"/>
              </a:rPr>
              <a:t>VII</a:t>
            </a:r>
            <a:r>
              <a:rPr lang="en-US" dirty="0">
                <a:solidFill>
                  <a:srgbClr val="660066"/>
                </a:solidFill>
                <a:latin typeface="Arial"/>
                <a:cs typeface="Arial"/>
              </a:rPr>
              <a:t>. </a:t>
            </a:r>
            <a:r>
              <a:rPr lang="en-US" dirty="0" smtClean="0">
                <a:solidFill>
                  <a:srgbClr val="660066"/>
                </a:solidFill>
                <a:latin typeface="Arial"/>
                <a:cs typeface="Arial"/>
              </a:rPr>
              <a:t>Considerable </a:t>
            </a:r>
            <a:r>
              <a:rPr lang="en-US" dirty="0">
                <a:solidFill>
                  <a:srgbClr val="660066"/>
                </a:solidFill>
                <a:latin typeface="Arial"/>
                <a:cs typeface="Arial"/>
              </a:rPr>
              <a:t>damage in </a:t>
            </a:r>
            <a:r>
              <a:rPr lang="en-US" dirty="0" smtClean="0">
                <a:solidFill>
                  <a:srgbClr val="660066"/>
                </a:solidFill>
                <a:latin typeface="Arial"/>
                <a:cs typeface="Arial"/>
              </a:rPr>
              <a:t>poorly-built structures; No damage to well-built structures. </a:t>
            </a:r>
          </a:p>
          <a:p>
            <a:pPr>
              <a:lnSpc>
                <a:spcPts val="2600"/>
              </a:lnSpc>
            </a:pPr>
            <a:r>
              <a:rPr lang="en-US" b="1" dirty="0" smtClean="0">
                <a:solidFill>
                  <a:srgbClr val="660066"/>
                </a:solidFill>
                <a:latin typeface="Arial"/>
                <a:cs typeface="Arial"/>
              </a:rPr>
              <a:t>VIII</a:t>
            </a:r>
            <a:r>
              <a:rPr lang="en-US" dirty="0">
                <a:solidFill>
                  <a:srgbClr val="660066"/>
                </a:solidFill>
                <a:latin typeface="Arial"/>
                <a:cs typeface="Arial"/>
              </a:rPr>
              <a:t>. </a:t>
            </a:r>
            <a:r>
              <a:rPr lang="en-US" dirty="0" smtClean="0">
                <a:solidFill>
                  <a:srgbClr val="660066"/>
                </a:solidFill>
                <a:latin typeface="Arial"/>
                <a:cs typeface="Arial"/>
              </a:rPr>
              <a:t>Great damage to poorly-built structures; considerable </a:t>
            </a:r>
            <a:r>
              <a:rPr lang="en-US" dirty="0">
                <a:solidFill>
                  <a:srgbClr val="660066"/>
                </a:solidFill>
                <a:latin typeface="Arial"/>
                <a:cs typeface="Arial"/>
              </a:rPr>
              <a:t>damage </a:t>
            </a:r>
            <a:r>
              <a:rPr lang="en-US" dirty="0" smtClean="0">
                <a:solidFill>
                  <a:srgbClr val="660066"/>
                </a:solidFill>
                <a:latin typeface="Arial"/>
                <a:cs typeface="Arial"/>
              </a:rPr>
              <a:t>to ordinary buildings. </a:t>
            </a:r>
          </a:p>
          <a:p>
            <a:pPr>
              <a:lnSpc>
                <a:spcPts val="2600"/>
              </a:lnSpc>
            </a:pPr>
            <a:r>
              <a:rPr lang="en-US" b="1" dirty="0" smtClean="0">
                <a:solidFill>
                  <a:srgbClr val="660066"/>
                </a:solidFill>
                <a:latin typeface="Arial"/>
                <a:cs typeface="Arial"/>
              </a:rPr>
              <a:t>IX</a:t>
            </a:r>
            <a:r>
              <a:rPr lang="en-US" dirty="0">
                <a:solidFill>
                  <a:srgbClr val="660066"/>
                </a:solidFill>
                <a:latin typeface="Arial"/>
                <a:cs typeface="Arial"/>
              </a:rPr>
              <a:t>. </a:t>
            </a:r>
            <a:r>
              <a:rPr lang="en-US" dirty="0" smtClean="0">
                <a:solidFill>
                  <a:srgbClr val="660066"/>
                </a:solidFill>
                <a:latin typeface="Arial"/>
                <a:cs typeface="Arial"/>
              </a:rPr>
              <a:t>Damage </a:t>
            </a:r>
            <a:r>
              <a:rPr lang="en-US" dirty="0">
                <a:solidFill>
                  <a:srgbClr val="660066"/>
                </a:solidFill>
                <a:latin typeface="Arial"/>
                <a:cs typeface="Arial"/>
              </a:rPr>
              <a:t>great in substantial buildings, with partial collapse. </a:t>
            </a:r>
          </a:p>
          <a:p>
            <a:pPr>
              <a:lnSpc>
                <a:spcPts val="2600"/>
              </a:lnSpc>
            </a:pPr>
            <a:r>
              <a:rPr lang="en-US" b="1" dirty="0">
                <a:solidFill>
                  <a:srgbClr val="660066"/>
                </a:solidFill>
                <a:latin typeface="Arial"/>
                <a:cs typeface="Arial"/>
              </a:rPr>
              <a:t>X</a:t>
            </a:r>
            <a:r>
              <a:rPr lang="en-US" dirty="0">
                <a:solidFill>
                  <a:srgbClr val="660066"/>
                </a:solidFill>
                <a:latin typeface="Arial"/>
                <a:cs typeface="Arial"/>
              </a:rPr>
              <a:t>. Some well-built wooden structures destroyed; most masonry and frame structures </a:t>
            </a:r>
            <a:r>
              <a:rPr lang="en-US" dirty="0" smtClean="0">
                <a:solidFill>
                  <a:srgbClr val="660066"/>
                </a:solidFill>
                <a:latin typeface="Arial"/>
                <a:cs typeface="Arial"/>
              </a:rPr>
              <a:t>destroyed.</a:t>
            </a:r>
            <a:endParaRPr lang="en-US" dirty="0">
              <a:solidFill>
                <a:srgbClr val="660066"/>
              </a:solidFill>
              <a:latin typeface="Arial"/>
              <a:cs typeface="Arial"/>
            </a:endParaRPr>
          </a:p>
          <a:p>
            <a:pPr>
              <a:lnSpc>
                <a:spcPts val="2600"/>
              </a:lnSpc>
            </a:pPr>
            <a:r>
              <a:rPr lang="en-US" b="1" dirty="0">
                <a:solidFill>
                  <a:srgbClr val="660066"/>
                </a:solidFill>
                <a:latin typeface="Arial"/>
                <a:cs typeface="Arial"/>
              </a:rPr>
              <a:t>XI</a:t>
            </a:r>
            <a:r>
              <a:rPr lang="en-US" dirty="0">
                <a:solidFill>
                  <a:srgbClr val="660066"/>
                </a:solidFill>
                <a:latin typeface="Arial"/>
                <a:cs typeface="Arial"/>
              </a:rPr>
              <a:t>. </a:t>
            </a:r>
            <a:r>
              <a:rPr lang="en-US" dirty="0" smtClean="0">
                <a:solidFill>
                  <a:srgbClr val="660066"/>
                </a:solidFill>
                <a:latin typeface="Arial"/>
                <a:cs typeface="Arial"/>
              </a:rPr>
              <a:t>Few</a:t>
            </a:r>
            <a:r>
              <a:rPr lang="en-US" dirty="0">
                <a:solidFill>
                  <a:srgbClr val="660066"/>
                </a:solidFill>
                <a:latin typeface="Arial"/>
                <a:cs typeface="Arial"/>
              </a:rPr>
              <a:t> </a:t>
            </a:r>
            <a:r>
              <a:rPr lang="en-US" dirty="0" smtClean="0">
                <a:solidFill>
                  <a:srgbClr val="660066"/>
                </a:solidFill>
                <a:latin typeface="Arial"/>
                <a:cs typeface="Arial"/>
              </a:rPr>
              <a:t>masonry </a:t>
            </a:r>
            <a:r>
              <a:rPr lang="en-US" dirty="0">
                <a:solidFill>
                  <a:srgbClr val="660066"/>
                </a:solidFill>
                <a:latin typeface="Arial"/>
                <a:cs typeface="Arial"/>
              </a:rPr>
              <a:t>structures remain </a:t>
            </a:r>
            <a:r>
              <a:rPr lang="en-US" dirty="0" smtClean="0">
                <a:solidFill>
                  <a:srgbClr val="660066"/>
                </a:solidFill>
                <a:latin typeface="Arial"/>
                <a:cs typeface="Arial"/>
              </a:rPr>
              <a:t>standing; Bridges </a:t>
            </a:r>
            <a:r>
              <a:rPr lang="en-US" dirty="0">
                <a:solidFill>
                  <a:srgbClr val="660066"/>
                </a:solidFill>
                <a:latin typeface="Arial"/>
                <a:cs typeface="Arial"/>
              </a:rPr>
              <a:t>destroyed. </a:t>
            </a:r>
            <a:endParaRPr lang="en-US" dirty="0" smtClean="0">
              <a:solidFill>
                <a:srgbClr val="660066"/>
              </a:solidFill>
              <a:latin typeface="Arial"/>
              <a:cs typeface="Arial"/>
            </a:endParaRPr>
          </a:p>
          <a:p>
            <a:pPr>
              <a:lnSpc>
                <a:spcPts val="2600"/>
              </a:lnSpc>
            </a:pPr>
            <a:r>
              <a:rPr lang="en-US" b="1" dirty="0" smtClean="0">
                <a:solidFill>
                  <a:srgbClr val="660066"/>
                </a:solidFill>
                <a:latin typeface="Arial"/>
                <a:cs typeface="Arial"/>
              </a:rPr>
              <a:t>XII</a:t>
            </a:r>
            <a:r>
              <a:rPr lang="en-US" dirty="0">
                <a:solidFill>
                  <a:srgbClr val="660066"/>
                </a:solidFill>
                <a:latin typeface="Arial"/>
                <a:cs typeface="Arial"/>
              </a:rPr>
              <a:t>. Damage total. </a:t>
            </a:r>
          </a:p>
        </p:txBody>
      </p:sp>
      <p:sp>
        <p:nvSpPr>
          <p:cNvPr id="3" name="TextBox 2"/>
          <p:cNvSpPr txBox="1"/>
          <p:nvPr/>
        </p:nvSpPr>
        <p:spPr>
          <a:xfrm>
            <a:off x="5356439" y="1231556"/>
            <a:ext cx="3790943" cy="1200329"/>
          </a:xfrm>
          <a:prstGeom prst="rect">
            <a:avLst/>
          </a:prstGeom>
          <a:noFill/>
        </p:spPr>
        <p:txBody>
          <a:bodyPr wrap="square" rtlCol="0">
            <a:spAutoFit/>
          </a:bodyPr>
          <a:lstStyle/>
          <a:p>
            <a:r>
              <a:rPr lang="en-US" b="1" dirty="0" smtClean="0">
                <a:solidFill>
                  <a:srgbClr val="660066"/>
                </a:solidFill>
                <a:latin typeface="Comic Sans MS"/>
                <a:cs typeface="Comic Sans MS"/>
              </a:rPr>
              <a:t>Magnitude/Intensity Comparison</a:t>
            </a:r>
          </a:p>
          <a:p>
            <a:endParaRPr lang="en-US" dirty="0">
              <a:solidFill>
                <a:srgbClr val="660066"/>
              </a:solidFill>
              <a:latin typeface="Comic Sans MS"/>
              <a:cs typeface="Comic Sans MS"/>
            </a:endParaRPr>
          </a:p>
          <a:p>
            <a:r>
              <a:rPr lang="en-US" dirty="0" smtClean="0">
                <a:solidFill>
                  <a:srgbClr val="660066"/>
                </a:solidFill>
                <a:latin typeface="Comic Sans MS"/>
                <a:cs typeface="Comic Sans MS"/>
              </a:rPr>
              <a:t>Intensities typically observed at locations near epicenter. </a:t>
            </a:r>
            <a:endParaRPr lang="en-US" dirty="0">
              <a:latin typeface="Comic Sans MS"/>
              <a:cs typeface="Comic Sans MS"/>
            </a:endParaRPr>
          </a:p>
        </p:txBody>
      </p:sp>
    </p:spTree>
    <p:extLst>
      <p:ext uri="{BB962C8B-B14F-4D97-AF65-F5344CB8AC3E}">
        <p14:creationId xmlns:p14="http://schemas.microsoft.com/office/powerpoint/2010/main" val="3040795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160197">
                                            <p:txEl>
                                              <p:pRg st="0" end="0"/>
                                            </p:txEl>
                                          </p:spTgt>
                                        </p:tgtEl>
                                        <p:attrNameLst>
                                          <p:attrName>style.visibility</p:attrName>
                                        </p:attrNameLst>
                                      </p:cBhvr>
                                      <p:to>
                                        <p:strVal val="visible"/>
                                      </p:to>
                                    </p:set>
                                    <p:anim calcmode="lin" valueType="num">
                                      <p:cBhvr>
                                        <p:cTn id="7" dur="500" fill="hold"/>
                                        <p:tgtEl>
                                          <p:spTgt spid="116019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6019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160197">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1160197">
                                            <p:txEl>
                                              <p:pRg st="0" end="0"/>
                                            </p:txEl>
                                          </p:spTgt>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0"/>
                                  </p:stCondLst>
                                  <p:childTnLst>
                                    <p:set>
                                      <p:cBhvr>
                                        <p:cTn id="12" dur="1" fill="hold">
                                          <p:stCondLst>
                                            <p:cond delay="0"/>
                                          </p:stCondLst>
                                        </p:cTn>
                                        <p:tgtEl>
                                          <p:spTgt spid="1160197">
                                            <p:txEl>
                                              <p:pRg st="1" end="1"/>
                                            </p:txEl>
                                          </p:spTgt>
                                        </p:tgtEl>
                                        <p:attrNameLst>
                                          <p:attrName>style.visibility</p:attrName>
                                        </p:attrNameLst>
                                      </p:cBhvr>
                                      <p:to>
                                        <p:strVal val="visible"/>
                                      </p:to>
                                    </p:set>
                                    <p:anim calcmode="lin" valueType="num">
                                      <p:cBhvr>
                                        <p:cTn id="13" dur="500" fill="hold"/>
                                        <p:tgtEl>
                                          <p:spTgt spid="116019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60197">
                                            <p:txEl>
                                              <p:pRg st="1" end="1"/>
                                            </p:txEl>
                                          </p:spTgt>
                                        </p:tgtEl>
                                        <p:attrNameLst>
                                          <p:attrName>ppt_h</p:attrName>
                                        </p:attrNameLst>
                                      </p:cBhvr>
                                      <p:tavLst>
                                        <p:tav tm="0">
                                          <p:val>
                                            <p:fltVal val="0"/>
                                          </p:val>
                                        </p:tav>
                                        <p:tav tm="100000">
                                          <p:val>
                                            <p:strVal val="#ppt_h"/>
                                          </p:val>
                                        </p:tav>
                                      </p:tavLst>
                                    </p:anim>
                                    <p:anim calcmode="lin" valueType="num">
                                      <p:cBhvr>
                                        <p:cTn id="15" dur="500" fill="hold"/>
                                        <p:tgtEl>
                                          <p:spTgt spid="1160197">
                                            <p:txEl>
                                              <p:pRg st="1" end="1"/>
                                            </p:txEl>
                                          </p:spTgt>
                                        </p:tgtEl>
                                        <p:attrNameLst>
                                          <p:attrName>ppt_x</p:attrName>
                                        </p:attrNameLst>
                                      </p:cBhvr>
                                      <p:tavLst>
                                        <p:tav tm="0">
                                          <p:val>
                                            <p:fltVal val="0.5"/>
                                          </p:val>
                                        </p:tav>
                                        <p:tav tm="100000">
                                          <p:val>
                                            <p:strVal val="#ppt_x"/>
                                          </p:val>
                                        </p:tav>
                                      </p:tavLst>
                                    </p:anim>
                                    <p:anim calcmode="lin" valueType="num">
                                      <p:cBhvr>
                                        <p:cTn id="16" dur="500" fill="hold"/>
                                        <p:tgtEl>
                                          <p:spTgt spid="1160197">
                                            <p:txEl>
                                              <p:pRg st="1" end="1"/>
                                            </p:txEl>
                                          </p:spTgt>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1160197">
                                            <p:txEl>
                                              <p:pRg st="2" end="2"/>
                                            </p:txEl>
                                          </p:spTgt>
                                        </p:tgtEl>
                                        <p:attrNameLst>
                                          <p:attrName>style.visibility</p:attrName>
                                        </p:attrNameLst>
                                      </p:cBhvr>
                                      <p:to>
                                        <p:strVal val="visible"/>
                                      </p:to>
                                    </p:set>
                                    <p:anim calcmode="lin" valueType="num">
                                      <p:cBhvr>
                                        <p:cTn id="19" dur="500" fill="hold"/>
                                        <p:tgtEl>
                                          <p:spTgt spid="116019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160197">
                                            <p:txEl>
                                              <p:pRg st="2" end="2"/>
                                            </p:txEl>
                                          </p:spTgt>
                                        </p:tgtEl>
                                        <p:attrNameLst>
                                          <p:attrName>ppt_h</p:attrName>
                                        </p:attrNameLst>
                                      </p:cBhvr>
                                      <p:tavLst>
                                        <p:tav tm="0">
                                          <p:val>
                                            <p:fltVal val="0"/>
                                          </p:val>
                                        </p:tav>
                                        <p:tav tm="100000">
                                          <p:val>
                                            <p:strVal val="#ppt_h"/>
                                          </p:val>
                                        </p:tav>
                                      </p:tavLst>
                                    </p:anim>
                                    <p:anim calcmode="lin" valueType="num">
                                      <p:cBhvr>
                                        <p:cTn id="21" dur="500" fill="hold"/>
                                        <p:tgtEl>
                                          <p:spTgt spid="1160197">
                                            <p:txEl>
                                              <p:pRg st="2" end="2"/>
                                            </p:txEl>
                                          </p:spTgt>
                                        </p:tgtEl>
                                        <p:attrNameLst>
                                          <p:attrName>ppt_x</p:attrName>
                                        </p:attrNameLst>
                                      </p:cBhvr>
                                      <p:tavLst>
                                        <p:tav tm="0">
                                          <p:val>
                                            <p:fltVal val="0.5"/>
                                          </p:val>
                                        </p:tav>
                                        <p:tav tm="100000">
                                          <p:val>
                                            <p:strVal val="#ppt_x"/>
                                          </p:val>
                                        </p:tav>
                                      </p:tavLst>
                                    </p:anim>
                                    <p:anim calcmode="lin" valueType="num">
                                      <p:cBhvr>
                                        <p:cTn id="22" dur="500" fill="hold"/>
                                        <p:tgtEl>
                                          <p:spTgt spid="1160197">
                                            <p:txEl>
                                              <p:pRg st="2" end="2"/>
                                            </p:txEl>
                                          </p:spTgt>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1160197">
                                            <p:txEl>
                                              <p:pRg st="3" end="3"/>
                                            </p:txEl>
                                          </p:spTgt>
                                        </p:tgtEl>
                                        <p:attrNameLst>
                                          <p:attrName>style.visibility</p:attrName>
                                        </p:attrNameLst>
                                      </p:cBhvr>
                                      <p:to>
                                        <p:strVal val="visible"/>
                                      </p:to>
                                    </p:set>
                                    <p:anim calcmode="lin" valueType="num">
                                      <p:cBhvr>
                                        <p:cTn id="25" dur="500" fill="hold"/>
                                        <p:tgtEl>
                                          <p:spTgt spid="116019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160197">
                                            <p:txEl>
                                              <p:pRg st="3" end="3"/>
                                            </p:txEl>
                                          </p:spTgt>
                                        </p:tgtEl>
                                        <p:attrNameLst>
                                          <p:attrName>ppt_h</p:attrName>
                                        </p:attrNameLst>
                                      </p:cBhvr>
                                      <p:tavLst>
                                        <p:tav tm="0">
                                          <p:val>
                                            <p:fltVal val="0"/>
                                          </p:val>
                                        </p:tav>
                                        <p:tav tm="100000">
                                          <p:val>
                                            <p:strVal val="#ppt_h"/>
                                          </p:val>
                                        </p:tav>
                                      </p:tavLst>
                                    </p:anim>
                                    <p:anim calcmode="lin" valueType="num">
                                      <p:cBhvr>
                                        <p:cTn id="27" dur="500" fill="hold"/>
                                        <p:tgtEl>
                                          <p:spTgt spid="1160197">
                                            <p:txEl>
                                              <p:pRg st="3" end="3"/>
                                            </p:txEl>
                                          </p:spTgt>
                                        </p:tgtEl>
                                        <p:attrNameLst>
                                          <p:attrName>ppt_x</p:attrName>
                                        </p:attrNameLst>
                                      </p:cBhvr>
                                      <p:tavLst>
                                        <p:tav tm="0">
                                          <p:val>
                                            <p:fltVal val="0.5"/>
                                          </p:val>
                                        </p:tav>
                                        <p:tav tm="100000">
                                          <p:val>
                                            <p:strVal val="#ppt_x"/>
                                          </p:val>
                                        </p:tav>
                                      </p:tavLst>
                                    </p:anim>
                                    <p:anim calcmode="lin" valueType="num">
                                      <p:cBhvr>
                                        <p:cTn id="28" dur="500" fill="hold"/>
                                        <p:tgtEl>
                                          <p:spTgt spid="1160197">
                                            <p:txEl>
                                              <p:pRg st="3" end="3"/>
                                            </p:txEl>
                                          </p:spTgt>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childTnLst>
                                    <p:set>
                                      <p:cBhvr>
                                        <p:cTn id="30" dur="1" fill="hold">
                                          <p:stCondLst>
                                            <p:cond delay="0"/>
                                          </p:stCondLst>
                                        </p:cTn>
                                        <p:tgtEl>
                                          <p:spTgt spid="1160197">
                                            <p:txEl>
                                              <p:pRg st="4" end="4"/>
                                            </p:txEl>
                                          </p:spTgt>
                                        </p:tgtEl>
                                        <p:attrNameLst>
                                          <p:attrName>style.visibility</p:attrName>
                                        </p:attrNameLst>
                                      </p:cBhvr>
                                      <p:to>
                                        <p:strVal val="visible"/>
                                      </p:to>
                                    </p:set>
                                    <p:anim calcmode="lin" valueType="num">
                                      <p:cBhvr>
                                        <p:cTn id="31" dur="500" fill="hold"/>
                                        <p:tgtEl>
                                          <p:spTgt spid="116019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160197">
                                            <p:txEl>
                                              <p:pRg st="4" end="4"/>
                                            </p:txEl>
                                          </p:spTgt>
                                        </p:tgtEl>
                                        <p:attrNameLst>
                                          <p:attrName>ppt_h</p:attrName>
                                        </p:attrNameLst>
                                      </p:cBhvr>
                                      <p:tavLst>
                                        <p:tav tm="0">
                                          <p:val>
                                            <p:fltVal val="0"/>
                                          </p:val>
                                        </p:tav>
                                        <p:tav tm="100000">
                                          <p:val>
                                            <p:strVal val="#ppt_h"/>
                                          </p:val>
                                        </p:tav>
                                      </p:tavLst>
                                    </p:anim>
                                    <p:anim calcmode="lin" valueType="num">
                                      <p:cBhvr>
                                        <p:cTn id="33" dur="500" fill="hold"/>
                                        <p:tgtEl>
                                          <p:spTgt spid="1160197">
                                            <p:txEl>
                                              <p:pRg st="4" end="4"/>
                                            </p:txEl>
                                          </p:spTgt>
                                        </p:tgtEl>
                                        <p:attrNameLst>
                                          <p:attrName>ppt_x</p:attrName>
                                        </p:attrNameLst>
                                      </p:cBhvr>
                                      <p:tavLst>
                                        <p:tav tm="0">
                                          <p:val>
                                            <p:fltVal val="0.5"/>
                                          </p:val>
                                        </p:tav>
                                        <p:tav tm="100000">
                                          <p:val>
                                            <p:strVal val="#ppt_x"/>
                                          </p:val>
                                        </p:tav>
                                      </p:tavLst>
                                    </p:anim>
                                    <p:anim calcmode="lin" valueType="num">
                                      <p:cBhvr>
                                        <p:cTn id="34" dur="500" fill="hold"/>
                                        <p:tgtEl>
                                          <p:spTgt spid="1160197">
                                            <p:txEl>
                                              <p:pRg st="4" end="4"/>
                                            </p:txEl>
                                          </p:spTgt>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0"/>
                                  </p:stCondLst>
                                  <p:childTnLst>
                                    <p:set>
                                      <p:cBhvr>
                                        <p:cTn id="36" dur="1" fill="hold">
                                          <p:stCondLst>
                                            <p:cond delay="0"/>
                                          </p:stCondLst>
                                        </p:cTn>
                                        <p:tgtEl>
                                          <p:spTgt spid="1160197">
                                            <p:txEl>
                                              <p:pRg st="5" end="5"/>
                                            </p:txEl>
                                          </p:spTgt>
                                        </p:tgtEl>
                                        <p:attrNameLst>
                                          <p:attrName>style.visibility</p:attrName>
                                        </p:attrNameLst>
                                      </p:cBhvr>
                                      <p:to>
                                        <p:strVal val="visible"/>
                                      </p:to>
                                    </p:set>
                                    <p:anim calcmode="lin" valueType="num">
                                      <p:cBhvr>
                                        <p:cTn id="37" dur="500" fill="hold"/>
                                        <p:tgtEl>
                                          <p:spTgt spid="1160197">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160197">
                                            <p:txEl>
                                              <p:pRg st="5" end="5"/>
                                            </p:txEl>
                                          </p:spTgt>
                                        </p:tgtEl>
                                        <p:attrNameLst>
                                          <p:attrName>ppt_h</p:attrName>
                                        </p:attrNameLst>
                                      </p:cBhvr>
                                      <p:tavLst>
                                        <p:tav tm="0">
                                          <p:val>
                                            <p:fltVal val="0"/>
                                          </p:val>
                                        </p:tav>
                                        <p:tav tm="100000">
                                          <p:val>
                                            <p:strVal val="#ppt_h"/>
                                          </p:val>
                                        </p:tav>
                                      </p:tavLst>
                                    </p:anim>
                                    <p:anim calcmode="lin" valueType="num">
                                      <p:cBhvr>
                                        <p:cTn id="39" dur="500" fill="hold"/>
                                        <p:tgtEl>
                                          <p:spTgt spid="1160197">
                                            <p:txEl>
                                              <p:pRg st="5" end="5"/>
                                            </p:txEl>
                                          </p:spTgt>
                                        </p:tgtEl>
                                        <p:attrNameLst>
                                          <p:attrName>ppt_x</p:attrName>
                                        </p:attrNameLst>
                                      </p:cBhvr>
                                      <p:tavLst>
                                        <p:tav tm="0">
                                          <p:val>
                                            <p:fltVal val="0.5"/>
                                          </p:val>
                                        </p:tav>
                                        <p:tav tm="100000">
                                          <p:val>
                                            <p:strVal val="#ppt_x"/>
                                          </p:val>
                                        </p:tav>
                                      </p:tavLst>
                                    </p:anim>
                                    <p:anim calcmode="lin" valueType="num">
                                      <p:cBhvr>
                                        <p:cTn id="40" dur="500" fill="hold"/>
                                        <p:tgtEl>
                                          <p:spTgt spid="1160197">
                                            <p:txEl>
                                              <p:pRg st="5" end="5"/>
                                            </p:txEl>
                                          </p:spTgt>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0"/>
                                  </p:stCondLst>
                                  <p:childTnLst>
                                    <p:set>
                                      <p:cBhvr>
                                        <p:cTn id="42" dur="1" fill="hold">
                                          <p:stCondLst>
                                            <p:cond delay="0"/>
                                          </p:stCondLst>
                                        </p:cTn>
                                        <p:tgtEl>
                                          <p:spTgt spid="1160197">
                                            <p:txEl>
                                              <p:pRg st="6" end="6"/>
                                            </p:txEl>
                                          </p:spTgt>
                                        </p:tgtEl>
                                        <p:attrNameLst>
                                          <p:attrName>style.visibility</p:attrName>
                                        </p:attrNameLst>
                                      </p:cBhvr>
                                      <p:to>
                                        <p:strVal val="visible"/>
                                      </p:to>
                                    </p:set>
                                    <p:anim calcmode="lin" valueType="num">
                                      <p:cBhvr>
                                        <p:cTn id="43" dur="500" fill="hold"/>
                                        <p:tgtEl>
                                          <p:spTgt spid="1160197">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160197">
                                            <p:txEl>
                                              <p:pRg st="6" end="6"/>
                                            </p:txEl>
                                          </p:spTgt>
                                        </p:tgtEl>
                                        <p:attrNameLst>
                                          <p:attrName>ppt_h</p:attrName>
                                        </p:attrNameLst>
                                      </p:cBhvr>
                                      <p:tavLst>
                                        <p:tav tm="0">
                                          <p:val>
                                            <p:fltVal val="0"/>
                                          </p:val>
                                        </p:tav>
                                        <p:tav tm="100000">
                                          <p:val>
                                            <p:strVal val="#ppt_h"/>
                                          </p:val>
                                        </p:tav>
                                      </p:tavLst>
                                    </p:anim>
                                    <p:anim calcmode="lin" valueType="num">
                                      <p:cBhvr>
                                        <p:cTn id="45" dur="500" fill="hold"/>
                                        <p:tgtEl>
                                          <p:spTgt spid="1160197">
                                            <p:txEl>
                                              <p:pRg st="6" end="6"/>
                                            </p:txEl>
                                          </p:spTgt>
                                        </p:tgtEl>
                                        <p:attrNameLst>
                                          <p:attrName>ppt_x</p:attrName>
                                        </p:attrNameLst>
                                      </p:cBhvr>
                                      <p:tavLst>
                                        <p:tav tm="0">
                                          <p:val>
                                            <p:fltVal val="0.5"/>
                                          </p:val>
                                        </p:tav>
                                        <p:tav tm="100000">
                                          <p:val>
                                            <p:strVal val="#ppt_x"/>
                                          </p:val>
                                        </p:tav>
                                      </p:tavLst>
                                    </p:anim>
                                    <p:anim calcmode="lin" valueType="num">
                                      <p:cBhvr>
                                        <p:cTn id="46" dur="500" fill="hold"/>
                                        <p:tgtEl>
                                          <p:spTgt spid="1160197">
                                            <p:txEl>
                                              <p:pRg st="6" end="6"/>
                                            </p:txEl>
                                          </p:spTgt>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0"/>
                                  </p:stCondLst>
                                  <p:childTnLst>
                                    <p:set>
                                      <p:cBhvr>
                                        <p:cTn id="48" dur="1" fill="hold">
                                          <p:stCondLst>
                                            <p:cond delay="0"/>
                                          </p:stCondLst>
                                        </p:cTn>
                                        <p:tgtEl>
                                          <p:spTgt spid="1160197">
                                            <p:txEl>
                                              <p:pRg st="7" end="7"/>
                                            </p:txEl>
                                          </p:spTgt>
                                        </p:tgtEl>
                                        <p:attrNameLst>
                                          <p:attrName>style.visibility</p:attrName>
                                        </p:attrNameLst>
                                      </p:cBhvr>
                                      <p:to>
                                        <p:strVal val="visible"/>
                                      </p:to>
                                    </p:set>
                                    <p:anim calcmode="lin" valueType="num">
                                      <p:cBhvr>
                                        <p:cTn id="49" dur="500" fill="hold"/>
                                        <p:tgtEl>
                                          <p:spTgt spid="1160197">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160197">
                                            <p:txEl>
                                              <p:pRg st="7" end="7"/>
                                            </p:txEl>
                                          </p:spTgt>
                                        </p:tgtEl>
                                        <p:attrNameLst>
                                          <p:attrName>ppt_h</p:attrName>
                                        </p:attrNameLst>
                                      </p:cBhvr>
                                      <p:tavLst>
                                        <p:tav tm="0">
                                          <p:val>
                                            <p:fltVal val="0"/>
                                          </p:val>
                                        </p:tav>
                                        <p:tav tm="100000">
                                          <p:val>
                                            <p:strVal val="#ppt_h"/>
                                          </p:val>
                                        </p:tav>
                                      </p:tavLst>
                                    </p:anim>
                                    <p:anim calcmode="lin" valueType="num">
                                      <p:cBhvr>
                                        <p:cTn id="51" dur="500" fill="hold"/>
                                        <p:tgtEl>
                                          <p:spTgt spid="1160197">
                                            <p:txEl>
                                              <p:pRg st="7" end="7"/>
                                            </p:txEl>
                                          </p:spTgt>
                                        </p:tgtEl>
                                        <p:attrNameLst>
                                          <p:attrName>ppt_x</p:attrName>
                                        </p:attrNameLst>
                                      </p:cBhvr>
                                      <p:tavLst>
                                        <p:tav tm="0">
                                          <p:val>
                                            <p:fltVal val="0.5"/>
                                          </p:val>
                                        </p:tav>
                                        <p:tav tm="100000">
                                          <p:val>
                                            <p:strVal val="#ppt_x"/>
                                          </p:val>
                                        </p:tav>
                                      </p:tavLst>
                                    </p:anim>
                                    <p:anim calcmode="lin" valueType="num">
                                      <p:cBhvr>
                                        <p:cTn id="52" dur="500" fill="hold"/>
                                        <p:tgtEl>
                                          <p:spTgt spid="1160197">
                                            <p:txEl>
                                              <p:pRg st="7" end="7"/>
                                            </p:txEl>
                                          </p:spTgt>
                                        </p:tgtEl>
                                        <p:attrNameLst>
                                          <p:attrName>ppt_y</p:attrName>
                                        </p:attrNameLst>
                                      </p:cBhvr>
                                      <p:tavLst>
                                        <p:tav tm="0">
                                          <p:val>
                                            <p:fltVal val="0.5"/>
                                          </p:val>
                                        </p:tav>
                                        <p:tav tm="100000">
                                          <p:val>
                                            <p:strVal val="#ppt_y"/>
                                          </p:val>
                                        </p:tav>
                                      </p:tavLst>
                                    </p:anim>
                                  </p:childTnLst>
                                </p:cTn>
                              </p:par>
                              <p:par>
                                <p:cTn id="53" presetID="23" presetClass="entr" presetSubtype="528" fill="hold" grpId="0" nodeType="withEffect">
                                  <p:stCondLst>
                                    <p:cond delay="0"/>
                                  </p:stCondLst>
                                  <p:childTnLst>
                                    <p:set>
                                      <p:cBhvr>
                                        <p:cTn id="54" dur="1" fill="hold">
                                          <p:stCondLst>
                                            <p:cond delay="0"/>
                                          </p:stCondLst>
                                        </p:cTn>
                                        <p:tgtEl>
                                          <p:spTgt spid="1160197">
                                            <p:txEl>
                                              <p:pRg st="8" end="8"/>
                                            </p:txEl>
                                          </p:spTgt>
                                        </p:tgtEl>
                                        <p:attrNameLst>
                                          <p:attrName>style.visibility</p:attrName>
                                        </p:attrNameLst>
                                      </p:cBhvr>
                                      <p:to>
                                        <p:strVal val="visible"/>
                                      </p:to>
                                    </p:set>
                                    <p:anim calcmode="lin" valueType="num">
                                      <p:cBhvr>
                                        <p:cTn id="55" dur="500" fill="hold"/>
                                        <p:tgtEl>
                                          <p:spTgt spid="1160197">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1160197">
                                            <p:txEl>
                                              <p:pRg st="8" end="8"/>
                                            </p:txEl>
                                          </p:spTgt>
                                        </p:tgtEl>
                                        <p:attrNameLst>
                                          <p:attrName>ppt_h</p:attrName>
                                        </p:attrNameLst>
                                      </p:cBhvr>
                                      <p:tavLst>
                                        <p:tav tm="0">
                                          <p:val>
                                            <p:fltVal val="0"/>
                                          </p:val>
                                        </p:tav>
                                        <p:tav tm="100000">
                                          <p:val>
                                            <p:strVal val="#ppt_h"/>
                                          </p:val>
                                        </p:tav>
                                      </p:tavLst>
                                    </p:anim>
                                    <p:anim calcmode="lin" valueType="num">
                                      <p:cBhvr>
                                        <p:cTn id="57" dur="500" fill="hold"/>
                                        <p:tgtEl>
                                          <p:spTgt spid="1160197">
                                            <p:txEl>
                                              <p:pRg st="8" end="8"/>
                                            </p:txEl>
                                          </p:spTgt>
                                        </p:tgtEl>
                                        <p:attrNameLst>
                                          <p:attrName>ppt_x</p:attrName>
                                        </p:attrNameLst>
                                      </p:cBhvr>
                                      <p:tavLst>
                                        <p:tav tm="0">
                                          <p:val>
                                            <p:fltVal val="0.5"/>
                                          </p:val>
                                        </p:tav>
                                        <p:tav tm="100000">
                                          <p:val>
                                            <p:strVal val="#ppt_x"/>
                                          </p:val>
                                        </p:tav>
                                      </p:tavLst>
                                    </p:anim>
                                    <p:anim calcmode="lin" valueType="num">
                                      <p:cBhvr>
                                        <p:cTn id="58" dur="500" fill="hold"/>
                                        <p:tgtEl>
                                          <p:spTgt spid="1160197">
                                            <p:txEl>
                                              <p:pRg st="8" end="8"/>
                                            </p:txEl>
                                          </p:spTgt>
                                        </p:tgtEl>
                                        <p:attrNameLst>
                                          <p:attrName>ppt_y</p:attrName>
                                        </p:attrNameLst>
                                      </p:cBhvr>
                                      <p:tavLst>
                                        <p:tav tm="0">
                                          <p:val>
                                            <p:fltVal val="0.5"/>
                                          </p:val>
                                        </p:tav>
                                        <p:tav tm="100000">
                                          <p:val>
                                            <p:strVal val="#ppt_y"/>
                                          </p:val>
                                        </p:tav>
                                      </p:tavLst>
                                    </p:anim>
                                  </p:childTnLst>
                                </p:cTn>
                              </p:par>
                              <p:par>
                                <p:cTn id="59" presetID="23" presetClass="entr" presetSubtype="528" fill="hold" grpId="0" nodeType="withEffect">
                                  <p:stCondLst>
                                    <p:cond delay="0"/>
                                  </p:stCondLst>
                                  <p:childTnLst>
                                    <p:set>
                                      <p:cBhvr>
                                        <p:cTn id="60" dur="1" fill="hold">
                                          <p:stCondLst>
                                            <p:cond delay="0"/>
                                          </p:stCondLst>
                                        </p:cTn>
                                        <p:tgtEl>
                                          <p:spTgt spid="1160197">
                                            <p:txEl>
                                              <p:pRg st="9" end="9"/>
                                            </p:txEl>
                                          </p:spTgt>
                                        </p:tgtEl>
                                        <p:attrNameLst>
                                          <p:attrName>style.visibility</p:attrName>
                                        </p:attrNameLst>
                                      </p:cBhvr>
                                      <p:to>
                                        <p:strVal val="visible"/>
                                      </p:to>
                                    </p:set>
                                    <p:anim calcmode="lin" valueType="num">
                                      <p:cBhvr>
                                        <p:cTn id="61" dur="500" fill="hold"/>
                                        <p:tgtEl>
                                          <p:spTgt spid="1160197">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1160197">
                                            <p:txEl>
                                              <p:pRg st="9" end="9"/>
                                            </p:txEl>
                                          </p:spTgt>
                                        </p:tgtEl>
                                        <p:attrNameLst>
                                          <p:attrName>ppt_h</p:attrName>
                                        </p:attrNameLst>
                                      </p:cBhvr>
                                      <p:tavLst>
                                        <p:tav tm="0">
                                          <p:val>
                                            <p:fltVal val="0"/>
                                          </p:val>
                                        </p:tav>
                                        <p:tav tm="100000">
                                          <p:val>
                                            <p:strVal val="#ppt_h"/>
                                          </p:val>
                                        </p:tav>
                                      </p:tavLst>
                                    </p:anim>
                                    <p:anim calcmode="lin" valueType="num">
                                      <p:cBhvr>
                                        <p:cTn id="63" dur="500" fill="hold"/>
                                        <p:tgtEl>
                                          <p:spTgt spid="1160197">
                                            <p:txEl>
                                              <p:pRg st="9" end="9"/>
                                            </p:txEl>
                                          </p:spTgt>
                                        </p:tgtEl>
                                        <p:attrNameLst>
                                          <p:attrName>ppt_x</p:attrName>
                                        </p:attrNameLst>
                                      </p:cBhvr>
                                      <p:tavLst>
                                        <p:tav tm="0">
                                          <p:val>
                                            <p:fltVal val="0.5"/>
                                          </p:val>
                                        </p:tav>
                                        <p:tav tm="100000">
                                          <p:val>
                                            <p:strVal val="#ppt_x"/>
                                          </p:val>
                                        </p:tav>
                                      </p:tavLst>
                                    </p:anim>
                                    <p:anim calcmode="lin" valueType="num">
                                      <p:cBhvr>
                                        <p:cTn id="64" dur="500" fill="hold"/>
                                        <p:tgtEl>
                                          <p:spTgt spid="1160197">
                                            <p:txEl>
                                              <p:pRg st="9" end="9"/>
                                            </p:txEl>
                                          </p:spTgt>
                                        </p:tgtEl>
                                        <p:attrNameLst>
                                          <p:attrName>ppt_y</p:attrName>
                                        </p:attrNameLst>
                                      </p:cBhvr>
                                      <p:tavLst>
                                        <p:tav tm="0">
                                          <p:val>
                                            <p:fltVal val="0.5"/>
                                          </p:val>
                                        </p:tav>
                                        <p:tav tm="100000">
                                          <p:val>
                                            <p:strVal val="#ppt_y"/>
                                          </p:val>
                                        </p:tav>
                                      </p:tavLst>
                                    </p:anim>
                                  </p:childTnLst>
                                </p:cTn>
                              </p:par>
                              <p:par>
                                <p:cTn id="65" presetID="23" presetClass="entr" presetSubtype="528" fill="hold" grpId="0" nodeType="withEffect">
                                  <p:stCondLst>
                                    <p:cond delay="0"/>
                                  </p:stCondLst>
                                  <p:childTnLst>
                                    <p:set>
                                      <p:cBhvr>
                                        <p:cTn id="66" dur="1" fill="hold">
                                          <p:stCondLst>
                                            <p:cond delay="0"/>
                                          </p:stCondLst>
                                        </p:cTn>
                                        <p:tgtEl>
                                          <p:spTgt spid="1160197">
                                            <p:txEl>
                                              <p:pRg st="10" end="10"/>
                                            </p:txEl>
                                          </p:spTgt>
                                        </p:tgtEl>
                                        <p:attrNameLst>
                                          <p:attrName>style.visibility</p:attrName>
                                        </p:attrNameLst>
                                      </p:cBhvr>
                                      <p:to>
                                        <p:strVal val="visible"/>
                                      </p:to>
                                    </p:set>
                                    <p:anim calcmode="lin" valueType="num">
                                      <p:cBhvr>
                                        <p:cTn id="67" dur="500" fill="hold"/>
                                        <p:tgtEl>
                                          <p:spTgt spid="1160197">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1160197">
                                            <p:txEl>
                                              <p:pRg st="10" end="10"/>
                                            </p:txEl>
                                          </p:spTgt>
                                        </p:tgtEl>
                                        <p:attrNameLst>
                                          <p:attrName>ppt_h</p:attrName>
                                        </p:attrNameLst>
                                      </p:cBhvr>
                                      <p:tavLst>
                                        <p:tav tm="0">
                                          <p:val>
                                            <p:fltVal val="0"/>
                                          </p:val>
                                        </p:tav>
                                        <p:tav tm="100000">
                                          <p:val>
                                            <p:strVal val="#ppt_h"/>
                                          </p:val>
                                        </p:tav>
                                      </p:tavLst>
                                    </p:anim>
                                    <p:anim calcmode="lin" valueType="num">
                                      <p:cBhvr>
                                        <p:cTn id="69" dur="500" fill="hold"/>
                                        <p:tgtEl>
                                          <p:spTgt spid="1160197">
                                            <p:txEl>
                                              <p:pRg st="10" end="10"/>
                                            </p:txEl>
                                          </p:spTgt>
                                        </p:tgtEl>
                                        <p:attrNameLst>
                                          <p:attrName>ppt_x</p:attrName>
                                        </p:attrNameLst>
                                      </p:cBhvr>
                                      <p:tavLst>
                                        <p:tav tm="0">
                                          <p:val>
                                            <p:fltVal val="0.5"/>
                                          </p:val>
                                        </p:tav>
                                        <p:tav tm="100000">
                                          <p:val>
                                            <p:strVal val="#ppt_x"/>
                                          </p:val>
                                        </p:tav>
                                      </p:tavLst>
                                    </p:anim>
                                    <p:anim calcmode="lin" valueType="num">
                                      <p:cBhvr>
                                        <p:cTn id="70" dur="500" fill="hold"/>
                                        <p:tgtEl>
                                          <p:spTgt spid="1160197">
                                            <p:txEl>
                                              <p:pRg st="10" end="10"/>
                                            </p:txEl>
                                          </p:spTgt>
                                        </p:tgtEl>
                                        <p:attrNameLst>
                                          <p:attrName>ppt_y</p:attrName>
                                        </p:attrNameLst>
                                      </p:cBhvr>
                                      <p:tavLst>
                                        <p:tav tm="0">
                                          <p:val>
                                            <p:fltVal val="0.5"/>
                                          </p:val>
                                        </p:tav>
                                        <p:tav tm="100000">
                                          <p:val>
                                            <p:strVal val="#ppt_y"/>
                                          </p:val>
                                        </p:tav>
                                      </p:tavLst>
                                    </p:anim>
                                  </p:childTnLst>
                                </p:cTn>
                              </p:par>
                              <p:par>
                                <p:cTn id="71" presetID="23" presetClass="entr" presetSubtype="528" fill="hold" grpId="0" nodeType="withEffect">
                                  <p:stCondLst>
                                    <p:cond delay="0"/>
                                  </p:stCondLst>
                                  <p:childTnLst>
                                    <p:set>
                                      <p:cBhvr>
                                        <p:cTn id="72" dur="1" fill="hold">
                                          <p:stCondLst>
                                            <p:cond delay="0"/>
                                          </p:stCondLst>
                                        </p:cTn>
                                        <p:tgtEl>
                                          <p:spTgt spid="1160197">
                                            <p:txEl>
                                              <p:pRg st="11" end="11"/>
                                            </p:txEl>
                                          </p:spTgt>
                                        </p:tgtEl>
                                        <p:attrNameLst>
                                          <p:attrName>style.visibility</p:attrName>
                                        </p:attrNameLst>
                                      </p:cBhvr>
                                      <p:to>
                                        <p:strVal val="visible"/>
                                      </p:to>
                                    </p:set>
                                    <p:anim calcmode="lin" valueType="num">
                                      <p:cBhvr>
                                        <p:cTn id="73" dur="500" fill="hold"/>
                                        <p:tgtEl>
                                          <p:spTgt spid="1160197">
                                            <p:txEl>
                                              <p:pRg st="11" end="11"/>
                                            </p:txEl>
                                          </p:spTgt>
                                        </p:tgtEl>
                                        <p:attrNameLst>
                                          <p:attrName>ppt_w</p:attrName>
                                        </p:attrNameLst>
                                      </p:cBhvr>
                                      <p:tavLst>
                                        <p:tav tm="0">
                                          <p:val>
                                            <p:fltVal val="0"/>
                                          </p:val>
                                        </p:tav>
                                        <p:tav tm="100000">
                                          <p:val>
                                            <p:strVal val="#ppt_w"/>
                                          </p:val>
                                        </p:tav>
                                      </p:tavLst>
                                    </p:anim>
                                    <p:anim calcmode="lin" valueType="num">
                                      <p:cBhvr>
                                        <p:cTn id="74" dur="500" fill="hold"/>
                                        <p:tgtEl>
                                          <p:spTgt spid="1160197">
                                            <p:txEl>
                                              <p:pRg st="11" end="11"/>
                                            </p:txEl>
                                          </p:spTgt>
                                        </p:tgtEl>
                                        <p:attrNameLst>
                                          <p:attrName>ppt_h</p:attrName>
                                        </p:attrNameLst>
                                      </p:cBhvr>
                                      <p:tavLst>
                                        <p:tav tm="0">
                                          <p:val>
                                            <p:fltVal val="0"/>
                                          </p:val>
                                        </p:tav>
                                        <p:tav tm="100000">
                                          <p:val>
                                            <p:strVal val="#ppt_h"/>
                                          </p:val>
                                        </p:tav>
                                      </p:tavLst>
                                    </p:anim>
                                    <p:anim calcmode="lin" valueType="num">
                                      <p:cBhvr>
                                        <p:cTn id="75" dur="500" fill="hold"/>
                                        <p:tgtEl>
                                          <p:spTgt spid="1160197">
                                            <p:txEl>
                                              <p:pRg st="11" end="11"/>
                                            </p:txEl>
                                          </p:spTgt>
                                        </p:tgtEl>
                                        <p:attrNameLst>
                                          <p:attrName>ppt_x</p:attrName>
                                        </p:attrNameLst>
                                      </p:cBhvr>
                                      <p:tavLst>
                                        <p:tav tm="0">
                                          <p:val>
                                            <p:fltVal val="0.5"/>
                                          </p:val>
                                        </p:tav>
                                        <p:tav tm="100000">
                                          <p:val>
                                            <p:strVal val="#ppt_x"/>
                                          </p:val>
                                        </p:tav>
                                      </p:tavLst>
                                    </p:anim>
                                    <p:anim calcmode="lin" valueType="num">
                                      <p:cBhvr>
                                        <p:cTn id="76" dur="500" fill="hold"/>
                                        <p:tgtEl>
                                          <p:spTgt spid="1160197">
                                            <p:txEl>
                                              <p:pRg st="11" end="1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0197" grpId="0" build="allAtOnce"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title"/>
          </p:nvPr>
        </p:nvSpPr>
        <p:spPr>
          <a:xfrm>
            <a:off x="-1" y="12440"/>
            <a:ext cx="9123363" cy="1000808"/>
          </a:xfrm>
          <a:noFill/>
        </p:spPr>
        <p:txBody>
          <a:bodyPr lIns="88931" tIns="43685" rIns="88931" bIns="43685" anchor="t"/>
          <a:lstStyle/>
          <a:p>
            <a:pPr eaLnBrk="1" hangingPunct="1"/>
            <a:r>
              <a:rPr lang="en-US" sz="2800" dirty="0">
                <a:latin typeface="Comic Sans MS" charset="0"/>
              </a:rPr>
              <a:t>Earthquake </a:t>
            </a:r>
            <a:r>
              <a:rPr lang="en-US" sz="2800" b="1" dirty="0" smtClean="0">
                <a:latin typeface="Comic Sans MS" charset="0"/>
              </a:rPr>
              <a:t>Intensity</a:t>
            </a:r>
            <a:r>
              <a:rPr lang="en-US" sz="2800" dirty="0">
                <a:latin typeface="Comic Sans MS" charset="0"/>
              </a:rPr>
              <a:t>:</a:t>
            </a:r>
            <a:r>
              <a:rPr lang="en-US" sz="2800" dirty="0" smtClean="0">
                <a:latin typeface="Comic Sans MS" charset="0"/>
              </a:rPr>
              <a:t> </a:t>
            </a:r>
            <a:br>
              <a:rPr lang="en-US" sz="2800" dirty="0" smtClean="0">
                <a:latin typeface="Comic Sans MS" charset="0"/>
              </a:rPr>
            </a:br>
            <a:r>
              <a:rPr lang="en-US" sz="2800" dirty="0" smtClean="0">
                <a:latin typeface="Comic Sans MS" charset="0"/>
              </a:rPr>
              <a:t>Violence and Effects of Ground Shaking</a:t>
            </a:r>
            <a:r>
              <a:rPr lang="en-US" sz="2800" dirty="0">
                <a:latin typeface="Comic Sans MS" charset="0"/>
              </a:rPr>
              <a:t>.</a:t>
            </a:r>
            <a:endParaRPr lang="en-US" sz="3400" b="1" dirty="0">
              <a:latin typeface="Comic Sans MS" charset="0"/>
            </a:endParaRPr>
          </a:p>
        </p:txBody>
      </p:sp>
      <p:sp>
        <p:nvSpPr>
          <p:cNvPr id="1160197" name="Rectangle 5"/>
          <p:cNvSpPr>
            <a:spLocks noChangeArrowheads="1"/>
          </p:cNvSpPr>
          <p:nvPr/>
        </p:nvSpPr>
        <p:spPr bwMode="auto">
          <a:xfrm>
            <a:off x="391837" y="2390592"/>
            <a:ext cx="8580077" cy="14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a:lnSpc>
                <a:spcPts val="3200"/>
              </a:lnSpc>
              <a:buClr>
                <a:schemeClr val="tx1"/>
              </a:buClr>
            </a:pPr>
            <a:r>
              <a:rPr lang="en-US" sz="2400" dirty="0">
                <a:solidFill>
                  <a:srgbClr val="660066"/>
                </a:solidFill>
                <a:latin typeface="Comic Sans MS"/>
                <a:cs typeface="Comic Sans MS"/>
              </a:rPr>
              <a:t>A table of intensity descriptions with the corresponding peak ground acceleration (PGA) and peak ground velocity (PGV) values used in </a:t>
            </a:r>
            <a:r>
              <a:rPr lang="en-US" sz="2400" dirty="0" smtClean="0">
                <a:solidFill>
                  <a:srgbClr val="660066"/>
                </a:solidFill>
                <a:latin typeface="Comic Sans MS"/>
                <a:cs typeface="Comic Sans MS"/>
              </a:rPr>
              <a:t>USGS </a:t>
            </a:r>
            <a:r>
              <a:rPr lang="en-US" sz="2400" dirty="0" err="1" smtClean="0">
                <a:solidFill>
                  <a:srgbClr val="660066"/>
                </a:solidFill>
                <a:latin typeface="Comic Sans MS"/>
                <a:cs typeface="Comic Sans MS"/>
              </a:rPr>
              <a:t>ShakeMaps</a:t>
            </a:r>
            <a:r>
              <a:rPr lang="en-US" sz="2400" dirty="0" smtClean="0">
                <a:solidFill>
                  <a:srgbClr val="660066"/>
                </a:solidFill>
                <a:latin typeface="Comic Sans MS"/>
                <a:cs typeface="Comic Sans MS"/>
              </a:rPr>
              <a:t>. </a:t>
            </a:r>
          </a:p>
        </p:txBody>
      </p:sp>
      <p:pic>
        <p:nvPicPr>
          <p:cNvPr id="3" name="Picture 2" descr="MMI - PGA.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08912" y="1013248"/>
            <a:ext cx="6553200" cy="1282700"/>
          </a:xfrm>
          <a:prstGeom prst="rect">
            <a:avLst/>
          </a:prstGeom>
        </p:spPr>
      </p:pic>
      <p:sp>
        <p:nvSpPr>
          <p:cNvPr id="4" name="TextBox 3"/>
          <p:cNvSpPr txBox="1"/>
          <p:nvPr/>
        </p:nvSpPr>
        <p:spPr>
          <a:xfrm>
            <a:off x="4256165" y="5683136"/>
            <a:ext cx="4513074" cy="830997"/>
          </a:xfrm>
          <a:prstGeom prst="rect">
            <a:avLst/>
          </a:prstGeom>
          <a:noFill/>
        </p:spPr>
        <p:txBody>
          <a:bodyPr wrap="none" rtlCol="0">
            <a:spAutoFit/>
          </a:bodyPr>
          <a:lstStyle/>
          <a:p>
            <a:r>
              <a:rPr lang="en-US" dirty="0" smtClean="0"/>
              <a:t>USGS </a:t>
            </a:r>
            <a:r>
              <a:rPr lang="en-US" dirty="0" err="1" smtClean="0"/>
              <a:t>ShakeMap</a:t>
            </a:r>
            <a:r>
              <a:rPr lang="en-US" dirty="0" smtClean="0"/>
              <a:t> Scientific Background</a:t>
            </a:r>
          </a:p>
          <a:p>
            <a:r>
              <a:rPr lang="en-US" sz="1200" dirty="0">
                <a:hlinkClick r:id="rId4"/>
              </a:rPr>
              <a:t>http://</a:t>
            </a:r>
            <a:r>
              <a:rPr lang="en-US" sz="1200" dirty="0" err="1">
                <a:hlinkClick r:id="rId4"/>
              </a:rPr>
              <a:t>earthquake.usgs.gov</a:t>
            </a:r>
            <a:r>
              <a:rPr lang="en-US" sz="1200" dirty="0">
                <a:hlinkClick r:id="rId4"/>
              </a:rPr>
              <a:t>/earthquakes/</a:t>
            </a:r>
            <a:r>
              <a:rPr lang="en-US" sz="1200" dirty="0" err="1">
                <a:hlinkClick r:id="rId4"/>
              </a:rPr>
              <a:t>shakemap</a:t>
            </a:r>
            <a:r>
              <a:rPr lang="en-US" sz="1200" dirty="0">
                <a:hlinkClick r:id="rId4"/>
              </a:rPr>
              <a:t>/</a:t>
            </a:r>
            <a:r>
              <a:rPr lang="en-US" sz="1200" dirty="0" err="1">
                <a:hlinkClick r:id="rId4"/>
              </a:rPr>
              <a:t>background.php</a:t>
            </a:r>
            <a:endParaRPr lang="en-US" sz="1200" dirty="0" smtClean="0"/>
          </a:p>
          <a:p>
            <a:endParaRPr lang="en-US" dirty="0"/>
          </a:p>
        </p:txBody>
      </p:sp>
    </p:spTree>
    <p:extLst>
      <p:ext uri="{BB962C8B-B14F-4D97-AF65-F5344CB8AC3E}">
        <p14:creationId xmlns:p14="http://schemas.microsoft.com/office/powerpoint/2010/main" val="2401720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160197">
                                            <p:txEl>
                                              <p:pRg st="0" end="0"/>
                                            </p:txEl>
                                          </p:spTgt>
                                        </p:tgtEl>
                                        <p:attrNameLst>
                                          <p:attrName>style.visibility</p:attrName>
                                        </p:attrNameLst>
                                      </p:cBhvr>
                                      <p:to>
                                        <p:strVal val="visible"/>
                                      </p:to>
                                    </p:set>
                                    <p:anim calcmode="lin" valueType="num">
                                      <p:cBhvr>
                                        <p:cTn id="7" dur="500" fill="hold"/>
                                        <p:tgtEl>
                                          <p:spTgt spid="116019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6019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160197">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1160197">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019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779280" y="512310"/>
            <a:ext cx="7924800" cy="457200"/>
          </a:xfrm>
        </p:spPr>
        <p:txBody>
          <a:bodyPr>
            <a:normAutofit fontScale="90000"/>
          </a:bodyPr>
          <a:lstStyle/>
          <a:p>
            <a:pPr eaLnBrk="1" hangingPunct="1"/>
            <a:r>
              <a:rPr lang="en-US" sz="3200" b="1">
                <a:latin typeface="Comic Sans MS" charset="0"/>
                <a:ea typeface="ＭＳ Ｐゴシック" charset="0"/>
                <a:cs typeface="ＭＳ Ｐゴシック" charset="0"/>
              </a:rPr>
              <a:t>Three Basic Types of Plate Boundaries</a:t>
            </a:r>
            <a:endParaRPr lang="en-US" sz="3200">
              <a:latin typeface="Comic Sans MS" charset="0"/>
              <a:ea typeface="ＭＳ Ｐゴシック" charset="0"/>
              <a:cs typeface="ＭＳ Ｐゴシック" charset="0"/>
            </a:endParaRPr>
          </a:p>
        </p:txBody>
      </p:sp>
      <p:pic>
        <p:nvPicPr>
          <p:cNvPr id="9" name="Picture 8" descr="WorldMapTransform.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4480" y="1121910"/>
            <a:ext cx="79867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
          <p:cNvSpPr txBox="1">
            <a:spLocks noChangeArrowheads="1"/>
          </p:cNvSpPr>
          <p:nvPr/>
        </p:nvSpPr>
        <p:spPr bwMode="auto">
          <a:xfrm>
            <a:off x="855480" y="4290428"/>
            <a:ext cx="7239000" cy="157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algn="ctr" eaLnBrk="1" hangingPunct="1">
              <a:lnSpc>
                <a:spcPts val="3840"/>
              </a:lnSpc>
              <a:spcBef>
                <a:spcPct val="0"/>
              </a:spcBef>
              <a:buFontTx/>
              <a:buNone/>
            </a:pPr>
            <a:r>
              <a:rPr kumimoji="0" lang="en-US" sz="3200" dirty="0">
                <a:solidFill>
                  <a:srgbClr val="660066"/>
                </a:solidFill>
                <a:latin typeface="Comic Sans MS" charset="0"/>
              </a:rPr>
              <a:t>Transform (e.g. San Andreas Fault</a:t>
            </a:r>
            <a:r>
              <a:rPr kumimoji="0" lang="en-US" sz="3200" dirty="0" smtClean="0">
                <a:solidFill>
                  <a:srgbClr val="660066"/>
                </a:solidFill>
                <a:latin typeface="Comic Sans MS" charset="0"/>
              </a:rPr>
              <a:t>)</a:t>
            </a:r>
          </a:p>
          <a:p>
            <a:pPr algn="ctr" eaLnBrk="1" hangingPunct="1">
              <a:lnSpc>
                <a:spcPts val="3840"/>
              </a:lnSpc>
              <a:spcBef>
                <a:spcPct val="0"/>
              </a:spcBef>
              <a:buFontTx/>
              <a:buNone/>
            </a:pPr>
            <a:r>
              <a:rPr kumimoji="0" lang="en-US" sz="3200" dirty="0" smtClean="0">
                <a:solidFill>
                  <a:srgbClr val="660066"/>
                </a:solidFill>
                <a:latin typeface="Comic Sans MS" charset="0"/>
              </a:rPr>
              <a:t>Strike-slip faulting</a:t>
            </a:r>
          </a:p>
          <a:p>
            <a:pPr algn="ctr" eaLnBrk="1" hangingPunct="1">
              <a:lnSpc>
                <a:spcPts val="3840"/>
              </a:lnSpc>
              <a:spcBef>
                <a:spcPct val="0"/>
              </a:spcBef>
              <a:buFontTx/>
              <a:buNone/>
            </a:pPr>
            <a:r>
              <a:rPr kumimoji="0" lang="en-US" sz="3200" dirty="0" smtClean="0">
                <a:solidFill>
                  <a:srgbClr val="660066"/>
                </a:solidFill>
                <a:latin typeface="Comic Sans MS" charset="0"/>
              </a:rPr>
              <a:t>Magnitudes generally </a:t>
            </a:r>
            <a:r>
              <a:rPr kumimoji="0" lang="en-US" sz="3200" u="sng" dirty="0" smtClean="0">
                <a:solidFill>
                  <a:srgbClr val="660066"/>
                </a:solidFill>
                <a:latin typeface="Comic Sans MS" charset="0"/>
              </a:rPr>
              <a:t>&lt;</a:t>
            </a:r>
            <a:r>
              <a:rPr kumimoji="0" lang="en-US" sz="3200" dirty="0" smtClean="0">
                <a:solidFill>
                  <a:srgbClr val="660066"/>
                </a:solidFill>
                <a:latin typeface="Comic Sans MS" charset="0"/>
              </a:rPr>
              <a:t> 7 </a:t>
            </a:r>
            <a:endParaRPr kumimoji="0" lang="en-US" sz="3200" dirty="0">
              <a:solidFill>
                <a:srgbClr val="660066"/>
              </a:solidFill>
              <a:latin typeface="Comic Sans MS" charset="0"/>
            </a:endParaRPr>
          </a:p>
        </p:txBody>
      </p:sp>
    </p:spTree>
    <p:extLst>
      <p:ext uri="{BB962C8B-B14F-4D97-AF65-F5344CB8AC3E}">
        <p14:creationId xmlns:p14="http://schemas.microsoft.com/office/powerpoint/2010/main" val="17432627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title"/>
          </p:nvPr>
        </p:nvSpPr>
        <p:spPr>
          <a:xfrm>
            <a:off x="-1" y="12440"/>
            <a:ext cx="9123363" cy="1000808"/>
          </a:xfrm>
          <a:noFill/>
        </p:spPr>
        <p:txBody>
          <a:bodyPr lIns="88931" tIns="43685" rIns="88931" bIns="43685" anchor="t"/>
          <a:lstStyle/>
          <a:p>
            <a:pPr eaLnBrk="1" hangingPunct="1"/>
            <a:r>
              <a:rPr lang="en-US" sz="2800" dirty="0">
                <a:latin typeface="Comic Sans MS" charset="0"/>
              </a:rPr>
              <a:t>Earthquake </a:t>
            </a:r>
            <a:r>
              <a:rPr lang="en-US" sz="2800" b="1" dirty="0" smtClean="0">
                <a:latin typeface="Comic Sans MS" charset="0"/>
              </a:rPr>
              <a:t>Intensity</a:t>
            </a:r>
            <a:r>
              <a:rPr lang="en-US" sz="2800" dirty="0">
                <a:latin typeface="Comic Sans MS" charset="0"/>
              </a:rPr>
              <a:t>:</a:t>
            </a:r>
            <a:r>
              <a:rPr lang="en-US" sz="2800" dirty="0" smtClean="0">
                <a:latin typeface="Comic Sans MS" charset="0"/>
              </a:rPr>
              <a:t> </a:t>
            </a:r>
            <a:br>
              <a:rPr lang="en-US" sz="2800" dirty="0" smtClean="0">
                <a:latin typeface="Comic Sans MS" charset="0"/>
              </a:rPr>
            </a:br>
            <a:r>
              <a:rPr lang="en-US" sz="2800" dirty="0" smtClean="0">
                <a:latin typeface="Comic Sans MS" charset="0"/>
              </a:rPr>
              <a:t>Violence and Effects of Ground Shaking</a:t>
            </a:r>
            <a:r>
              <a:rPr lang="en-US" sz="2800" dirty="0">
                <a:latin typeface="Comic Sans MS" charset="0"/>
              </a:rPr>
              <a:t>.</a:t>
            </a:r>
            <a:endParaRPr lang="en-US" sz="3400" b="1" dirty="0">
              <a:latin typeface="Comic Sans MS" charset="0"/>
            </a:endParaRPr>
          </a:p>
        </p:txBody>
      </p:sp>
      <p:sp>
        <p:nvSpPr>
          <p:cNvPr id="1160197" name="Rectangle 5"/>
          <p:cNvSpPr>
            <a:spLocks noChangeArrowheads="1"/>
          </p:cNvSpPr>
          <p:nvPr/>
        </p:nvSpPr>
        <p:spPr bwMode="auto">
          <a:xfrm>
            <a:off x="94584" y="1202388"/>
            <a:ext cx="3486000" cy="457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marL="342900" indent="-342900">
              <a:lnSpc>
                <a:spcPts val="2160"/>
              </a:lnSpc>
              <a:spcBef>
                <a:spcPct val="60000"/>
              </a:spcBef>
              <a:buClr>
                <a:schemeClr val="tx1"/>
              </a:buClr>
            </a:pPr>
            <a:r>
              <a:rPr lang="en-US" sz="2000" b="1" dirty="0" smtClean="0">
                <a:solidFill>
                  <a:srgbClr val="660066"/>
                </a:solidFill>
                <a:latin typeface="Comic Sans MS" charset="0"/>
              </a:rPr>
              <a:t>What controls Intensity?</a:t>
            </a:r>
          </a:p>
          <a:p>
            <a:pPr marL="342900" indent="-342900">
              <a:lnSpc>
                <a:spcPts val="2160"/>
              </a:lnSpc>
              <a:spcBef>
                <a:spcPct val="60000"/>
              </a:spcBef>
              <a:buClr>
                <a:schemeClr val="tx1"/>
              </a:buClr>
            </a:pPr>
            <a:r>
              <a:rPr lang="en-US" sz="2000" b="1" dirty="0" smtClean="0">
                <a:solidFill>
                  <a:srgbClr val="660066"/>
                </a:solidFill>
                <a:latin typeface="Comic Sans MS" charset="0"/>
              </a:rPr>
              <a:t>Magnitude</a:t>
            </a:r>
            <a:r>
              <a:rPr lang="en-US" sz="2000" b="1" dirty="0">
                <a:solidFill>
                  <a:srgbClr val="660066"/>
                </a:solidFill>
                <a:latin typeface="Comic Sans MS" charset="0"/>
              </a:rPr>
              <a:t>—</a:t>
            </a:r>
            <a:r>
              <a:rPr lang="en-US" sz="2000" dirty="0">
                <a:solidFill>
                  <a:srgbClr val="660066"/>
                </a:solidFill>
                <a:latin typeface="Comic Sans MS" charset="0"/>
              </a:rPr>
              <a:t>More energy </a:t>
            </a:r>
            <a:r>
              <a:rPr lang="en-US" sz="2000" dirty="0" smtClean="0">
                <a:solidFill>
                  <a:srgbClr val="660066"/>
                </a:solidFill>
                <a:latin typeface="Comic Sans MS" charset="0"/>
              </a:rPr>
              <a:t>released.</a:t>
            </a:r>
            <a:endParaRPr lang="en-US" sz="2000" dirty="0">
              <a:solidFill>
                <a:srgbClr val="660066"/>
              </a:solidFill>
              <a:latin typeface="Comic Sans MS" charset="0"/>
            </a:endParaRPr>
          </a:p>
          <a:p>
            <a:pPr marL="342900" indent="-342900">
              <a:lnSpc>
                <a:spcPts val="2160"/>
              </a:lnSpc>
              <a:spcBef>
                <a:spcPct val="60000"/>
              </a:spcBef>
              <a:buClr>
                <a:schemeClr val="tx1"/>
              </a:buClr>
            </a:pPr>
            <a:r>
              <a:rPr lang="en-US" sz="2000" b="1" dirty="0">
                <a:solidFill>
                  <a:srgbClr val="660066"/>
                </a:solidFill>
                <a:latin typeface="Comic Sans MS" charset="0"/>
              </a:rPr>
              <a:t>Distance—</a:t>
            </a:r>
            <a:r>
              <a:rPr lang="en-US" sz="2000" dirty="0">
                <a:solidFill>
                  <a:srgbClr val="660066"/>
                </a:solidFill>
                <a:latin typeface="Comic Sans MS" charset="0"/>
              </a:rPr>
              <a:t>Shaking decays with </a:t>
            </a:r>
            <a:r>
              <a:rPr lang="en-US" sz="2000" dirty="0" smtClean="0">
                <a:solidFill>
                  <a:srgbClr val="660066"/>
                </a:solidFill>
                <a:latin typeface="Comic Sans MS" charset="0"/>
              </a:rPr>
              <a:t>distance.</a:t>
            </a:r>
          </a:p>
          <a:p>
            <a:pPr marL="342900" indent="-342900">
              <a:lnSpc>
                <a:spcPts val="2160"/>
              </a:lnSpc>
              <a:spcBef>
                <a:spcPct val="60000"/>
              </a:spcBef>
              <a:buClr>
                <a:schemeClr val="tx1"/>
              </a:buClr>
            </a:pPr>
            <a:r>
              <a:rPr lang="en-US" sz="2000" b="1" dirty="0" smtClean="0">
                <a:solidFill>
                  <a:srgbClr val="660066"/>
                </a:solidFill>
                <a:latin typeface="Comic Sans MS" charset="0"/>
              </a:rPr>
              <a:t>Depth—</a:t>
            </a:r>
            <a:r>
              <a:rPr lang="en-US" sz="2000" dirty="0" smtClean="0">
                <a:solidFill>
                  <a:srgbClr val="660066"/>
                </a:solidFill>
                <a:latin typeface="Comic Sans MS" charset="0"/>
              </a:rPr>
              <a:t>Deeper EQ yields less </a:t>
            </a:r>
            <a:r>
              <a:rPr lang="en-US" sz="2000" dirty="0">
                <a:solidFill>
                  <a:srgbClr val="660066"/>
                </a:solidFill>
                <a:latin typeface="Comic Sans MS" charset="0"/>
              </a:rPr>
              <a:t>shaking </a:t>
            </a:r>
            <a:r>
              <a:rPr lang="en-US" sz="2000" dirty="0" smtClean="0">
                <a:solidFill>
                  <a:srgbClr val="660066"/>
                </a:solidFill>
                <a:latin typeface="Comic Sans MS" charset="0"/>
              </a:rPr>
              <a:t>at the surface.</a:t>
            </a:r>
            <a:endParaRPr lang="en-US" sz="2000" dirty="0">
              <a:solidFill>
                <a:srgbClr val="660066"/>
              </a:solidFill>
              <a:latin typeface="Comic Sans MS" charset="0"/>
            </a:endParaRPr>
          </a:p>
          <a:p>
            <a:pPr marL="342900" indent="-342900">
              <a:lnSpc>
                <a:spcPts val="2160"/>
              </a:lnSpc>
              <a:spcBef>
                <a:spcPct val="60000"/>
              </a:spcBef>
              <a:buClr>
                <a:schemeClr val="tx1"/>
              </a:buClr>
            </a:pPr>
            <a:r>
              <a:rPr lang="en-US" sz="2000" b="1" dirty="0">
                <a:solidFill>
                  <a:srgbClr val="660066"/>
                </a:solidFill>
                <a:latin typeface="Comic Sans MS" charset="0"/>
              </a:rPr>
              <a:t>Geology</a:t>
            </a:r>
            <a:r>
              <a:rPr lang="en-US" sz="2000" b="1" dirty="0" smtClean="0">
                <a:solidFill>
                  <a:srgbClr val="660066"/>
                </a:solidFill>
                <a:latin typeface="Comic Sans MS" charset="0"/>
              </a:rPr>
              <a:t>—</a:t>
            </a:r>
            <a:r>
              <a:rPr lang="en-US" sz="2000" dirty="0" smtClean="0">
                <a:solidFill>
                  <a:srgbClr val="660066"/>
                </a:solidFill>
                <a:latin typeface="Comic Sans MS" charset="0"/>
              </a:rPr>
              <a:t>Weak sediments can amplify shaking.</a:t>
            </a:r>
            <a:endParaRPr lang="en-US" sz="2000" dirty="0">
              <a:solidFill>
                <a:srgbClr val="660066"/>
              </a:solidFill>
              <a:latin typeface="Comic Sans MS" charset="0"/>
            </a:endParaRPr>
          </a:p>
          <a:p>
            <a:pPr marL="342900" indent="-342900">
              <a:lnSpc>
                <a:spcPts val="2160"/>
              </a:lnSpc>
              <a:spcBef>
                <a:spcPct val="60000"/>
              </a:spcBef>
              <a:buClr>
                <a:schemeClr val="tx1"/>
              </a:buClr>
            </a:pPr>
            <a:r>
              <a:rPr lang="en-US" sz="2000" b="1" dirty="0">
                <a:solidFill>
                  <a:srgbClr val="660066"/>
                </a:solidFill>
                <a:latin typeface="Comic Sans MS" charset="0"/>
              </a:rPr>
              <a:t>Building </a:t>
            </a:r>
            <a:r>
              <a:rPr lang="en-US" sz="2000" b="1" dirty="0" smtClean="0">
                <a:solidFill>
                  <a:srgbClr val="660066"/>
                </a:solidFill>
                <a:latin typeface="Comic Sans MS" charset="0"/>
              </a:rPr>
              <a:t>style</a:t>
            </a:r>
            <a:endParaRPr lang="en-US" sz="2000" dirty="0">
              <a:solidFill>
                <a:srgbClr val="660066"/>
              </a:solidFill>
              <a:latin typeface="Comic Sans MS" charset="0"/>
            </a:endParaRPr>
          </a:p>
          <a:p>
            <a:pPr marL="342900" indent="-342900">
              <a:lnSpc>
                <a:spcPts val="2160"/>
              </a:lnSpc>
              <a:spcBef>
                <a:spcPct val="60000"/>
              </a:spcBef>
              <a:buClr>
                <a:schemeClr val="tx1"/>
              </a:buClr>
            </a:pPr>
            <a:r>
              <a:rPr lang="en-US" sz="2000" b="1" dirty="0" smtClean="0">
                <a:solidFill>
                  <a:srgbClr val="660066"/>
                </a:solidFill>
                <a:latin typeface="Comic Sans MS" charset="0"/>
              </a:rPr>
              <a:t>Duration</a:t>
            </a:r>
            <a:r>
              <a:rPr lang="en-US" sz="2000" dirty="0" smtClean="0">
                <a:solidFill>
                  <a:srgbClr val="660066"/>
                </a:solidFill>
                <a:latin typeface="Comic Sans MS" charset="0"/>
              </a:rPr>
              <a:t> </a:t>
            </a:r>
            <a:r>
              <a:rPr lang="en-US" sz="2000" dirty="0">
                <a:solidFill>
                  <a:srgbClr val="660066"/>
                </a:solidFill>
                <a:latin typeface="Comic Sans MS" charset="0"/>
              </a:rPr>
              <a:t>of </a:t>
            </a:r>
            <a:r>
              <a:rPr lang="en-US" sz="2000" dirty="0" smtClean="0">
                <a:solidFill>
                  <a:srgbClr val="660066"/>
                </a:solidFill>
                <a:latin typeface="Comic Sans MS" charset="0"/>
              </a:rPr>
              <a:t>shaking.</a:t>
            </a:r>
            <a:endParaRPr lang="en-US" sz="2000" dirty="0">
              <a:solidFill>
                <a:srgbClr val="660066"/>
              </a:solidFill>
            </a:endParaRPr>
          </a:p>
        </p:txBody>
      </p:sp>
      <p:sp>
        <p:nvSpPr>
          <p:cNvPr id="14" name="TextBox 15"/>
          <p:cNvSpPr txBox="1">
            <a:spLocks noChangeArrowheads="1"/>
          </p:cNvSpPr>
          <p:nvPr/>
        </p:nvSpPr>
        <p:spPr bwMode="auto">
          <a:xfrm>
            <a:off x="4947668" y="5746155"/>
            <a:ext cx="4038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i="1" dirty="0"/>
              <a:t>Image courtesy of the US Geological Survey</a:t>
            </a:r>
          </a:p>
        </p:txBody>
      </p:sp>
      <p:pic>
        <p:nvPicPr>
          <p:cNvPr id="2" name="Picture 1" descr="LomaPrieta Intensit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3893" y="986228"/>
            <a:ext cx="5769469" cy="5849819"/>
          </a:xfrm>
          <a:prstGeom prst="rect">
            <a:avLst/>
          </a:prstGeom>
        </p:spPr>
      </p:pic>
    </p:spTree>
    <p:extLst>
      <p:ext uri="{BB962C8B-B14F-4D97-AF65-F5344CB8AC3E}">
        <p14:creationId xmlns:p14="http://schemas.microsoft.com/office/powerpoint/2010/main" val="548802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160197">
                                            <p:txEl>
                                              <p:pRg st="0" end="0"/>
                                            </p:txEl>
                                          </p:spTgt>
                                        </p:tgtEl>
                                        <p:attrNameLst>
                                          <p:attrName>style.visibility</p:attrName>
                                        </p:attrNameLst>
                                      </p:cBhvr>
                                      <p:to>
                                        <p:strVal val="visible"/>
                                      </p:to>
                                    </p:set>
                                    <p:anim calcmode="lin" valueType="num">
                                      <p:cBhvr>
                                        <p:cTn id="7" dur="500" fill="hold"/>
                                        <p:tgtEl>
                                          <p:spTgt spid="116019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6019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160197">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116019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160197">
                                            <p:txEl>
                                              <p:pRg st="1" end="1"/>
                                            </p:txEl>
                                          </p:spTgt>
                                        </p:tgtEl>
                                        <p:attrNameLst>
                                          <p:attrName>style.visibility</p:attrName>
                                        </p:attrNameLst>
                                      </p:cBhvr>
                                      <p:to>
                                        <p:strVal val="visible"/>
                                      </p:to>
                                    </p:set>
                                    <p:anim calcmode="lin" valueType="num">
                                      <p:cBhvr>
                                        <p:cTn id="15" dur="500" fill="hold"/>
                                        <p:tgtEl>
                                          <p:spTgt spid="1160197">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160197">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1160197">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1160197">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1160197">
                                            <p:txEl>
                                              <p:pRg st="2" end="2"/>
                                            </p:txEl>
                                          </p:spTgt>
                                        </p:tgtEl>
                                        <p:attrNameLst>
                                          <p:attrName>style.visibility</p:attrName>
                                        </p:attrNameLst>
                                      </p:cBhvr>
                                      <p:to>
                                        <p:strVal val="visible"/>
                                      </p:to>
                                    </p:set>
                                    <p:anim calcmode="lin" valueType="num">
                                      <p:cBhvr>
                                        <p:cTn id="23" dur="500" fill="hold"/>
                                        <p:tgtEl>
                                          <p:spTgt spid="116019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160197">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1160197">
                                            <p:txEl>
                                              <p:pRg st="2" end="2"/>
                                            </p:txEl>
                                          </p:spTgt>
                                        </p:tgtEl>
                                        <p:attrNameLst>
                                          <p:attrName>ppt_x</p:attrName>
                                        </p:attrNameLst>
                                      </p:cBhvr>
                                      <p:tavLst>
                                        <p:tav tm="0">
                                          <p:val>
                                            <p:fltVal val="0.5"/>
                                          </p:val>
                                        </p:tav>
                                        <p:tav tm="100000">
                                          <p:val>
                                            <p:strVal val="#ppt_x"/>
                                          </p:val>
                                        </p:tav>
                                      </p:tavLst>
                                    </p:anim>
                                    <p:anim calcmode="lin" valueType="num">
                                      <p:cBhvr>
                                        <p:cTn id="26" dur="500" fill="hold"/>
                                        <p:tgtEl>
                                          <p:spTgt spid="1160197">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1160197">
                                            <p:txEl>
                                              <p:pRg st="3" end="3"/>
                                            </p:txEl>
                                          </p:spTgt>
                                        </p:tgtEl>
                                        <p:attrNameLst>
                                          <p:attrName>style.visibility</p:attrName>
                                        </p:attrNameLst>
                                      </p:cBhvr>
                                      <p:to>
                                        <p:strVal val="visible"/>
                                      </p:to>
                                    </p:set>
                                    <p:anim calcmode="lin" valueType="num">
                                      <p:cBhvr>
                                        <p:cTn id="31" dur="500" fill="hold"/>
                                        <p:tgtEl>
                                          <p:spTgt spid="1160197">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160197">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1160197">
                                            <p:txEl>
                                              <p:pRg st="3" end="3"/>
                                            </p:txEl>
                                          </p:spTgt>
                                        </p:tgtEl>
                                        <p:attrNameLst>
                                          <p:attrName>ppt_x</p:attrName>
                                        </p:attrNameLst>
                                      </p:cBhvr>
                                      <p:tavLst>
                                        <p:tav tm="0">
                                          <p:val>
                                            <p:fltVal val="0.5"/>
                                          </p:val>
                                        </p:tav>
                                        <p:tav tm="100000">
                                          <p:val>
                                            <p:strVal val="#ppt_x"/>
                                          </p:val>
                                        </p:tav>
                                      </p:tavLst>
                                    </p:anim>
                                    <p:anim calcmode="lin" valueType="num">
                                      <p:cBhvr>
                                        <p:cTn id="34" dur="500" fill="hold"/>
                                        <p:tgtEl>
                                          <p:spTgt spid="1160197">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1160197">
                                            <p:txEl>
                                              <p:pRg st="4" end="4"/>
                                            </p:txEl>
                                          </p:spTgt>
                                        </p:tgtEl>
                                        <p:attrNameLst>
                                          <p:attrName>style.visibility</p:attrName>
                                        </p:attrNameLst>
                                      </p:cBhvr>
                                      <p:to>
                                        <p:strVal val="visible"/>
                                      </p:to>
                                    </p:set>
                                    <p:anim calcmode="lin" valueType="num">
                                      <p:cBhvr>
                                        <p:cTn id="39" dur="500" fill="hold"/>
                                        <p:tgtEl>
                                          <p:spTgt spid="1160197">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1160197">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1160197">
                                            <p:txEl>
                                              <p:pRg st="4" end="4"/>
                                            </p:txEl>
                                          </p:spTgt>
                                        </p:tgtEl>
                                        <p:attrNameLst>
                                          <p:attrName>ppt_x</p:attrName>
                                        </p:attrNameLst>
                                      </p:cBhvr>
                                      <p:tavLst>
                                        <p:tav tm="0">
                                          <p:val>
                                            <p:fltVal val="0.5"/>
                                          </p:val>
                                        </p:tav>
                                        <p:tav tm="100000">
                                          <p:val>
                                            <p:strVal val="#ppt_x"/>
                                          </p:val>
                                        </p:tav>
                                      </p:tavLst>
                                    </p:anim>
                                    <p:anim calcmode="lin" valueType="num">
                                      <p:cBhvr>
                                        <p:cTn id="42" dur="500" fill="hold"/>
                                        <p:tgtEl>
                                          <p:spTgt spid="1160197">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528" fill="hold" grpId="0" nodeType="clickEffect">
                                  <p:stCondLst>
                                    <p:cond delay="0"/>
                                  </p:stCondLst>
                                  <p:childTnLst>
                                    <p:set>
                                      <p:cBhvr>
                                        <p:cTn id="46" dur="1" fill="hold">
                                          <p:stCondLst>
                                            <p:cond delay="0"/>
                                          </p:stCondLst>
                                        </p:cTn>
                                        <p:tgtEl>
                                          <p:spTgt spid="1160197">
                                            <p:txEl>
                                              <p:pRg st="5" end="5"/>
                                            </p:txEl>
                                          </p:spTgt>
                                        </p:tgtEl>
                                        <p:attrNameLst>
                                          <p:attrName>style.visibility</p:attrName>
                                        </p:attrNameLst>
                                      </p:cBhvr>
                                      <p:to>
                                        <p:strVal val="visible"/>
                                      </p:to>
                                    </p:set>
                                    <p:anim calcmode="lin" valueType="num">
                                      <p:cBhvr>
                                        <p:cTn id="47" dur="500" fill="hold"/>
                                        <p:tgtEl>
                                          <p:spTgt spid="1160197">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1160197">
                                            <p:txEl>
                                              <p:pRg st="5" end="5"/>
                                            </p:txEl>
                                          </p:spTgt>
                                        </p:tgtEl>
                                        <p:attrNameLst>
                                          <p:attrName>ppt_h</p:attrName>
                                        </p:attrNameLst>
                                      </p:cBhvr>
                                      <p:tavLst>
                                        <p:tav tm="0">
                                          <p:val>
                                            <p:fltVal val="0"/>
                                          </p:val>
                                        </p:tav>
                                        <p:tav tm="100000">
                                          <p:val>
                                            <p:strVal val="#ppt_h"/>
                                          </p:val>
                                        </p:tav>
                                      </p:tavLst>
                                    </p:anim>
                                    <p:anim calcmode="lin" valueType="num">
                                      <p:cBhvr>
                                        <p:cTn id="49" dur="500" fill="hold"/>
                                        <p:tgtEl>
                                          <p:spTgt spid="1160197">
                                            <p:txEl>
                                              <p:pRg st="5" end="5"/>
                                            </p:txEl>
                                          </p:spTgt>
                                        </p:tgtEl>
                                        <p:attrNameLst>
                                          <p:attrName>ppt_x</p:attrName>
                                        </p:attrNameLst>
                                      </p:cBhvr>
                                      <p:tavLst>
                                        <p:tav tm="0">
                                          <p:val>
                                            <p:fltVal val="0.5"/>
                                          </p:val>
                                        </p:tav>
                                        <p:tav tm="100000">
                                          <p:val>
                                            <p:strVal val="#ppt_x"/>
                                          </p:val>
                                        </p:tav>
                                      </p:tavLst>
                                    </p:anim>
                                    <p:anim calcmode="lin" valueType="num">
                                      <p:cBhvr>
                                        <p:cTn id="50" dur="500" fill="hold"/>
                                        <p:tgtEl>
                                          <p:spTgt spid="1160197">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528" fill="hold" grpId="0" nodeType="clickEffect">
                                  <p:stCondLst>
                                    <p:cond delay="0"/>
                                  </p:stCondLst>
                                  <p:childTnLst>
                                    <p:set>
                                      <p:cBhvr>
                                        <p:cTn id="54" dur="1" fill="hold">
                                          <p:stCondLst>
                                            <p:cond delay="0"/>
                                          </p:stCondLst>
                                        </p:cTn>
                                        <p:tgtEl>
                                          <p:spTgt spid="1160197">
                                            <p:txEl>
                                              <p:pRg st="6" end="6"/>
                                            </p:txEl>
                                          </p:spTgt>
                                        </p:tgtEl>
                                        <p:attrNameLst>
                                          <p:attrName>style.visibility</p:attrName>
                                        </p:attrNameLst>
                                      </p:cBhvr>
                                      <p:to>
                                        <p:strVal val="visible"/>
                                      </p:to>
                                    </p:set>
                                    <p:anim calcmode="lin" valueType="num">
                                      <p:cBhvr>
                                        <p:cTn id="55" dur="500" fill="hold"/>
                                        <p:tgtEl>
                                          <p:spTgt spid="1160197">
                                            <p:txEl>
                                              <p:pRg st="6" end="6"/>
                                            </p:txEl>
                                          </p:spTgt>
                                        </p:tgtEl>
                                        <p:attrNameLst>
                                          <p:attrName>ppt_w</p:attrName>
                                        </p:attrNameLst>
                                      </p:cBhvr>
                                      <p:tavLst>
                                        <p:tav tm="0">
                                          <p:val>
                                            <p:fltVal val="0"/>
                                          </p:val>
                                        </p:tav>
                                        <p:tav tm="100000">
                                          <p:val>
                                            <p:strVal val="#ppt_w"/>
                                          </p:val>
                                        </p:tav>
                                      </p:tavLst>
                                    </p:anim>
                                    <p:anim calcmode="lin" valueType="num">
                                      <p:cBhvr>
                                        <p:cTn id="56" dur="500" fill="hold"/>
                                        <p:tgtEl>
                                          <p:spTgt spid="1160197">
                                            <p:txEl>
                                              <p:pRg st="6" end="6"/>
                                            </p:txEl>
                                          </p:spTgt>
                                        </p:tgtEl>
                                        <p:attrNameLst>
                                          <p:attrName>ppt_h</p:attrName>
                                        </p:attrNameLst>
                                      </p:cBhvr>
                                      <p:tavLst>
                                        <p:tav tm="0">
                                          <p:val>
                                            <p:fltVal val="0"/>
                                          </p:val>
                                        </p:tav>
                                        <p:tav tm="100000">
                                          <p:val>
                                            <p:strVal val="#ppt_h"/>
                                          </p:val>
                                        </p:tav>
                                      </p:tavLst>
                                    </p:anim>
                                    <p:anim calcmode="lin" valueType="num">
                                      <p:cBhvr>
                                        <p:cTn id="57" dur="500" fill="hold"/>
                                        <p:tgtEl>
                                          <p:spTgt spid="1160197">
                                            <p:txEl>
                                              <p:pRg st="6" end="6"/>
                                            </p:txEl>
                                          </p:spTgt>
                                        </p:tgtEl>
                                        <p:attrNameLst>
                                          <p:attrName>ppt_x</p:attrName>
                                        </p:attrNameLst>
                                      </p:cBhvr>
                                      <p:tavLst>
                                        <p:tav tm="0">
                                          <p:val>
                                            <p:fltVal val="0.5"/>
                                          </p:val>
                                        </p:tav>
                                        <p:tav tm="100000">
                                          <p:val>
                                            <p:strVal val="#ppt_x"/>
                                          </p:val>
                                        </p:tav>
                                      </p:tavLst>
                                    </p:anim>
                                    <p:anim calcmode="lin" valueType="num">
                                      <p:cBhvr>
                                        <p:cTn id="58" dur="500" fill="hold"/>
                                        <p:tgtEl>
                                          <p:spTgt spid="1160197">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0197"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apan - Cascadia M9 Shake Maps2.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0800"/>
            <a:ext cx="9144000" cy="6744874"/>
          </a:xfrm>
          <a:prstGeom prst="rect">
            <a:avLst/>
          </a:prstGeom>
        </p:spPr>
      </p:pic>
    </p:spTree>
    <p:extLst>
      <p:ext uri="{BB962C8B-B14F-4D97-AF65-F5344CB8AC3E}">
        <p14:creationId xmlns:p14="http://schemas.microsoft.com/office/powerpoint/2010/main" val="32999136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14373" y="155120"/>
            <a:ext cx="8855075" cy="609600"/>
          </a:xfrm>
        </p:spPr>
        <p:txBody>
          <a:bodyPr>
            <a:noAutofit/>
          </a:bodyPr>
          <a:lstStyle/>
          <a:p>
            <a:pPr eaLnBrk="1" hangingPunct="1"/>
            <a:r>
              <a:rPr lang="en-US" sz="3200" dirty="0">
                <a:latin typeface="Comic Sans MS" charset="0"/>
                <a:ea typeface="ＭＳ Ｐゴシック" charset="0"/>
                <a:cs typeface="Comic Sans MS" charset="0"/>
              </a:rPr>
              <a:t>Three kinds of </a:t>
            </a:r>
            <a:r>
              <a:rPr lang="en-US" sz="3200" dirty="0" smtClean="0">
                <a:latin typeface="Comic Sans MS" charset="0"/>
                <a:ea typeface="ＭＳ Ｐゴシック" charset="0"/>
                <a:cs typeface="Comic Sans MS" charset="0"/>
              </a:rPr>
              <a:t>Cascadia EQs </a:t>
            </a:r>
            <a:r>
              <a:rPr lang="en-US" sz="3200" dirty="0">
                <a:latin typeface="Comic Sans MS" charset="0"/>
                <a:ea typeface="ＭＳ Ｐゴシック" charset="0"/>
                <a:cs typeface="Comic Sans MS" charset="0"/>
              </a:rPr>
              <a:t>= Triple Trouble</a:t>
            </a:r>
          </a:p>
        </p:txBody>
      </p:sp>
      <p:pic>
        <p:nvPicPr>
          <p:cNvPr id="5" name="Picture 4" descr="M9.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9054" y="1050063"/>
            <a:ext cx="8997950"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973315" y="492243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algn="ctr" eaLnBrk="1" hangingPunct="1">
              <a:lnSpc>
                <a:spcPct val="85000"/>
              </a:lnSpc>
              <a:buFontTx/>
              <a:buNone/>
            </a:pPr>
            <a:r>
              <a:rPr lang="en-US" sz="2800" dirty="0">
                <a:solidFill>
                  <a:srgbClr val="660066"/>
                </a:solidFill>
                <a:latin typeface="Comic Sans MS" charset="0"/>
                <a:cs typeface="Comic Sans MS" charset="0"/>
              </a:rPr>
              <a:t>Magnitude 9 Subduction Zone </a:t>
            </a:r>
            <a:r>
              <a:rPr lang="en-US" sz="2800" dirty="0" smtClean="0">
                <a:solidFill>
                  <a:srgbClr val="660066"/>
                </a:solidFill>
                <a:latin typeface="Comic Sans MS" charset="0"/>
                <a:cs typeface="Comic Sans MS" charset="0"/>
              </a:rPr>
              <a:t>Earthquake</a:t>
            </a:r>
          </a:p>
          <a:p>
            <a:pPr algn="ctr" eaLnBrk="1" hangingPunct="1">
              <a:lnSpc>
                <a:spcPct val="85000"/>
              </a:lnSpc>
              <a:buFontTx/>
              <a:buNone/>
            </a:pPr>
            <a:endParaRPr lang="en-US" sz="2800" dirty="0">
              <a:solidFill>
                <a:srgbClr val="660066"/>
              </a:solidFill>
              <a:latin typeface="Comic Sans MS" charset="0"/>
              <a:cs typeface="Comic Sans MS" charset="0"/>
            </a:endParaRPr>
          </a:p>
          <a:p>
            <a:pPr algn="ctr" eaLnBrk="1" hangingPunct="1">
              <a:lnSpc>
                <a:spcPct val="85000"/>
              </a:lnSpc>
              <a:buFontTx/>
              <a:buNone/>
            </a:pPr>
            <a:r>
              <a:rPr lang="en-US" sz="2800" dirty="0" smtClean="0">
                <a:solidFill>
                  <a:srgbClr val="660066"/>
                </a:solidFill>
                <a:latin typeface="Comic Sans MS" charset="0"/>
                <a:cs typeface="Comic Sans MS" charset="0"/>
              </a:rPr>
              <a:t>Ground shaking for 4 – 6 minutes!</a:t>
            </a:r>
            <a:endParaRPr lang="en-US" sz="2800" dirty="0">
              <a:solidFill>
                <a:srgbClr val="660066"/>
              </a:solidFill>
              <a:latin typeface="Comic Sans MS" charset="0"/>
              <a:cs typeface="Comic Sans MS" charset="0"/>
            </a:endParaRPr>
          </a:p>
        </p:txBody>
      </p:sp>
      <p:pic>
        <p:nvPicPr>
          <p:cNvPr id="7" name="Picture 6" descr="MyDeep.tif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9054" y="1046888"/>
            <a:ext cx="899795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430515" y="492243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algn="ctr" eaLnBrk="1" hangingPunct="1">
              <a:lnSpc>
                <a:spcPct val="85000"/>
              </a:lnSpc>
              <a:buFontTx/>
              <a:buNone/>
            </a:pPr>
            <a:r>
              <a:rPr lang="en-US" sz="2800" dirty="0">
                <a:solidFill>
                  <a:srgbClr val="660066"/>
                </a:solidFill>
                <a:latin typeface="Comic Sans MS" charset="0"/>
                <a:cs typeface="Comic Sans MS" charset="0"/>
              </a:rPr>
              <a:t>Magnitude 7 </a:t>
            </a:r>
            <a:r>
              <a:rPr lang="ja-JP" altLang="en-US" sz="2800" dirty="0">
                <a:solidFill>
                  <a:srgbClr val="660066"/>
                </a:solidFill>
                <a:latin typeface="Comic Sans MS" charset="0"/>
                <a:cs typeface="Comic Sans MS" charset="0"/>
              </a:rPr>
              <a:t>“</a:t>
            </a:r>
            <a:r>
              <a:rPr lang="en-US" sz="2800" dirty="0">
                <a:solidFill>
                  <a:srgbClr val="660066"/>
                </a:solidFill>
                <a:latin typeface="Comic Sans MS" charset="0"/>
                <a:cs typeface="Comic Sans MS" charset="0"/>
              </a:rPr>
              <a:t>Deep</a:t>
            </a:r>
            <a:r>
              <a:rPr lang="ja-JP" altLang="en-US" sz="2800" dirty="0">
                <a:solidFill>
                  <a:srgbClr val="660066"/>
                </a:solidFill>
                <a:latin typeface="Comic Sans MS" charset="0"/>
                <a:cs typeface="Comic Sans MS" charset="0"/>
              </a:rPr>
              <a:t>”</a:t>
            </a:r>
            <a:r>
              <a:rPr lang="en-US" sz="2800" dirty="0">
                <a:solidFill>
                  <a:srgbClr val="660066"/>
                </a:solidFill>
                <a:latin typeface="Comic Sans MS" charset="0"/>
                <a:cs typeface="Comic Sans MS" charset="0"/>
              </a:rPr>
              <a:t> </a:t>
            </a:r>
            <a:r>
              <a:rPr lang="en-US" sz="2800" dirty="0" smtClean="0">
                <a:solidFill>
                  <a:srgbClr val="660066"/>
                </a:solidFill>
                <a:latin typeface="Comic Sans MS" charset="0"/>
                <a:cs typeface="Comic Sans MS" charset="0"/>
              </a:rPr>
              <a:t>Earthquake</a:t>
            </a:r>
          </a:p>
          <a:p>
            <a:pPr algn="ctr" eaLnBrk="1" hangingPunct="1">
              <a:lnSpc>
                <a:spcPct val="85000"/>
              </a:lnSpc>
              <a:buFontTx/>
              <a:buNone/>
            </a:pPr>
            <a:endParaRPr lang="en-US" sz="2800" dirty="0">
              <a:solidFill>
                <a:srgbClr val="660066"/>
              </a:solidFill>
              <a:latin typeface="Comic Sans MS" charset="0"/>
              <a:cs typeface="Comic Sans MS" charset="0"/>
            </a:endParaRPr>
          </a:p>
          <a:p>
            <a:pPr algn="ctr" eaLnBrk="1" hangingPunct="1">
              <a:lnSpc>
                <a:spcPct val="85000"/>
              </a:lnSpc>
              <a:buFontTx/>
              <a:buNone/>
            </a:pPr>
            <a:r>
              <a:rPr lang="en-US" sz="2800" dirty="0" smtClean="0">
                <a:solidFill>
                  <a:srgbClr val="660066"/>
                </a:solidFill>
                <a:latin typeface="Comic Sans MS" charset="0"/>
                <a:cs typeface="Comic Sans MS" charset="0"/>
              </a:rPr>
              <a:t>20 – 30 seconds of ground shaking.</a:t>
            </a:r>
            <a:endParaRPr lang="en-US" sz="2800" dirty="0">
              <a:solidFill>
                <a:srgbClr val="660066"/>
              </a:solidFill>
              <a:latin typeface="Comic Sans MS" charset="0"/>
              <a:cs typeface="Comic Sans MS" charset="0"/>
            </a:endParaRPr>
          </a:p>
        </p:txBody>
      </p:sp>
      <p:sp>
        <p:nvSpPr>
          <p:cNvPr id="9" name="Rectangle 2"/>
          <p:cNvSpPr txBox="1">
            <a:spLocks noChangeArrowheads="1"/>
          </p:cNvSpPr>
          <p:nvPr/>
        </p:nvSpPr>
        <p:spPr bwMode="auto">
          <a:xfrm>
            <a:off x="782815" y="4560997"/>
            <a:ext cx="7696200" cy="133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algn="ctr" eaLnBrk="1" hangingPunct="1">
              <a:lnSpc>
                <a:spcPct val="85000"/>
              </a:lnSpc>
              <a:buFontTx/>
              <a:buNone/>
            </a:pPr>
            <a:r>
              <a:rPr lang="en-US" sz="2800" dirty="0">
                <a:solidFill>
                  <a:srgbClr val="660066"/>
                </a:solidFill>
                <a:latin typeface="Comic Sans MS" charset="0"/>
                <a:cs typeface="Comic Sans MS" charset="0"/>
              </a:rPr>
              <a:t>Magnitude 7 Crustal </a:t>
            </a:r>
            <a:r>
              <a:rPr lang="en-US" sz="2800" dirty="0" smtClean="0">
                <a:solidFill>
                  <a:srgbClr val="660066"/>
                </a:solidFill>
                <a:latin typeface="Comic Sans MS" charset="0"/>
                <a:cs typeface="Comic Sans MS" charset="0"/>
              </a:rPr>
              <a:t>Earthquake</a:t>
            </a:r>
          </a:p>
          <a:p>
            <a:pPr algn="ctr" eaLnBrk="1" hangingPunct="1">
              <a:lnSpc>
                <a:spcPct val="85000"/>
              </a:lnSpc>
              <a:buFontTx/>
              <a:buNone/>
            </a:pPr>
            <a:endParaRPr lang="en-US" sz="2800" dirty="0">
              <a:solidFill>
                <a:srgbClr val="660066"/>
              </a:solidFill>
              <a:latin typeface="Comic Sans MS" charset="0"/>
              <a:cs typeface="Comic Sans MS" charset="0"/>
            </a:endParaRPr>
          </a:p>
          <a:p>
            <a:pPr algn="ctr" eaLnBrk="1" hangingPunct="1">
              <a:lnSpc>
                <a:spcPct val="85000"/>
              </a:lnSpc>
              <a:buFontTx/>
              <a:buNone/>
            </a:pPr>
            <a:r>
              <a:rPr lang="en-US" sz="2800" dirty="0" smtClean="0">
                <a:solidFill>
                  <a:srgbClr val="660066"/>
                </a:solidFill>
                <a:latin typeface="Comic Sans MS" charset="0"/>
                <a:cs typeface="Comic Sans MS" charset="0"/>
              </a:rPr>
              <a:t>20 – 30 seconds of ground shaking.</a:t>
            </a:r>
            <a:endParaRPr lang="en-US" sz="2800" dirty="0">
              <a:solidFill>
                <a:srgbClr val="660066"/>
              </a:solidFill>
              <a:latin typeface="Comic Sans MS" charset="0"/>
              <a:cs typeface="Comic Sans MS" charset="0"/>
            </a:endParaRPr>
          </a:p>
        </p:txBody>
      </p:sp>
      <p:pic>
        <p:nvPicPr>
          <p:cNvPr id="10" name="Picture 9" descr="M7Crustal.tif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6354" y="1035776"/>
            <a:ext cx="9023350"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2094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xit" presetSubtype="2" fill="hold" grpId="0" nodeType="withEffect">
                                  <p:stCondLst>
                                    <p:cond delay="0"/>
                                  </p:stCondLst>
                                  <p:childTnLst>
                                    <p:animEffect transition="out" filter="wipe(right)">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22" presetClass="exit" presetSubtype="2" fill="hold" grpId="1" nodeType="withEffect">
                                  <p:stCondLst>
                                    <p:cond delay="0"/>
                                  </p:stCondLst>
                                  <p:childTnLst>
                                    <p:animEffect transition="out" filter="wipe(right)">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title"/>
          </p:nvPr>
        </p:nvSpPr>
        <p:spPr>
          <a:xfrm>
            <a:off x="0" y="0"/>
            <a:ext cx="9144000" cy="762000"/>
          </a:xfrm>
        </p:spPr>
        <p:txBody>
          <a:bodyPr>
            <a:normAutofit/>
          </a:bodyPr>
          <a:lstStyle/>
          <a:p>
            <a:pPr eaLnBrk="1" hangingPunct="1"/>
            <a:r>
              <a:rPr lang="en-US" sz="3200" dirty="0" smtClean="0">
                <a:latin typeface="Comic Sans MS" charset="0"/>
                <a:ea typeface="ＭＳ Ｐゴシック" charset="0"/>
                <a:cs typeface="ＭＳ Ｐゴシック" charset="0"/>
              </a:rPr>
              <a:t>Effects of Near-Surface Geology</a:t>
            </a:r>
            <a:endParaRPr lang="en-US" sz="3200" dirty="0">
              <a:latin typeface="Comic Sans MS" charset="0"/>
              <a:ea typeface="ＭＳ Ｐゴシック" charset="0"/>
              <a:cs typeface="ＭＳ Ｐゴシック" charset="0"/>
            </a:endParaRPr>
          </a:p>
        </p:txBody>
      </p:sp>
      <p:sp>
        <p:nvSpPr>
          <p:cNvPr id="46083" name="AutoShape 4"/>
          <p:cNvSpPr>
            <a:spLocks noChangeArrowheads="1"/>
          </p:cNvSpPr>
          <p:nvPr/>
        </p:nvSpPr>
        <p:spPr bwMode="auto">
          <a:xfrm>
            <a:off x="1765300" y="6172200"/>
            <a:ext cx="5626100" cy="609600"/>
          </a:xfrm>
          <a:prstGeom prst="rightArrow">
            <a:avLst>
              <a:gd name="adj1" fmla="val 50000"/>
              <a:gd name="adj2" fmla="val 230729"/>
            </a:avLst>
          </a:prstGeom>
          <a:solidFill>
            <a:srgbClr val="F1D12E"/>
          </a:solidFill>
          <a:ln w="25400">
            <a:solidFill>
              <a:srgbClr val="FF0000"/>
            </a:solidFill>
            <a:miter lim="800000"/>
            <a:headEnd/>
            <a:tailEnd/>
          </a:ln>
        </p:spPr>
        <p:txBody>
          <a:bodyPr wrap="none" anchor="ctr"/>
          <a:lstStyle/>
          <a:p>
            <a:endParaRPr lang="en-US"/>
          </a:p>
        </p:txBody>
      </p:sp>
      <p:sp>
        <p:nvSpPr>
          <p:cNvPr id="46084" name="Text Box 5"/>
          <p:cNvSpPr txBox="1">
            <a:spLocks noChangeArrowheads="1"/>
          </p:cNvSpPr>
          <p:nvPr/>
        </p:nvSpPr>
        <p:spPr bwMode="auto">
          <a:xfrm>
            <a:off x="2024063" y="6259513"/>
            <a:ext cx="500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kumimoji="0" lang="en-US" sz="2000" b="1">
                <a:solidFill>
                  <a:schemeClr val="accent2"/>
                </a:solidFill>
                <a:latin typeface="Comic Sans MS" charset="0"/>
              </a:rPr>
              <a:t>Amplitude of oscillation increasing</a:t>
            </a:r>
            <a:endParaRPr kumimoji="0" lang="en-US" sz="2800" b="1">
              <a:solidFill>
                <a:schemeClr val="accent2"/>
              </a:solidFill>
              <a:latin typeface="Comic Sans MS" charset="0"/>
            </a:endParaRPr>
          </a:p>
        </p:txBody>
      </p:sp>
      <p:sp>
        <p:nvSpPr>
          <p:cNvPr id="6" name="Rectangle 5"/>
          <p:cNvSpPr/>
          <p:nvPr/>
        </p:nvSpPr>
        <p:spPr>
          <a:xfrm>
            <a:off x="2793999" y="2055587"/>
            <a:ext cx="3619651" cy="369332"/>
          </a:xfrm>
          <a:prstGeom prst="rect">
            <a:avLst/>
          </a:prstGeom>
        </p:spPr>
        <p:txBody>
          <a:bodyPr wrap="none">
            <a:spAutoFit/>
          </a:bodyPr>
          <a:lstStyle/>
          <a:p>
            <a:r>
              <a:rPr lang="en-US" dirty="0" smtClean="0"/>
              <a:t>Amplification-liquefaction animation</a:t>
            </a:r>
            <a:endParaRPr lang="en-US" dirty="0"/>
          </a:p>
        </p:txBody>
      </p:sp>
    </p:spTree>
    <p:extLst>
      <p:ext uri="{BB962C8B-B14F-4D97-AF65-F5344CB8AC3E}">
        <p14:creationId xmlns:p14="http://schemas.microsoft.com/office/powerpoint/2010/main" val="395127429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8719" y="135100"/>
            <a:ext cx="6682934" cy="1743075"/>
          </a:xfrm>
        </p:spPr>
        <p:txBody>
          <a:bodyPr anchor="t"/>
          <a:lstStyle/>
          <a:p>
            <a:pPr eaLnBrk="1" hangingPunct="1">
              <a:lnSpc>
                <a:spcPct val="125000"/>
              </a:lnSpc>
            </a:pPr>
            <a:r>
              <a:rPr lang="en-US" sz="3800" dirty="0">
                <a:latin typeface="Comic Sans MS" charset="0"/>
              </a:rPr>
              <a:t>Liquefaction </a:t>
            </a:r>
            <a:r>
              <a:rPr lang="en-US" dirty="0">
                <a:latin typeface="Comic Sans MS" charset="0"/>
              </a:rPr>
              <a:t/>
            </a:r>
            <a:br>
              <a:rPr lang="en-US" dirty="0">
                <a:latin typeface="Comic Sans MS" charset="0"/>
              </a:rPr>
            </a:br>
            <a:r>
              <a:rPr lang="en-US" sz="2400" dirty="0">
                <a:latin typeface="Comic Sans MS" charset="0"/>
              </a:rPr>
              <a:t>What happens to a structure built on a weak foundation when an earthquake strikes?</a:t>
            </a:r>
            <a:endParaRPr lang="en-US" dirty="0">
              <a:latin typeface="Comic Sans MS" charset="0"/>
            </a:endParaRP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0800" y="2192500"/>
            <a:ext cx="25400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00800" y="4021300"/>
            <a:ext cx="25400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Rectangle 8"/>
          <p:cNvSpPr>
            <a:spLocks noChangeArrowheads="1"/>
          </p:cNvSpPr>
          <p:nvPr/>
        </p:nvSpPr>
        <p:spPr bwMode="auto">
          <a:xfrm>
            <a:off x="433944" y="5601241"/>
            <a:ext cx="49203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0"/>
              </a:spcBef>
              <a:buFontTx/>
              <a:buNone/>
            </a:pPr>
            <a:r>
              <a:rPr lang="en-US" sz="2400" dirty="0" smtClean="0">
                <a:solidFill>
                  <a:srgbClr val="660066"/>
                </a:solidFill>
                <a:latin typeface="Comic Sans MS"/>
                <a:cs typeface="Comic Sans MS"/>
              </a:rPr>
              <a:t>M7.4 Niigata</a:t>
            </a:r>
            <a:r>
              <a:rPr lang="en-US" sz="2400" dirty="0">
                <a:solidFill>
                  <a:srgbClr val="660066"/>
                </a:solidFill>
                <a:latin typeface="Comic Sans MS"/>
                <a:cs typeface="Comic Sans MS"/>
              </a:rPr>
              <a:t>, </a:t>
            </a:r>
            <a:r>
              <a:rPr lang="en-US" sz="2400" dirty="0" smtClean="0">
                <a:solidFill>
                  <a:srgbClr val="660066"/>
                </a:solidFill>
                <a:latin typeface="Comic Sans MS"/>
                <a:cs typeface="Comic Sans MS"/>
              </a:rPr>
              <a:t>Japan </a:t>
            </a:r>
            <a:r>
              <a:rPr lang="en-US" sz="2400" dirty="0">
                <a:solidFill>
                  <a:srgbClr val="660066"/>
                </a:solidFill>
                <a:latin typeface="Comic Sans MS"/>
                <a:cs typeface="Comic Sans MS"/>
              </a:rPr>
              <a:t>1964</a:t>
            </a:r>
            <a:endParaRPr lang="en-US" sz="2800" dirty="0">
              <a:solidFill>
                <a:srgbClr val="660066"/>
              </a:solidFill>
              <a:latin typeface="Comic Sans MS"/>
              <a:cs typeface="Comic Sans MS"/>
            </a:endParaRPr>
          </a:p>
          <a:p>
            <a:pPr eaLnBrk="0" hangingPunct="0">
              <a:spcBef>
                <a:spcPct val="0"/>
              </a:spcBef>
              <a:buFontTx/>
              <a:buNone/>
            </a:pPr>
            <a:r>
              <a:rPr lang="en-US" b="1" dirty="0">
                <a:solidFill>
                  <a:srgbClr val="660066"/>
                </a:solidFill>
                <a:latin typeface="Comic Sans MS"/>
                <a:cs typeface="Comic Sans MS"/>
              </a:rPr>
              <a:t>Source: National Geophysical Data Center</a:t>
            </a:r>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7865" y="1975013"/>
            <a:ext cx="553932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7077534" y="0"/>
            <a:ext cx="2066441" cy="391789"/>
          </a:xfrm>
          <a:prstGeom prst="rect">
            <a:avLst/>
          </a:prstGeom>
          <a:noFill/>
          <a:ln w="9525">
            <a:noFill/>
            <a:miter lim="800000"/>
            <a:headEnd/>
            <a:tailEnd/>
          </a:ln>
        </p:spPr>
        <p:txBody>
          <a:bodyPr/>
          <a:lstStyle/>
          <a:p>
            <a:pPr algn="ctr">
              <a:spcBef>
                <a:spcPts val="0"/>
              </a:spcBef>
              <a:buClr>
                <a:schemeClr val="tx1"/>
              </a:buClr>
              <a:buFontTx/>
              <a:buNone/>
              <a:defRPr/>
            </a:pPr>
            <a:r>
              <a:rPr kumimoji="0" lang="en-US" sz="2000" b="1" i="1" kern="0" dirty="0" smtClean="0">
                <a:solidFill>
                  <a:srgbClr val="660066"/>
                </a:solidFill>
                <a:latin typeface="Comic Sans MS" pitchFamily="-105" charset="0"/>
                <a:ea typeface="ＭＳ Ｐゴシック" pitchFamily="-105" charset="-128"/>
                <a:cs typeface="ＭＳ Ｐゴシック" pitchFamily="-105" charset="-128"/>
              </a:rPr>
              <a:t>Liquefaction</a:t>
            </a:r>
            <a:r>
              <a:rPr kumimoji="0" lang="en-US" sz="2000" b="1" i="1" kern="0" dirty="0">
                <a:solidFill>
                  <a:srgbClr val="660066"/>
                </a:solidFill>
                <a:latin typeface="Comic Sans MS" pitchFamily="-105" charset="0"/>
                <a:ea typeface="ＭＳ Ｐゴシック" pitchFamily="-105" charset="-128"/>
                <a:cs typeface="ＭＳ Ｐゴシック" pitchFamily="-105" charset="-128"/>
              </a:rPr>
              <a:t>				</a:t>
            </a:r>
          </a:p>
        </p:txBody>
      </p:sp>
    </p:spTree>
    <p:extLst>
      <p:ext uri="{BB962C8B-B14F-4D97-AF65-F5344CB8AC3E}">
        <p14:creationId xmlns:p14="http://schemas.microsoft.com/office/powerpoint/2010/main" val="20239101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164351"/>
            <a:ext cx="8077200" cy="956235"/>
          </a:xfrm>
        </p:spPr>
        <p:txBody>
          <a:bodyPr>
            <a:normAutofit/>
          </a:bodyPr>
          <a:lstStyle/>
          <a:p>
            <a:pPr algn="ctr" eaLnBrk="1" hangingPunct="1">
              <a:lnSpc>
                <a:spcPct val="115000"/>
              </a:lnSpc>
            </a:pPr>
            <a:r>
              <a:rPr lang="en-US" sz="4000" dirty="0" smtClean="0">
                <a:latin typeface="Comic Sans MS" charset="0"/>
                <a:ea typeface="ＭＳ Ｐゴシック" charset="0"/>
                <a:cs typeface="ＭＳ Ｐゴシック" charset="0"/>
              </a:rPr>
              <a:t>Ground Shaking Amplification</a:t>
            </a:r>
            <a:endParaRPr lang="en-US" sz="4000" dirty="0">
              <a:latin typeface="Comic Sans MS" charset="0"/>
              <a:ea typeface="ＭＳ Ｐゴシック" charset="0"/>
              <a:cs typeface="ＭＳ Ｐゴシック" charset="0"/>
            </a:endParaRPr>
          </a:p>
        </p:txBody>
      </p:sp>
      <p:pic>
        <p:nvPicPr>
          <p:cNvPr id="2" name="Picture 1" descr="At Risk Ground motion vs materia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5441" y="1120586"/>
            <a:ext cx="6862378" cy="4572000"/>
          </a:xfrm>
          <a:prstGeom prst="rect">
            <a:avLst/>
          </a:prstGeom>
          <a:ln w="28575" cmpd="sng">
            <a:solidFill>
              <a:srgbClr val="660066"/>
            </a:solidFill>
          </a:ln>
          <a:effectLst>
            <a:outerShdw blurRad="50800" dist="38100" dir="2700000" algn="tl" rotWithShape="0">
              <a:prstClr val="black">
                <a:alpha val="40000"/>
              </a:prstClr>
            </a:outerShdw>
          </a:effectLst>
        </p:spPr>
      </p:pic>
      <p:sp>
        <p:nvSpPr>
          <p:cNvPr id="6" name="Rectangle 2"/>
          <p:cNvSpPr txBox="1">
            <a:spLocks noChangeArrowheads="1"/>
          </p:cNvSpPr>
          <p:nvPr/>
        </p:nvSpPr>
        <p:spPr>
          <a:xfrm>
            <a:off x="403410" y="5587999"/>
            <a:ext cx="8494059" cy="11654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lnSpc>
                <a:spcPts val="3600"/>
              </a:lnSpc>
            </a:pPr>
            <a:r>
              <a:rPr lang="en-US" sz="2800" dirty="0">
                <a:ea typeface="ＭＳ Ｐゴシック" charset="0"/>
              </a:rPr>
              <a:t>Seismic waves are amplified as they pass from bedrock into basins filled with sedimentary rock.</a:t>
            </a:r>
          </a:p>
        </p:txBody>
      </p:sp>
    </p:spTree>
    <p:extLst>
      <p:ext uri="{BB962C8B-B14F-4D97-AF65-F5344CB8AC3E}">
        <p14:creationId xmlns:p14="http://schemas.microsoft.com/office/powerpoint/2010/main" val="11497284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329616" y="304800"/>
            <a:ext cx="7772400" cy="1143000"/>
          </a:xfrm>
        </p:spPr>
        <p:txBody>
          <a:bodyPr>
            <a:normAutofit fontScale="90000"/>
          </a:bodyPr>
          <a:lstStyle/>
          <a:p>
            <a:pPr eaLnBrk="1" hangingPunct="1"/>
            <a:r>
              <a:rPr lang="en-US" dirty="0" smtClean="0">
                <a:latin typeface="Comic Sans MS" charset="0"/>
                <a:ea typeface="ＭＳ Ｐゴシック" charset="0"/>
                <a:cs typeface="ＭＳ Ｐゴシック" charset="0"/>
              </a:rPr>
              <a:t>Earthquake-Induced Landslides</a:t>
            </a:r>
            <a:endParaRPr lang="en-US" dirty="0">
              <a:latin typeface="Comic Sans MS" charset="0"/>
              <a:ea typeface="ＭＳ Ｐゴシック" charset="0"/>
              <a:cs typeface="ＭＳ Ｐゴシック" charset="0"/>
            </a:endParaRPr>
          </a:p>
        </p:txBody>
      </p:sp>
      <p:sp>
        <p:nvSpPr>
          <p:cNvPr id="52227" name="Rectangle 3"/>
          <p:cNvSpPr>
            <a:spLocks noGrp="1" noChangeArrowheads="1"/>
          </p:cNvSpPr>
          <p:nvPr>
            <p:ph type="subTitle" idx="1"/>
          </p:nvPr>
        </p:nvSpPr>
        <p:spPr>
          <a:xfrm>
            <a:off x="1015416" y="5410200"/>
            <a:ext cx="6553200" cy="609600"/>
          </a:xfrm>
        </p:spPr>
        <p:txBody>
          <a:bodyPr>
            <a:normAutofit fontScale="92500"/>
          </a:bodyPr>
          <a:lstStyle/>
          <a:p>
            <a:pPr eaLnBrk="1" hangingPunct="1"/>
            <a:r>
              <a:rPr lang="en-US">
                <a:solidFill>
                  <a:srgbClr val="660066"/>
                </a:solidFill>
                <a:latin typeface="Comic Sans MS" charset="0"/>
                <a:ea typeface="ＭＳ Ｐゴシック" charset="0"/>
                <a:cs typeface="ＭＳ Ｐゴシック" charset="0"/>
              </a:rPr>
              <a:t>El Salvador   January 2001     M7.6</a:t>
            </a:r>
          </a:p>
        </p:txBody>
      </p:sp>
      <p:pic>
        <p:nvPicPr>
          <p:cNvPr id="5222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6416" y="1371600"/>
            <a:ext cx="5499100" cy="38862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95534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329616" y="250760"/>
            <a:ext cx="7772400" cy="951627"/>
          </a:xfrm>
        </p:spPr>
        <p:txBody>
          <a:bodyPr>
            <a:normAutofit/>
          </a:bodyPr>
          <a:lstStyle/>
          <a:p>
            <a:pPr eaLnBrk="1" hangingPunct="1"/>
            <a:r>
              <a:rPr lang="en-US" sz="3600" dirty="0" smtClean="0">
                <a:latin typeface="Comic Sans MS" charset="0"/>
                <a:ea typeface="ＭＳ Ｐゴシック" charset="0"/>
                <a:cs typeface="ＭＳ Ｐゴシック" charset="0"/>
              </a:rPr>
              <a:t>Relative Earthquake Hazards</a:t>
            </a:r>
            <a:endParaRPr lang="en-US" sz="3600" dirty="0">
              <a:latin typeface="Comic Sans MS" charset="0"/>
              <a:ea typeface="ＭＳ Ｐゴシック" charset="0"/>
              <a:cs typeface="ＭＳ Ｐゴシック" charset="0"/>
            </a:endParaRPr>
          </a:p>
        </p:txBody>
      </p:sp>
      <p:sp>
        <p:nvSpPr>
          <p:cNvPr id="52227" name="Rectangle 3"/>
          <p:cNvSpPr>
            <a:spLocks noGrp="1" noChangeArrowheads="1"/>
          </p:cNvSpPr>
          <p:nvPr>
            <p:ph type="subTitle" idx="1"/>
          </p:nvPr>
        </p:nvSpPr>
        <p:spPr>
          <a:xfrm>
            <a:off x="177695" y="1263509"/>
            <a:ext cx="3159680" cy="4734919"/>
          </a:xfrm>
        </p:spPr>
        <p:txBody>
          <a:bodyPr>
            <a:noAutofit/>
          </a:bodyPr>
          <a:lstStyle/>
          <a:p>
            <a:pPr algn="l">
              <a:lnSpc>
                <a:spcPts val="3600"/>
              </a:lnSpc>
              <a:spcBef>
                <a:spcPts val="1200"/>
              </a:spcBef>
            </a:pPr>
            <a:r>
              <a:rPr lang="en-US" sz="2400" b="1" dirty="0" smtClean="0">
                <a:solidFill>
                  <a:srgbClr val="660066"/>
                </a:solidFill>
                <a:latin typeface="Comic Sans MS" charset="0"/>
                <a:ea typeface="ＭＳ Ｐゴシック" charset="0"/>
                <a:cs typeface="ＭＳ Ｐゴシック" charset="0"/>
              </a:rPr>
              <a:t>Relative EQ Hazard</a:t>
            </a:r>
          </a:p>
          <a:p>
            <a:pPr algn="l">
              <a:lnSpc>
                <a:spcPts val="3600"/>
              </a:lnSpc>
              <a:spcBef>
                <a:spcPts val="1200"/>
              </a:spcBef>
            </a:pPr>
            <a:r>
              <a:rPr lang="en-US" sz="2400" dirty="0" smtClean="0">
                <a:solidFill>
                  <a:srgbClr val="660066"/>
                </a:solidFill>
                <a:latin typeface="Comic Sans MS" charset="0"/>
                <a:ea typeface="ＭＳ Ｐゴシック" charset="0"/>
                <a:cs typeface="ＭＳ Ｐゴシック" charset="0"/>
              </a:rPr>
              <a:t>=  Seismic Wave Amplification </a:t>
            </a:r>
          </a:p>
          <a:p>
            <a:pPr algn="l" eaLnBrk="1" hangingPunct="1">
              <a:lnSpc>
                <a:spcPts val="3600"/>
              </a:lnSpc>
              <a:spcBef>
                <a:spcPts val="1200"/>
              </a:spcBef>
            </a:pPr>
            <a:r>
              <a:rPr lang="en-US" sz="2400" dirty="0" smtClean="0">
                <a:solidFill>
                  <a:srgbClr val="660066"/>
                </a:solidFill>
                <a:latin typeface="Comic Sans MS" charset="0"/>
                <a:ea typeface="ＭＳ Ｐゴシック" charset="0"/>
                <a:cs typeface="ＭＳ Ｐゴシック" charset="0"/>
              </a:rPr>
              <a:t>+  Liquefaction </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Potential</a:t>
            </a:r>
          </a:p>
          <a:p>
            <a:pPr algn="l" eaLnBrk="1" hangingPunct="1">
              <a:lnSpc>
                <a:spcPts val="3600"/>
              </a:lnSpc>
              <a:spcBef>
                <a:spcPts val="1200"/>
              </a:spcBef>
            </a:pPr>
            <a:r>
              <a:rPr lang="en-US" sz="2400" dirty="0" smtClean="0">
                <a:solidFill>
                  <a:srgbClr val="660066"/>
                </a:solidFill>
                <a:latin typeface="Comic Sans MS" charset="0"/>
                <a:ea typeface="ＭＳ Ｐゴシック" charset="0"/>
                <a:cs typeface="ＭＳ Ｐゴシック" charset="0"/>
              </a:rPr>
              <a:t>+  Earthquake-</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induced</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Landslide </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Hazard</a:t>
            </a:r>
            <a:endParaRPr lang="en-US" sz="2400" dirty="0">
              <a:solidFill>
                <a:srgbClr val="660066"/>
              </a:solidFill>
              <a:latin typeface="Comic Sans MS" charset="0"/>
              <a:ea typeface="ＭＳ Ｐゴシック" charset="0"/>
              <a:cs typeface="ＭＳ Ｐゴシック" charset="0"/>
            </a:endParaRPr>
          </a:p>
        </p:txBody>
      </p:sp>
      <p:sp>
        <p:nvSpPr>
          <p:cNvPr id="6" name="Rectangle 3"/>
          <p:cNvSpPr txBox="1">
            <a:spLocks noChangeArrowheads="1"/>
          </p:cNvSpPr>
          <p:nvPr/>
        </p:nvSpPr>
        <p:spPr bwMode="auto">
          <a:xfrm>
            <a:off x="4926030" y="0"/>
            <a:ext cx="4234406" cy="391789"/>
          </a:xfrm>
          <a:prstGeom prst="rect">
            <a:avLst/>
          </a:prstGeom>
          <a:noFill/>
          <a:ln w="9525">
            <a:noFill/>
            <a:miter lim="800000"/>
            <a:headEnd/>
            <a:tailEnd/>
          </a:ln>
        </p:spPr>
        <p:txBody>
          <a:bodyPr/>
          <a:lstStyle/>
          <a:p>
            <a:pPr algn="ctr">
              <a:spcBef>
                <a:spcPts val="0"/>
              </a:spcBef>
              <a:buClr>
                <a:schemeClr val="tx1"/>
              </a:buClr>
              <a:buFontTx/>
              <a:buNone/>
              <a:defRPr/>
            </a:pPr>
            <a:r>
              <a:rPr kumimoji="0" lang="en-US" sz="2000" i="1" kern="0" dirty="0">
                <a:solidFill>
                  <a:srgbClr val="660066"/>
                </a:solidFill>
                <a:latin typeface="Comic Sans MS" pitchFamily="-105" charset="0"/>
                <a:ea typeface="ＭＳ Ｐゴシック" pitchFamily="-105" charset="-128"/>
                <a:cs typeface="ＭＳ Ｐゴシック" pitchFamily="-105" charset="-128"/>
              </a:rPr>
              <a:t>Relative </a:t>
            </a:r>
            <a:r>
              <a:rPr kumimoji="0" lang="en-US" sz="2000" i="1" kern="0" dirty="0" smtClean="0">
                <a:solidFill>
                  <a:srgbClr val="660066"/>
                </a:solidFill>
                <a:latin typeface="Comic Sans MS" pitchFamily="-105" charset="0"/>
                <a:ea typeface="ＭＳ Ｐゴシック" pitchFamily="-105" charset="-128"/>
                <a:cs typeface="ＭＳ Ｐゴシック" pitchFamily="-105" charset="-128"/>
              </a:rPr>
              <a:t>Earthquake Hazard </a:t>
            </a:r>
            <a:r>
              <a:rPr kumimoji="0" lang="en-US" sz="2000" i="1" kern="0" dirty="0">
                <a:solidFill>
                  <a:srgbClr val="660066"/>
                </a:solidFill>
                <a:latin typeface="Comic Sans MS" pitchFamily="-105" charset="0"/>
                <a:ea typeface="ＭＳ Ｐゴシック" pitchFamily="-105" charset="-128"/>
                <a:cs typeface="ＭＳ Ｐゴシック" pitchFamily="-105" charset="-128"/>
              </a:rPr>
              <a:t>Maps				</a:t>
            </a:r>
          </a:p>
        </p:txBody>
      </p:sp>
      <p:pic>
        <p:nvPicPr>
          <p:cNvPr id="3" name="Picture 2" descr="NewportGrab.tiff"/>
          <p:cNvPicPr>
            <a:picLocks noChangeAspect="1"/>
          </p:cNvPicPr>
          <p:nvPr/>
        </p:nvPicPr>
        <p:blipFill rotWithShape="1">
          <a:blip r:embed="rId3" cstate="screen">
            <a:extLst>
              <a:ext uri="{28A0092B-C50C-407E-A947-70E740481C1C}">
                <a14:useLocalDpi xmlns:a14="http://schemas.microsoft.com/office/drawing/2010/main"/>
              </a:ext>
            </a:extLst>
          </a:blip>
          <a:srcRect l="1660" t="5713" r="5337" b="11548"/>
          <a:stretch/>
        </p:blipFill>
        <p:spPr>
          <a:xfrm>
            <a:off x="3350886" y="1183811"/>
            <a:ext cx="5656914" cy="5486400"/>
          </a:xfrm>
          <a:prstGeom prst="rect">
            <a:avLst/>
          </a:prstGeom>
          <a:ln w="28575" cmpd="sng">
            <a:solidFill>
              <a:srgbClr val="66006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88518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4323" name="Rectangle 3"/>
          <p:cNvSpPr>
            <a:spLocks noGrp="1" noChangeArrowheads="1"/>
          </p:cNvSpPr>
          <p:nvPr>
            <p:ph idx="1"/>
          </p:nvPr>
        </p:nvSpPr>
        <p:spPr>
          <a:xfrm>
            <a:off x="4724400" y="4191000"/>
            <a:ext cx="3962400" cy="1143000"/>
          </a:xfrm>
        </p:spPr>
        <p:txBody>
          <a:bodyPr/>
          <a:lstStyle/>
          <a:p>
            <a:pPr eaLnBrk="1" hangingPunct="1">
              <a:buFontTx/>
              <a:buNone/>
            </a:pPr>
            <a:r>
              <a:rPr lang="en-US" dirty="0">
                <a:solidFill>
                  <a:srgbClr val="660066"/>
                </a:solidFill>
                <a:ea typeface="ＭＳ Ｐゴシック" pitchFamily="-110" charset="-128"/>
                <a:cs typeface="ＭＳ Ｐゴシック" pitchFamily="-110" charset="-128"/>
              </a:rPr>
              <a:t>Resistance to shear is critical.</a:t>
            </a:r>
          </a:p>
        </p:txBody>
      </p:sp>
      <p:pic>
        <p:nvPicPr>
          <p:cNvPr id="44036" name="Picture 4" descr="03_3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1371600"/>
            <a:ext cx="4114800" cy="2743200"/>
          </a:xfrm>
          <a:prstGeom prst="rect">
            <a:avLst/>
          </a:prstGeom>
          <a:noFill/>
          <a:ln w="38100" cap="flat" cmpd="sng" algn="ctr">
            <a:solidFill>
              <a:srgbClr val="660066"/>
            </a:solidFill>
            <a:prstDash val="solid"/>
            <a:miter lim="800000"/>
            <a:headEnd type="none" w="med" len="med"/>
            <a:tailEnd type="none" w="med" len="med"/>
          </a:ln>
          <a:effectLst>
            <a:outerShdw blurRad="50800" dist="38100" dir="2700000" algn="tl" rotWithShape="0">
              <a:prstClr val="black">
                <a:alpha val="40000"/>
              </a:prstClr>
            </a:outerShdw>
          </a:effectLst>
        </p:spPr>
      </p:pic>
      <p:pic>
        <p:nvPicPr>
          <p:cNvPr id="44037" name="Picture 6" descr="03_33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200" y="1066800"/>
            <a:ext cx="2743200" cy="4191000"/>
          </a:xfrm>
          <a:prstGeom prst="rect">
            <a:avLst/>
          </a:prstGeom>
          <a:noFill/>
          <a:ln w="38100" cap="flat" cmpd="sng" algn="ctr">
            <a:solidFill>
              <a:srgbClr val="660066"/>
            </a:solidFill>
            <a:prstDash val="solid"/>
            <a:miter lim="800000"/>
            <a:headEnd type="none" w="med" len="med"/>
            <a:tailEnd type="none" w="med" len="med"/>
          </a:ln>
          <a:effectLst>
            <a:outerShdw blurRad="50800" dist="38100" dir="2700000" algn="tl" rotWithShape="0">
              <a:prstClr val="black">
                <a:alpha val="40000"/>
              </a:prstClr>
            </a:outerShdw>
          </a:effectLst>
        </p:spPr>
      </p:pic>
      <p:sp>
        <p:nvSpPr>
          <p:cNvPr id="824329" name="Rectangle 9"/>
          <p:cNvSpPr>
            <a:spLocks noChangeArrowheads="1"/>
          </p:cNvSpPr>
          <p:nvPr/>
        </p:nvSpPr>
        <p:spPr bwMode="auto">
          <a:xfrm>
            <a:off x="838200" y="5933895"/>
            <a:ext cx="8153400" cy="838200"/>
          </a:xfrm>
          <a:prstGeom prst="rect">
            <a:avLst/>
          </a:prstGeom>
          <a:noFill/>
          <a:ln w="9525">
            <a:noFill/>
            <a:miter lim="800000"/>
            <a:headEnd/>
            <a:tailEnd/>
          </a:ln>
        </p:spPr>
        <p:txBody>
          <a:bodyPr>
            <a:prstTxWarp prst="textNoShape">
              <a:avLst/>
            </a:prstTxWarp>
          </a:bodyPr>
          <a:lstStyle/>
          <a:p>
            <a:pPr>
              <a:spcBef>
                <a:spcPct val="60000"/>
              </a:spcBef>
              <a:buClr>
                <a:schemeClr val="tx1"/>
              </a:buClr>
              <a:buFontTx/>
              <a:buNone/>
            </a:pPr>
            <a:r>
              <a:rPr kumimoji="0" lang="en-US" sz="2400" dirty="0" smtClean="0">
                <a:solidFill>
                  <a:srgbClr val="660066"/>
                </a:solidFill>
                <a:latin typeface="Comic Sans MS"/>
                <a:cs typeface="Comic Sans MS"/>
              </a:rPr>
              <a:t>“Earthquakes </a:t>
            </a:r>
            <a:r>
              <a:rPr kumimoji="0" lang="en-US" sz="2400" dirty="0">
                <a:solidFill>
                  <a:srgbClr val="660066"/>
                </a:solidFill>
                <a:latin typeface="Comic Sans MS"/>
                <a:cs typeface="Comic Sans MS"/>
              </a:rPr>
              <a:t>don’t kill </a:t>
            </a:r>
            <a:r>
              <a:rPr kumimoji="0" lang="en-US" sz="2400" dirty="0" smtClean="0">
                <a:solidFill>
                  <a:srgbClr val="660066"/>
                </a:solidFill>
                <a:latin typeface="Comic Sans MS"/>
                <a:cs typeface="Comic Sans MS"/>
              </a:rPr>
              <a:t>people</a:t>
            </a:r>
            <a:r>
              <a:rPr lang="en-US" sz="2400" dirty="0">
                <a:solidFill>
                  <a:srgbClr val="660066"/>
                </a:solidFill>
                <a:latin typeface="Comic Sans MS"/>
                <a:cs typeface="Comic Sans MS"/>
              </a:rPr>
              <a:t> </a:t>
            </a:r>
            <a:r>
              <a:rPr lang="en-US" sz="2400" dirty="0" smtClean="0">
                <a:solidFill>
                  <a:srgbClr val="660066"/>
                </a:solidFill>
                <a:latin typeface="Comic Sans MS"/>
                <a:cs typeface="Comic Sans MS"/>
              </a:rPr>
              <a:t>……. </a:t>
            </a:r>
            <a:r>
              <a:rPr kumimoji="0" lang="en-US" sz="2400" dirty="0" smtClean="0">
                <a:solidFill>
                  <a:srgbClr val="660066"/>
                </a:solidFill>
                <a:latin typeface="Comic Sans MS"/>
                <a:cs typeface="Comic Sans MS"/>
              </a:rPr>
              <a:t>buildings that collapse during earthquake ground shaking kill people.”</a:t>
            </a:r>
            <a:endParaRPr kumimoji="0" lang="en-US" sz="2400" dirty="0">
              <a:solidFill>
                <a:srgbClr val="660066"/>
              </a:solidFill>
              <a:latin typeface="Comic Sans MS"/>
              <a:cs typeface="Comic Sans MS"/>
            </a:endParaRPr>
          </a:p>
        </p:txBody>
      </p:sp>
      <p:pic>
        <p:nvPicPr>
          <p:cNvPr id="2" name="Picture 1" descr="Safety_danger_keep_out_sig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5000" y="3733800"/>
            <a:ext cx="2152124" cy="1371600"/>
          </a:xfrm>
          <a:prstGeom prst="rect">
            <a:avLst/>
          </a:prstGeom>
          <a:ln w="38100" cmpd="sng">
            <a:solidFill>
              <a:srgbClr val="FFFF00"/>
            </a:solidFill>
          </a:ln>
        </p:spPr>
      </p:pic>
      <p:pic>
        <p:nvPicPr>
          <p:cNvPr id="9" name="Picture 8"/>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69541" y="780951"/>
            <a:ext cx="7660694" cy="5146968"/>
          </a:xfrm>
          <a:prstGeom prst="rect">
            <a:avLst/>
          </a:prstGeom>
          <a:noFill/>
          <a:ln w="28575">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6215529" y="0"/>
            <a:ext cx="2944907" cy="391789"/>
          </a:xfrm>
          <a:prstGeom prst="rect">
            <a:avLst/>
          </a:prstGeom>
          <a:noFill/>
          <a:ln w="9525">
            <a:noFill/>
            <a:miter lim="800000"/>
            <a:headEnd/>
            <a:tailEnd/>
          </a:ln>
        </p:spPr>
        <p:txBody>
          <a:bodyPr/>
          <a:lstStyle/>
          <a:p>
            <a:pPr algn="ctr">
              <a:spcBef>
                <a:spcPts val="0"/>
              </a:spcBef>
              <a:buClr>
                <a:schemeClr val="tx1"/>
              </a:buClr>
              <a:buFontTx/>
              <a:buNone/>
              <a:defRPr/>
            </a:pPr>
            <a:r>
              <a:rPr kumimoji="0" lang="en-US" sz="2000" b="1" i="1" kern="0" dirty="0" smtClean="0">
                <a:solidFill>
                  <a:srgbClr val="660066"/>
                </a:solidFill>
                <a:latin typeface="Comic Sans MS" pitchFamily="-105" charset="0"/>
                <a:ea typeface="ＭＳ Ｐゴシック" pitchFamily="-105" charset="-128"/>
                <a:cs typeface="ＭＳ Ｐゴシック" pitchFamily="-105" charset="-128"/>
              </a:rPr>
              <a:t>Build a Better Wall</a:t>
            </a:r>
            <a:r>
              <a:rPr kumimoji="0" lang="en-US" sz="2000" b="1" i="1" kern="0" dirty="0">
                <a:solidFill>
                  <a:srgbClr val="660066"/>
                </a:solidFill>
                <a:latin typeface="Comic Sans MS" pitchFamily="-105" charset="0"/>
                <a:ea typeface="ＭＳ Ｐゴシック" pitchFamily="-105" charset="-128"/>
                <a:cs typeface="ＭＳ Ｐゴシック" pitchFamily="-105" charset="-128"/>
              </a:rPr>
              <a:t>				</a:t>
            </a:r>
          </a:p>
        </p:txBody>
      </p:sp>
    </p:spTree>
    <p:extLst>
      <p:ext uri="{BB962C8B-B14F-4D97-AF65-F5344CB8AC3E}">
        <p14:creationId xmlns:p14="http://schemas.microsoft.com/office/powerpoint/2010/main" val="18222352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9"/>
            <a:ext cx="7772400" cy="1111969"/>
          </a:xfrm>
        </p:spPr>
        <p:txBody>
          <a:bodyPr/>
          <a:lstStyle/>
          <a:p>
            <a:r>
              <a:rPr lang="en-US" dirty="0" smtClean="0"/>
              <a:t>Oregon EQ Building Codes</a:t>
            </a:r>
            <a:endParaRPr lang="en-US" dirty="0"/>
          </a:p>
        </p:txBody>
      </p:sp>
      <p:pic>
        <p:nvPicPr>
          <p:cNvPr id="3" name="Picture 2" descr="OR Bldg Codes.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2640" y="1026758"/>
            <a:ext cx="5568422" cy="5486400"/>
          </a:xfrm>
          <a:prstGeom prst="rect">
            <a:avLst/>
          </a:prstGeom>
        </p:spPr>
      </p:pic>
    </p:spTree>
    <p:extLst>
      <p:ext uri="{BB962C8B-B14F-4D97-AF65-F5344CB8AC3E}">
        <p14:creationId xmlns:p14="http://schemas.microsoft.com/office/powerpoint/2010/main" val="38506576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243209" y="620390"/>
            <a:ext cx="8595991" cy="457200"/>
          </a:xfrm>
        </p:spPr>
        <p:txBody>
          <a:bodyPr>
            <a:noAutofit/>
          </a:bodyPr>
          <a:lstStyle/>
          <a:p>
            <a:pPr eaLnBrk="1" hangingPunct="1"/>
            <a:r>
              <a:rPr lang="en-US" sz="3600" dirty="0">
                <a:latin typeface="Comic Sans MS" charset="0"/>
                <a:ea typeface="ＭＳ Ｐゴシック" charset="0"/>
                <a:cs typeface="ＭＳ Ｐゴシック" charset="0"/>
              </a:rPr>
              <a:t>Three Basic Types of Plate Boundaries</a:t>
            </a:r>
          </a:p>
        </p:txBody>
      </p:sp>
      <p:pic>
        <p:nvPicPr>
          <p:cNvPr id="7" name="Picture 6" descr="WorlMapRidge.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1306190"/>
            <a:ext cx="80597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txBox="1">
            <a:spLocks noChangeArrowheads="1"/>
          </p:cNvSpPr>
          <p:nvPr/>
        </p:nvSpPr>
        <p:spPr bwMode="auto">
          <a:xfrm>
            <a:off x="937656" y="4573070"/>
            <a:ext cx="7453070" cy="102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algn="ctr" eaLnBrk="1" hangingPunct="1">
              <a:lnSpc>
                <a:spcPts val="3840"/>
              </a:lnSpc>
              <a:spcBef>
                <a:spcPct val="0"/>
              </a:spcBef>
              <a:buFontTx/>
              <a:buNone/>
            </a:pPr>
            <a:r>
              <a:rPr kumimoji="0" lang="en-US" sz="3200" dirty="0">
                <a:solidFill>
                  <a:srgbClr val="660066"/>
                </a:solidFill>
                <a:latin typeface="Comic Sans MS" charset="0"/>
              </a:rPr>
              <a:t>Divergent (e.g. spreading ocean ridge</a:t>
            </a:r>
            <a:r>
              <a:rPr kumimoji="0" lang="en-US" sz="3200" dirty="0" smtClean="0">
                <a:solidFill>
                  <a:srgbClr val="660066"/>
                </a:solidFill>
                <a:latin typeface="Comic Sans MS" charset="0"/>
              </a:rPr>
              <a:t>)</a:t>
            </a:r>
          </a:p>
          <a:p>
            <a:pPr algn="ctr" eaLnBrk="1" hangingPunct="1">
              <a:lnSpc>
                <a:spcPts val="3840"/>
              </a:lnSpc>
              <a:spcBef>
                <a:spcPct val="0"/>
              </a:spcBef>
            </a:pPr>
            <a:r>
              <a:rPr kumimoji="0" lang="en-US" sz="3200" dirty="0" smtClean="0">
                <a:solidFill>
                  <a:srgbClr val="660066"/>
                </a:solidFill>
                <a:latin typeface="Comic Sans MS" charset="0"/>
              </a:rPr>
              <a:t>Normal faulting   Magnitudes </a:t>
            </a:r>
            <a:r>
              <a:rPr kumimoji="0" lang="en-US" sz="3200" u="sng" dirty="0" smtClean="0">
                <a:solidFill>
                  <a:srgbClr val="660066"/>
                </a:solidFill>
                <a:latin typeface="Comic Sans MS" charset="0"/>
              </a:rPr>
              <a:t>&lt;</a:t>
            </a:r>
            <a:r>
              <a:rPr kumimoji="0" lang="en-US" sz="3200" dirty="0" smtClean="0">
                <a:solidFill>
                  <a:srgbClr val="660066"/>
                </a:solidFill>
                <a:latin typeface="Comic Sans MS" charset="0"/>
              </a:rPr>
              <a:t> 6 </a:t>
            </a:r>
            <a:endParaRPr kumimoji="0" lang="en-US" sz="3200" dirty="0">
              <a:solidFill>
                <a:srgbClr val="660066"/>
              </a:solidFill>
              <a:latin typeface="Comic Sans MS" charset="0"/>
            </a:endParaRPr>
          </a:p>
        </p:txBody>
      </p:sp>
    </p:spTree>
    <p:extLst>
      <p:ext uri="{BB962C8B-B14F-4D97-AF65-F5344CB8AC3E}">
        <p14:creationId xmlns:p14="http://schemas.microsoft.com/office/powerpoint/2010/main" val="30876259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2362200" y="0"/>
            <a:ext cx="5029200" cy="914400"/>
          </a:xfrm>
        </p:spPr>
        <p:txBody>
          <a:bodyPr/>
          <a:lstStyle/>
          <a:p>
            <a:pPr eaLnBrk="1" hangingPunct="1"/>
            <a:r>
              <a:rPr lang="en-US" sz="4400">
                <a:latin typeface="Comic Sans MS" charset="0"/>
                <a:ea typeface="ＭＳ Ｐゴシック" charset="0"/>
                <a:cs typeface="ＭＳ Ｐゴシック" charset="0"/>
              </a:rPr>
              <a:t>Seismic Retrofit</a:t>
            </a:r>
          </a:p>
        </p:txBody>
      </p:sp>
      <p:sp>
        <p:nvSpPr>
          <p:cNvPr id="56323" name="Rectangle 3"/>
          <p:cNvSpPr>
            <a:spLocks noGrp="1" noChangeArrowheads="1"/>
          </p:cNvSpPr>
          <p:nvPr>
            <p:ph type="subTitle" idx="1"/>
          </p:nvPr>
        </p:nvSpPr>
        <p:spPr>
          <a:xfrm>
            <a:off x="914400" y="5562600"/>
            <a:ext cx="7696200" cy="990600"/>
          </a:xfrm>
        </p:spPr>
        <p:txBody>
          <a:bodyPr>
            <a:normAutofit fontScale="92500"/>
          </a:bodyPr>
          <a:lstStyle/>
          <a:p>
            <a:pPr eaLnBrk="1" hangingPunct="1">
              <a:lnSpc>
                <a:spcPts val="3000"/>
              </a:lnSpc>
            </a:pPr>
            <a:r>
              <a:rPr lang="en-US">
                <a:solidFill>
                  <a:srgbClr val="660066"/>
                </a:solidFill>
                <a:latin typeface="Comic Sans MS" charset="0"/>
                <a:ea typeface="ＭＳ Ｐゴシック" charset="0"/>
                <a:cs typeface="ＭＳ Ｐゴシック" charset="0"/>
              </a:rPr>
              <a:t>1942 North Portland House</a:t>
            </a:r>
          </a:p>
          <a:p>
            <a:pPr eaLnBrk="1" hangingPunct="1">
              <a:lnSpc>
                <a:spcPts val="3000"/>
              </a:lnSpc>
              <a:spcBef>
                <a:spcPct val="0"/>
              </a:spcBef>
            </a:pPr>
            <a:r>
              <a:rPr lang="en-US">
                <a:solidFill>
                  <a:srgbClr val="660066"/>
                </a:solidFill>
                <a:latin typeface="Comic Sans MS" charset="0"/>
                <a:ea typeface="ＭＳ Ｐゴシック" charset="0"/>
                <a:cs typeface="ＭＳ Ｐゴシック" charset="0"/>
              </a:rPr>
              <a:t>Wood frame NOT attached to foundation.</a:t>
            </a:r>
          </a:p>
        </p:txBody>
      </p:sp>
      <p:pic>
        <p:nvPicPr>
          <p:cNvPr id="5" name="Picture 4" descr="Chimney.jpg"/>
          <p:cNvPicPr>
            <a:picLocks noChangeAspect="1"/>
          </p:cNvPicPr>
          <p:nvPr/>
        </p:nvPicPr>
        <p:blipFill>
          <a:blip r:embed="rId3"/>
          <a:stretch>
            <a:fillRect/>
          </a:stretch>
        </p:blipFill>
        <p:spPr>
          <a:xfrm>
            <a:off x="1146175" y="838200"/>
            <a:ext cx="6851650" cy="4572000"/>
          </a:xfrm>
          <a:prstGeom prst="rect">
            <a:avLst/>
          </a:prstGeom>
          <a:ln w="38100"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Tree>
    <p:extLst>
      <p:ext uri="{BB962C8B-B14F-4D97-AF65-F5344CB8AC3E}">
        <p14:creationId xmlns:p14="http://schemas.microsoft.com/office/powerpoint/2010/main" val="31761178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2362200" y="0"/>
            <a:ext cx="5029200" cy="914400"/>
          </a:xfrm>
        </p:spPr>
        <p:txBody>
          <a:bodyPr/>
          <a:lstStyle/>
          <a:p>
            <a:pPr eaLnBrk="1" hangingPunct="1"/>
            <a:r>
              <a:rPr lang="en-US" sz="4400">
                <a:latin typeface="Comic Sans MS" charset="0"/>
                <a:ea typeface="ＭＳ Ｐゴシック" charset="0"/>
                <a:cs typeface="ＭＳ Ｐゴシック" charset="0"/>
              </a:rPr>
              <a:t>Seismic Retrofit</a:t>
            </a:r>
          </a:p>
        </p:txBody>
      </p:sp>
      <p:sp>
        <p:nvSpPr>
          <p:cNvPr id="58371" name="Rectangle 3"/>
          <p:cNvSpPr>
            <a:spLocks noGrp="1" noChangeArrowheads="1"/>
          </p:cNvSpPr>
          <p:nvPr>
            <p:ph type="subTitle" idx="1"/>
          </p:nvPr>
        </p:nvSpPr>
        <p:spPr>
          <a:xfrm>
            <a:off x="1219200" y="5562600"/>
            <a:ext cx="7467600" cy="685800"/>
          </a:xfrm>
        </p:spPr>
        <p:txBody>
          <a:bodyPr>
            <a:normAutofit fontScale="92500"/>
          </a:bodyPr>
          <a:lstStyle/>
          <a:p>
            <a:pPr eaLnBrk="1" hangingPunct="1">
              <a:lnSpc>
                <a:spcPts val="3000"/>
              </a:lnSpc>
            </a:pPr>
            <a:r>
              <a:rPr lang="en-US">
                <a:solidFill>
                  <a:srgbClr val="660066"/>
                </a:solidFill>
                <a:latin typeface="Comic Sans MS" charset="0"/>
                <a:ea typeface="ＭＳ Ｐゴシック" charset="0"/>
                <a:cs typeface="ＭＳ Ｐゴシック" charset="0"/>
              </a:rPr>
              <a:t>Bolting frame to foundation on exterior.</a:t>
            </a:r>
          </a:p>
        </p:txBody>
      </p:sp>
      <p:pic>
        <p:nvPicPr>
          <p:cNvPr id="6" name="Picture 5" descr="Exterior Plate.jpg"/>
          <p:cNvPicPr>
            <a:picLocks noChangeAspect="1"/>
          </p:cNvPicPr>
          <p:nvPr/>
        </p:nvPicPr>
        <p:blipFill>
          <a:blip r:embed="rId3"/>
          <a:stretch>
            <a:fillRect/>
          </a:stretch>
        </p:blipFill>
        <p:spPr>
          <a:xfrm>
            <a:off x="1447800" y="838200"/>
            <a:ext cx="6853238" cy="4572000"/>
          </a:xfrm>
          <a:prstGeom prst="rect">
            <a:avLst/>
          </a:prstGeom>
          <a:noFill/>
          <a:ln w="28575" cmpd="sng">
            <a:solidFill>
              <a:srgbClr val="660066"/>
            </a:solidFill>
          </a:ln>
          <a:effectLst>
            <a:outerShdw blurRad="50800" dist="38100" dir="2700000">
              <a:srgbClr val="000000">
                <a:alpha val="43000"/>
              </a:srgbClr>
            </a:outerShdw>
          </a:effectLst>
        </p:spPr>
      </p:pic>
      <p:pic>
        <p:nvPicPr>
          <p:cNvPr id="7" name="Picture 6" descr="Exterior Plate Finished.jpg"/>
          <p:cNvPicPr>
            <a:picLocks noChangeAspect="1"/>
          </p:cNvPicPr>
          <p:nvPr/>
        </p:nvPicPr>
        <p:blipFill>
          <a:blip r:embed="rId4"/>
          <a:stretch>
            <a:fillRect/>
          </a:stretch>
        </p:blipFill>
        <p:spPr>
          <a:xfrm>
            <a:off x="1447800" y="838200"/>
            <a:ext cx="6853238" cy="4572000"/>
          </a:xfrm>
          <a:prstGeom prst="rect">
            <a:avLst/>
          </a:prstGeom>
          <a:ln w="28575"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Tree>
    <p:extLst>
      <p:ext uri="{BB962C8B-B14F-4D97-AF65-F5344CB8AC3E}">
        <p14:creationId xmlns:p14="http://schemas.microsoft.com/office/powerpoint/2010/main" val="2846336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2362200" y="0"/>
            <a:ext cx="5029200" cy="914400"/>
          </a:xfrm>
        </p:spPr>
        <p:txBody>
          <a:bodyPr/>
          <a:lstStyle/>
          <a:p>
            <a:pPr eaLnBrk="1" hangingPunct="1"/>
            <a:r>
              <a:rPr lang="en-US" sz="4400">
                <a:latin typeface="Comic Sans MS" charset="0"/>
                <a:ea typeface="ＭＳ Ｐゴシック" charset="0"/>
                <a:cs typeface="ＭＳ Ｐゴシック" charset="0"/>
              </a:rPr>
              <a:t>Seismic Retrofit</a:t>
            </a:r>
          </a:p>
        </p:txBody>
      </p:sp>
      <p:sp>
        <p:nvSpPr>
          <p:cNvPr id="60419" name="Rectangle 3"/>
          <p:cNvSpPr>
            <a:spLocks noGrp="1" noChangeArrowheads="1"/>
          </p:cNvSpPr>
          <p:nvPr>
            <p:ph type="subTitle" idx="1"/>
          </p:nvPr>
        </p:nvSpPr>
        <p:spPr>
          <a:xfrm>
            <a:off x="2057400" y="5638800"/>
            <a:ext cx="5257800" cy="609600"/>
          </a:xfrm>
        </p:spPr>
        <p:txBody>
          <a:bodyPr>
            <a:normAutofit fontScale="92500"/>
          </a:bodyPr>
          <a:lstStyle/>
          <a:p>
            <a:pPr eaLnBrk="1" hangingPunct="1">
              <a:lnSpc>
                <a:spcPts val="3000"/>
              </a:lnSpc>
            </a:pPr>
            <a:r>
              <a:rPr lang="en-US" dirty="0">
                <a:solidFill>
                  <a:srgbClr val="660066"/>
                </a:solidFill>
                <a:latin typeface="Comic Sans MS" charset="0"/>
                <a:ea typeface="ＭＳ Ｐゴシック" charset="0"/>
                <a:cs typeface="ＭＳ Ｐゴシック" charset="0"/>
              </a:rPr>
              <a:t>Post &amp; beam reinforcement.</a:t>
            </a:r>
          </a:p>
        </p:txBody>
      </p:sp>
      <p:pic>
        <p:nvPicPr>
          <p:cNvPr id="11" name="Picture 10" descr="Boot After.jpg"/>
          <p:cNvPicPr>
            <a:picLocks noChangeAspect="1"/>
          </p:cNvPicPr>
          <p:nvPr/>
        </p:nvPicPr>
        <p:blipFill>
          <a:blip r:embed="rId3"/>
          <a:stretch>
            <a:fillRect/>
          </a:stretch>
        </p:blipFill>
        <p:spPr>
          <a:xfrm>
            <a:off x="1424780" y="914400"/>
            <a:ext cx="6853238" cy="4572000"/>
          </a:xfrm>
          <a:prstGeom prst="rect">
            <a:avLst/>
          </a:prstGeom>
          <a:ln w="28575"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Tree>
    <p:extLst>
      <p:ext uri="{BB962C8B-B14F-4D97-AF65-F5344CB8AC3E}">
        <p14:creationId xmlns:p14="http://schemas.microsoft.com/office/powerpoint/2010/main" val="34831850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8207"/>
            <a:ext cx="7543800" cy="673847"/>
          </a:xfrm>
        </p:spPr>
        <p:txBody>
          <a:bodyPr>
            <a:normAutofit fontScale="90000"/>
          </a:bodyPr>
          <a:lstStyle/>
          <a:p>
            <a:r>
              <a:rPr lang="en-US" dirty="0" smtClean="0"/>
              <a:t>Drop, Cover, and Hold On!</a:t>
            </a:r>
            <a:endParaRPr lang="en-US" dirty="0"/>
          </a:p>
        </p:txBody>
      </p:sp>
      <p:pic>
        <p:nvPicPr>
          <p:cNvPr id="6" name="Picture 5" descr="Duck.tiff"/>
          <p:cNvPicPr>
            <a:picLocks noChangeAspect="1"/>
          </p:cNvPicPr>
          <p:nvPr/>
        </p:nvPicPr>
        <p:blipFill rotWithShape="1">
          <a:blip r:embed="rId2" cstate="screen">
            <a:extLst>
              <a:ext uri="{28A0092B-C50C-407E-A947-70E740481C1C}">
                <a14:useLocalDpi xmlns:a14="http://schemas.microsoft.com/office/drawing/2010/main"/>
              </a:ext>
            </a:extLst>
          </a:blip>
          <a:srcRect l="2250" r="1970"/>
          <a:stretch/>
        </p:blipFill>
        <p:spPr>
          <a:xfrm>
            <a:off x="2233200" y="970431"/>
            <a:ext cx="4225766" cy="2743200"/>
          </a:xfrm>
          <a:prstGeom prst="rect">
            <a:avLst/>
          </a:prstGeom>
          <a:ln w="28575" cmpd="sng">
            <a:solidFill>
              <a:srgbClr val="660066"/>
            </a:solidFill>
          </a:ln>
          <a:effectLst>
            <a:outerShdw blurRad="50800" dist="38100" dir="2700000" algn="tl" rotWithShape="0">
              <a:prstClr val="black">
                <a:alpha val="40000"/>
              </a:prstClr>
            </a:outerShdw>
          </a:effectLst>
        </p:spPr>
      </p:pic>
      <p:pic>
        <p:nvPicPr>
          <p:cNvPr id="3" name="Picture 2" descr="DropCoverHol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7924" y="3848100"/>
            <a:ext cx="7900416" cy="2743200"/>
          </a:xfrm>
          <a:prstGeom prst="rect">
            <a:avLst/>
          </a:prstGeom>
        </p:spPr>
      </p:pic>
    </p:spTree>
    <p:extLst>
      <p:ext uri="{BB962C8B-B14F-4D97-AF65-F5344CB8AC3E}">
        <p14:creationId xmlns:p14="http://schemas.microsoft.com/office/powerpoint/2010/main" val="104717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fig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8001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descr="fig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0" y="27813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fig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0" y="46863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8501" name="Rectangle 5"/>
          <p:cNvSpPr>
            <a:spLocks noGrp="1" noChangeArrowheads="1"/>
          </p:cNvSpPr>
          <p:nvPr>
            <p:ph type="body" sz="half" idx="2"/>
          </p:nvPr>
        </p:nvSpPr>
        <p:spPr>
          <a:xfrm>
            <a:off x="5410200" y="1676400"/>
            <a:ext cx="3733800" cy="5456866"/>
          </a:xfrm>
        </p:spPr>
        <p:txBody>
          <a:bodyPr>
            <a:noAutofit/>
          </a:bodyPr>
          <a:lstStyle/>
          <a:p>
            <a:pPr eaLnBrk="1" hangingPunct="1">
              <a:lnSpc>
                <a:spcPct val="120000"/>
              </a:lnSpc>
              <a:buClr>
                <a:srgbClr val="FF0000"/>
              </a:buClr>
              <a:buFont typeface="Times" charset="0"/>
              <a:buChar char="•"/>
            </a:pPr>
            <a:r>
              <a:rPr lang="en-US" sz="2800" b="1" dirty="0">
                <a:latin typeface="Comic Sans MS" charset="0"/>
                <a:ea typeface="ＭＳ Ｐゴシック" charset="0"/>
                <a:cs typeface="ＭＳ Ｐゴシック" charset="0"/>
              </a:rPr>
              <a:t>Divergent</a:t>
            </a:r>
            <a:br>
              <a:rPr lang="en-US" sz="2800" b="1" dirty="0">
                <a:latin typeface="Comic Sans MS" charset="0"/>
                <a:ea typeface="ＭＳ Ｐゴシック" charset="0"/>
                <a:cs typeface="ＭＳ Ｐゴシック" charset="0"/>
              </a:rPr>
            </a:br>
            <a:endParaRPr lang="en-US" sz="2800" b="1" dirty="0" smtClean="0">
              <a:latin typeface="Comic Sans MS" charset="0"/>
              <a:ea typeface="ＭＳ Ｐゴシック" charset="0"/>
              <a:cs typeface="ＭＳ Ｐゴシック" charset="0"/>
            </a:endParaRPr>
          </a:p>
          <a:p>
            <a:pPr marL="0" indent="0" eaLnBrk="1" hangingPunct="1">
              <a:lnSpc>
                <a:spcPct val="120000"/>
              </a:lnSpc>
              <a:buClr>
                <a:srgbClr val="FF0000"/>
              </a:buClr>
              <a:buNone/>
            </a:pPr>
            <a:endParaRPr lang="en-US" sz="2800" b="1" dirty="0">
              <a:latin typeface="Comic Sans MS" charset="0"/>
              <a:ea typeface="ＭＳ Ｐゴシック" charset="0"/>
              <a:cs typeface="ＭＳ Ｐゴシック" charset="0"/>
            </a:endParaRPr>
          </a:p>
          <a:p>
            <a:pPr eaLnBrk="1" hangingPunct="1">
              <a:lnSpc>
                <a:spcPct val="120000"/>
              </a:lnSpc>
              <a:buClr>
                <a:srgbClr val="FF0000"/>
              </a:buClr>
              <a:buFont typeface="Times" charset="0"/>
              <a:buChar char="•"/>
            </a:pPr>
            <a:r>
              <a:rPr lang="en-US" sz="2800" b="1" dirty="0">
                <a:latin typeface="Comic Sans MS" charset="0"/>
                <a:ea typeface="ＭＳ Ｐゴシック" charset="0"/>
                <a:cs typeface="ＭＳ Ｐゴシック" charset="0"/>
              </a:rPr>
              <a:t>Transform </a:t>
            </a:r>
          </a:p>
          <a:p>
            <a:pPr eaLnBrk="1" hangingPunct="1">
              <a:lnSpc>
                <a:spcPct val="120000"/>
              </a:lnSpc>
              <a:buClr>
                <a:srgbClr val="FF0000"/>
              </a:buClr>
              <a:buFont typeface="Times" charset="0"/>
              <a:buChar char="•"/>
            </a:pPr>
            <a:endParaRPr lang="en-US" sz="2800" b="1" dirty="0">
              <a:latin typeface="Comic Sans MS" charset="0"/>
              <a:ea typeface="ＭＳ Ｐゴシック" charset="0"/>
              <a:cs typeface="ＭＳ Ｐゴシック" charset="0"/>
            </a:endParaRPr>
          </a:p>
          <a:p>
            <a:pPr eaLnBrk="1" hangingPunct="1">
              <a:lnSpc>
                <a:spcPct val="120000"/>
              </a:lnSpc>
              <a:buClr>
                <a:srgbClr val="FF0000"/>
              </a:buClr>
              <a:buFont typeface="Times" charset="0"/>
              <a:buNone/>
            </a:pPr>
            <a:endParaRPr lang="en-US" sz="2800" b="1" dirty="0">
              <a:latin typeface="Comic Sans MS" charset="0"/>
              <a:ea typeface="ＭＳ Ｐゴシック" charset="0"/>
              <a:cs typeface="ＭＳ Ｐゴシック" charset="0"/>
            </a:endParaRPr>
          </a:p>
          <a:p>
            <a:pPr eaLnBrk="1" hangingPunct="1">
              <a:lnSpc>
                <a:spcPts val="6180"/>
              </a:lnSpc>
              <a:buClr>
                <a:srgbClr val="FF0000"/>
              </a:buClr>
              <a:buFont typeface="Times" charset="0"/>
              <a:buChar char="•"/>
            </a:pPr>
            <a:r>
              <a:rPr lang="en-US" sz="2800" b="1" dirty="0">
                <a:latin typeface="Comic Sans MS" charset="0"/>
                <a:ea typeface="ＭＳ Ｐゴシック" charset="0"/>
                <a:cs typeface="ＭＳ Ｐゴシック" charset="0"/>
              </a:rPr>
              <a:t>Convergent </a:t>
            </a:r>
            <a:br>
              <a:rPr lang="en-US" sz="2800" b="1" dirty="0">
                <a:latin typeface="Comic Sans MS" charset="0"/>
                <a:ea typeface="ＭＳ Ｐゴシック" charset="0"/>
                <a:cs typeface="ＭＳ Ｐゴシック" charset="0"/>
              </a:rPr>
            </a:br>
            <a:r>
              <a:rPr lang="en-US" sz="2800" b="1" dirty="0">
                <a:latin typeface="Comic Sans MS" charset="0"/>
                <a:ea typeface="ＭＳ Ｐゴシック" charset="0"/>
                <a:cs typeface="ＭＳ Ｐゴシック" charset="0"/>
              </a:rPr>
              <a:t>(subduction zones)</a:t>
            </a:r>
            <a:br>
              <a:rPr lang="en-US" sz="2800" b="1" dirty="0">
                <a:latin typeface="Comic Sans MS" charset="0"/>
                <a:ea typeface="ＭＳ Ｐゴシック" charset="0"/>
                <a:cs typeface="ＭＳ Ｐゴシック" charset="0"/>
              </a:rPr>
            </a:br>
            <a:endParaRPr lang="en-US" sz="2800" b="1" dirty="0">
              <a:latin typeface="Comic Sans MS" charset="0"/>
              <a:ea typeface="ＭＳ Ｐゴシック" charset="0"/>
              <a:cs typeface="ＭＳ Ｐゴシック" charset="0"/>
            </a:endParaRPr>
          </a:p>
        </p:txBody>
      </p:sp>
      <p:sp>
        <p:nvSpPr>
          <p:cNvPr id="68614" name="Text Box 6"/>
          <p:cNvSpPr txBox="1">
            <a:spLocks noChangeArrowheads="1"/>
          </p:cNvSpPr>
          <p:nvPr/>
        </p:nvSpPr>
        <p:spPr bwMode="auto">
          <a:xfrm>
            <a:off x="1050925" y="38100"/>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endParaRPr kumimoji="0" lang="en-US" sz="3000" b="1">
              <a:solidFill>
                <a:srgbClr val="660066"/>
              </a:solidFill>
              <a:latin typeface="Comic Sans MS" charset="0"/>
            </a:endParaRPr>
          </a:p>
        </p:txBody>
      </p:sp>
      <p:sp>
        <p:nvSpPr>
          <p:cNvPr id="68615" name="Rectangle 7"/>
          <p:cNvSpPr>
            <a:spLocks noGrp="1" noChangeArrowheads="1"/>
          </p:cNvSpPr>
          <p:nvPr>
            <p:ph type="title"/>
          </p:nvPr>
        </p:nvSpPr>
        <p:spPr>
          <a:xfrm>
            <a:off x="762000" y="228600"/>
            <a:ext cx="6934200" cy="457200"/>
          </a:xfrm>
        </p:spPr>
        <p:txBody>
          <a:bodyPr>
            <a:normAutofit fontScale="90000"/>
          </a:bodyPr>
          <a:lstStyle/>
          <a:p>
            <a:pPr eaLnBrk="1" hangingPunct="1"/>
            <a:r>
              <a:rPr lang="en-US" sz="3200" b="1">
                <a:latin typeface="Comic Sans MS" charset="0"/>
                <a:ea typeface="ＭＳ Ｐゴシック" charset="0"/>
                <a:cs typeface="ＭＳ Ｐゴシック" charset="0"/>
              </a:rPr>
              <a:t>Three Types of Plate Boundaries</a:t>
            </a:r>
            <a:endParaRPr lang="en-US" sz="3200">
              <a:latin typeface="Comic Sans MS" charset="0"/>
              <a:ea typeface="ＭＳ Ｐゴシック" charset="0"/>
              <a:cs typeface="ＭＳ Ｐゴシック" charset="0"/>
            </a:endParaRPr>
          </a:p>
        </p:txBody>
      </p:sp>
      <p:sp>
        <p:nvSpPr>
          <p:cNvPr id="1258504" name="Rectangle 8"/>
          <p:cNvSpPr>
            <a:spLocks noChangeArrowheads="1"/>
          </p:cNvSpPr>
          <p:nvPr/>
        </p:nvSpPr>
        <p:spPr bwMode="auto">
          <a:xfrm>
            <a:off x="304800" y="5226050"/>
            <a:ext cx="2133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3600" dirty="0">
                <a:solidFill>
                  <a:srgbClr val="660066"/>
                </a:solidFill>
                <a:latin typeface="Comic Sans MS" charset="0"/>
              </a:rPr>
              <a:t>Tsunami</a:t>
            </a:r>
          </a:p>
        </p:txBody>
      </p:sp>
      <p:pic>
        <p:nvPicPr>
          <p:cNvPr id="68617"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60863" y="3370263"/>
            <a:ext cx="115887"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2971800" y="3276600"/>
            <a:ext cx="1219200" cy="990600"/>
            <a:chOff x="2640" y="2688"/>
            <a:chExt cx="768" cy="624"/>
          </a:xfrm>
        </p:grpSpPr>
        <p:sp>
          <p:nvSpPr>
            <p:cNvPr id="68622" name="Oval 11"/>
            <p:cNvSpPr>
              <a:spLocks noChangeArrowheads="1"/>
            </p:cNvSpPr>
            <p:nvPr/>
          </p:nvSpPr>
          <p:spPr bwMode="auto">
            <a:xfrm>
              <a:off x="2736" y="2688"/>
              <a:ext cx="624" cy="624"/>
            </a:xfrm>
            <a:prstGeom prst="ellipse">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660066"/>
                </a:solidFill>
              </a:endParaRPr>
            </a:p>
          </p:txBody>
        </p:sp>
        <p:sp>
          <p:nvSpPr>
            <p:cNvPr id="68623" name="Line 12"/>
            <p:cNvSpPr>
              <a:spLocks noChangeShapeType="1"/>
            </p:cNvSpPr>
            <p:nvPr/>
          </p:nvSpPr>
          <p:spPr bwMode="auto">
            <a:xfrm flipV="1">
              <a:off x="2640" y="2784"/>
              <a:ext cx="768" cy="443"/>
            </a:xfrm>
            <a:prstGeom prst="line">
              <a:avLst/>
            </a:prstGeom>
            <a:noFill/>
            <a:ln w="107950">
              <a:solidFill>
                <a:srgbClr val="FF0000"/>
              </a:solidFill>
              <a:miter lim="800000"/>
              <a:headEnd/>
              <a:tailEnd/>
            </a:ln>
            <a:extLst>
              <a:ext uri="{909E8E84-426E-40dd-AFC4-6F175D3DCCD1}">
                <a14:hiddenFill xmlns:a14="http://schemas.microsoft.com/office/drawing/2010/main">
                  <a:noFill/>
                </a14:hiddenFill>
              </a:ext>
            </a:extLst>
          </p:spPr>
          <p:txBody>
            <a:bodyPr wrap="none" anchor="ctr"/>
            <a:lstStyle/>
            <a:p>
              <a:endParaRPr lang="en-US">
                <a:solidFill>
                  <a:srgbClr val="660066"/>
                </a:solidFill>
              </a:endParaRPr>
            </a:p>
          </p:txBody>
        </p:sp>
      </p:grpSp>
      <p:grpSp>
        <p:nvGrpSpPr>
          <p:cNvPr id="3" name="Group 13"/>
          <p:cNvGrpSpPr>
            <a:grpSpLocks/>
          </p:cNvGrpSpPr>
          <p:nvPr/>
        </p:nvGrpSpPr>
        <p:grpSpPr bwMode="auto">
          <a:xfrm>
            <a:off x="2971800" y="1066800"/>
            <a:ext cx="1219200" cy="990600"/>
            <a:chOff x="2640" y="2688"/>
            <a:chExt cx="768" cy="624"/>
          </a:xfrm>
        </p:grpSpPr>
        <p:sp>
          <p:nvSpPr>
            <p:cNvPr id="68620" name="Oval 14"/>
            <p:cNvSpPr>
              <a:spLocks noChangeArrowheads="1"/>
            </p:cNvSpPr>
            <p:nvPr/>
          </p:nvSpPr>
          <p:spPr bwMode="auto">
            <a:xfrm>
              <a:off x="2736" y="2688"/>
              <a:ext cx="624" cy="624"/>
            </a:xfrm>
            <a:prstGeom prst="ellipse">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660066"/>
                </a:solidFill>
              </a:endParaRPr>
            </a:p>
          </p:txBody>
        </p:sp>
        <p:sp>
          <p:nvSpPr>
            <p:cNvPr id="68621" name="Line 15"/>
            <p:cNvSpPr>
              <a:spLocks noChangeShapeType="1"/>
            </p:cNvSpPr>
            <p:nvPr/>
          </p:nvSpPr>
          <p:spPr bwMode="auto">
            <a:xfrm flipV="1">
              <a:off x="2640" y="2784"/>
              <a:ext cx="768" cy="443"/>
            </a:xfrm>
            <a:prstGeom prst="line">
              <a:avLst/>
            </a:prstGeom>
            <a:noFill/>
            <a:ln w="107950">
              <a:solidFill>
                <a:srgbClr val="FF0000"/>
              </a:solidFill>
              <a:miter lim="800000"/>
              <a:headEnd/>
              <a:tailEnd/>
            </a:ln>
            <a:extLst>
              <a:ext uri="{909E8E84-426E-40dd-AFC4-6F175D3DCCD1}">
                <a14:hiddenFill xmlns:a14="http://schemas.microsoft.com/office/drawing/2010/main">
                  <a:noFill/>
                </a14:hiddenFill>
              </a:ext>
            </a:extLst>
          </p:spPr>
          <p:txBody>
            <a:bodyPr wrap="none" anchor="ctr"/>
            <a:lstStyle/>
            <a:p>
              <a:endParaRPr lang="en-US">
                <a:solidFill>
                  <a:srgbClr val="660066"/>
                </a:solidFill>
              </a:endParaRPr>
            </a:p>
          </p:txBody>
        </p:sp>
      </p:grpSp>
    </p:spTree>
    <p:extLst>
      <p:ext uri="{BB962C8B-B14F-4D97-AF65-F5344CB8AC3E}">
        <p14:creationId xmlns:p14="http://schemas.microsoft.com/office/powerpoint/2010/main" val="866067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1000"/>
                                  </p:stCondLst>
                                  <p:childTnLst>
                                    <p:set>
                                      <p:cBhvr>
                                        <p:cTn id="6" dur="1" fill="hold">
                                          <p:stCondLst>
                                            <p:cond delay="0"/>
                                          </p:stCondLst>
                                        </p:cTn>
                                        <p:tgtEl>
                                          <p:spTgt spid="1258501">
                                            <p:txEl>
                                              <p:pRg st="0" end="0"/>
                                            </p:txEl>
                                          </p:spTgt>
                                        </p:tgtEl>
                                        <p:attrNameLst>
                                          <p:attrName>style.visibility</p:attrName>
                                        </p:attrNameLst>
                                      </p:cBhvr>
                                      <p:to>
                                        <p:strVal val="visible"/>
                                      </p:to>
                                    </p:set>
                                    <p:anim calcmode="lin" valueType="num">
                                      <p:cBhvr additive="base">
                                        <p:cTn id="7" dur="500" fill="hold"/>
                                        <p:tgtEl>
                                          <p:spTgt spid="125850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5850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58501">
                                            <p:txEl>
                                              <p:pRg st="0" end="0"/>
                                            </p:txEl>
                                          </p:spTgt>
                                        </p:tgtEl>
                                        <p:attrNameLst>
                                          <p:attrName>ppt_c</p:attrName>
                                        </p:attrNameLst>
                                      </p:cBhvr>
                                      <p:to>
                                        <a:schemeClr val="accent1"/>
                                      </p:to>
                                    </p:animClr>
                                  </p:subTnLst>
                                </p:cTn>
                              </p:par>
                            </p:childTnLst>
                          </p:cTn>
                        </p:par>
                        <p:par>
                          <p:cTn id="9" fill="hold" nodeType="afterGroup">
                            <p:stCondLst>
                              <p:cond delay="1500"/>
                            </p:stCondLst>
                            <p:childTnLst>
                              <p:par>
                                <p:cTn id="10" presetID="2" presetClass="entr" presetSubtype="2" fill="hold" grpId="0" nodeType="afterEffect">
                                  <p:stCondLst>
                                    <p:cond delay="1000"/>
                                  </p:stCondLst>
                                  <p:childTnLst>
                                    <p:set>
                                      <p:cBhvr>
                                        <p:cTn id="11" dur="1" fill="hold">
                                          <p:stCondLst>
                                            <p:cond delay="0"/>
                                          </p:stCondLst>
                                        </p:cTn>
                                        <p:tgtEl>
                                          <p:spTgt spid="1258501">
                                            <p:txEl>
                                              <p:pRg st="2" end="2"/>
                                            </p:txEl>
                                          </p:spTgt>
                                        </p:tgtEl>
                                        <p:attrNameLst>
                                          <p:attrName>style.visibility</p:attrName>
                                        </p:attrNameLst>
                                      </p:cBhvr>
                                      <p:to>
                                        <p:strVal val="visible"/>
                                      </p:to>
                                    </p:set>
                                    <p:anim calcmode="lin" valueType="num">
                                      <p:cBhvr additive="base">
                                        <p:cTn id="12" dur="500" fill="hold"/>
                                        <p:tgtEl>
                                          <p:spTgt spid="1258501">
                                            <p:txEl>
                                              <p:pRg st="2" end="2"/>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258501">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58501">
                                            <p:txEl>
                                              <p:pRg st="2" end="2"/>
                                            </p:txEl>
                                          </p:spTgt>
                                        </p:tgtEl>
                                        <p:attrNameLst>
                                          <p:attrName>ppt_c</p:attrName>
                                        </p:attrNameLst>
                                      </p:cBhvr>
                                      <p:to>
                                        <a:schemeClr val="accent1"/>
                                      </p:to>
                                    </p:animClr>
                                  </p:subTnLst>
                                </p:cTn>
                              </p:par>
                            </p:childTnLst>
                          </p:cTn>
                        </p:par>
                        <p:par>
                          <p:cTn id="14" fill="hold" nodeType="afterGroup">
                            <p:stCondLst>
                              <p:cond delay="3000"/>
                            </p:stCondLst>
                            <p:childTnLst>
                              <p:par>
                                <p:cTn id="15" presetID="2" presetClass="entr" presetSubtype="2" fill="hold" grpId="0" nodeType="afterEffect">
                                  <p:stCondLst>
                                    <p:cond delay="1000"/>
                                  </p:stCondLst>
                                  <p:childTnLst>
                                    <p:set>
                                      <p:cBhvr>
                                        <p:cTn id="16" dur="1" fill="hold">
                                          <p:stCondLst>
                                            <p:cond delay="0"/>
                                          </p:stCondLst>
                                        </p:cTn>
                                        <p:tgtEl>
                                          <p:spTgt spid="1258501">
                                            <p:txEl>
                                              <p:pRg st="5" end="5"/>
                                            </p:txEl>
                                          </p:spTgt>
                                        </p:tgtEl>
                                        <p:attrNameLst>
                                          <p:attrName>style.visibility</p:attrName>
                                        </p:attrNameLst>
                                      </p:cBhvr>
                                      <p:to>
                                        <p:strVal val="visible"/>
                                      </p:to>
                                    </p:set>
                                    <p:anim calcmode="lin" valueType="num">
                                      <p:cBhvr additive="base">
                                        <p:cTn id="17" dur="500" fill="hold"/>
                                        <p:tgtEl>
                                          <p:spTgt spid="1258501">
                                            <p:txEl>
                                              <p:pRg st="5" end="5"/>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258501">
                                            <p:txEl>
                                              <p:pRg st="5" end="5"/>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58501">
                                            <p:txEl>
                                              <p:pRg st="5" end="5"/>
                                            </p:txEl>
                                          </p:spTgt>
                                        </p:tgtEl>
                                        <p:attrNameLst>
                                          <p:attrName>ppt_c</p:attrName>
                                        </p:attrNameLst>
                                      </p:cBhvr>
                                      <p:to>
                                        <a:schemeClr val="accent1"/>
                                      </p:to>
                                    </p:animClr>
                                  </p:subTnLst>
                                </p:cTn>
                              </p:par>
                            </p:childTnLst>
                          </p:cTn>
                        </p:par>
                        <p:par>
                          <p:cTn id="19" fill="hold" nodeType="afterGroup">
                            <p:stCondLst>
                              <p:cond delay="4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par>
                          <p:cTn id="22" fill="hold" nodeType="afterGroup">
                            <p:stCondLst>
                              <p:cond delay="4500"/>
                            </p:stCondLst>
                            <p:childTnLst>
                              <p:par>
                                <p:cTn id="23" presetID="1"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nodeType="afterGroup">
                            <p:stCondLst>
                              <p:cond delay="4500"/>
                            </p:stCondLst>
                            <p:childTnLst>
                              <p:par>
                                <p:cTn id="26" presetID="10" presetClass="entr" presetSubtype="0" fill="hold" grpId="0" nodeType="afterEffect">
                                  <p:stCondLst>
                                    <p:cond delay="0"/>
                                  </p:stCondLst>
                                  <p:childTnLst>
                                    <p:set>
                                      <p:cBhvr>
                                        <p:cTn id="27" dur="1" fill="hold">
                                          <p:stCondLst>
                                            <p:cond delay="0"/>
                                          </p:stCondLst>
                                        </p:cTn>
                                        <p:tgtEl>
                                          <p:spTgt spid="1258504"/>
                                        </p:tgtEl>
                                        <p:attrNameLst>
                                          <p:attrName>style.visibility</p:attrName>
                                        </p:attrNameLst>
                                      </p:cBhvr>
                                      <p:to>
                                        <p:strVal val="visible"/>
                                      </p:to>
                                    </p:set>
                                    <p:animEffect transition="in" filter="fade">
                                      <p:cBhvr>
                                        <p:cTn id="28" dur="500"/>
                                        <p:tgtEl>
                                          <p:spTgt spid="1258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8501" grpId="0" build="p" autoUpdateAnimBg="0" advAuto="1000"/>
      <p:bldP spid="125850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0"/>
            <a:ext cx="9144000" cy="609462"/>
          </a:xfrm>
          <a:prstGeom prst="rect">
            <a:avLst/>
          </a:prstGeom>
          <a:noFill/>
        </p:spPr>
        <p:txBody>
          <a:bodyPr wrap="square" rtlCol="0">
            <a:spAutoFit/>
          </a:bodyPr>
          <a:lstStyle/>
          <a:p>
            <a:pPr algn="ctr">
              <a:lnSpc>
                <a:spcPts val="3975"/>
              </a:lnSpc>
            </a:pPr>
            <a:r>
              <a:rPr lang="en-US" sz="3600" dirty="0" smtClean="0">
                <a:solidFill>
                  <a:srgbClr val="660066"/>
                </a:solidFill>
                <a:latin typeface="Comic Sans MS"/>
                <a:cs typeface="Comic Sans MS"/>
              </a:rPr>
              <a:t>2011 Tohoku Earthquake and Tsunami</a:t>
            </a:r>
            <a:endParaRPr lang="en-US" sz="3600" dirty="0" smtClean="0">
              <a:solidFill>
                <a:srgbClr val="660066"/>
              </a:solidFill>
              <a:latin typeface="Comic Sans MS"/>
              <a:ea typeface="Comic Sans MS" pitchFamily="25" charset="0"/>
              <a:cs typeface="Comic Sans MS"/>
            </a:endParaRPr>
          </a:p>
        </p:txBody>
      </p:sp>
      <p:pic>
        <p:nvPicPr>
          <p:cNvPr id="8" name="Picture 10" descr="New York Tim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200" y="990600"/>
            <a:ext cx="6772275" cy="3707518"/>
          </a:xfrm>
          <a:prstGeom prst="rect">
            <a:avLst/>
          </a:prstGeom>
          <a:noFill/>
          <a:ln w="28575" cap="flat" cmpd="sng" algn="ctr">
            <a:solidFill>
              <a:srgbClr val="660066"/>
            </a:solidFill>
            <a:prstDash val="solid"/>
            <a:miter lim="800000"/>
            <a:headEnd type="none" w="med" len="med"/>
            <a:tailEnd type="none" w="med" len="med"/>
          </a:ln>
          <a:effectLst>
            <a:outerShdw blurRad="50800" dist="38100" dir="2700000">
              <a:srgbClr val="000000">
                <a:alpha val="43000"/>
              </a:srgbClr>
            </a:outerShdw>
          </a:effectLst>
        </p:spPr>
      </p:pic>
      <p:sp>
        <p:nvSpPr>
          <p:cNvPr id="12" name="TextBox 11"/>
          <p:cNvSpPr txBox="1"/>
          <p:nvPr/>
        </p:nvSpPr>
        <p:spPr>
          <a:xfrm>
            <a:off x="0" y="4800600"/>
            <a:ext cx="9144000" cy="1098698"/>
          </a:xfrm>
          <a:prstGeom prst="rect">
            <a:avLst/>
          </a:prstGeom>
          <a:noFill/>
        </p:spPr>
        <p:txBody>
          <a:bodyPr wrap="square" rtlCol="0">
            <a:spAutoFit/>
          </a:bodyPr>
          <a:lstStyle/>
          <a:p>
            <a:pPr algn="ctr">
              <a:lnSpc>
                <a:spcPts val="3975"/>
              </a:lnSpc>
            </a:pPr>
            <a:r>
              <a:rPr lang="en-US" sz="2800" dirty="0" smtClean="0">
                <a:solidFill>
                  <a:srgbClr val="660066"/>
                </a:solidFill>
                <a:latin typeface="Comic Sans MS"/>
                <a:cs typeface="Comic Sans MS"/>
              </a:rPr>
              <a:t>15,883 </a:t>
            </a:r>
            <a:r>
              <a:rPr lang="en-US" sz="2800" dirty="0">
                <a:solidFill>
                  <a:srgbClr val="660066"/>
                </a:solidFill>
                <a:latin typeface="Comic Sans MS"/>
                <a:cs typeface="Comic Sans MS"/>
              </a:rPr>
              <a:t>people </a:t>
            </a:r>
            <a:r>
              <a:rPr lang="en-US" sz="2800" dirty="0" smtClean="0">
                <a:solidFill>
                  <a:srgbClr val="660066"/>
                </a:solidFill>
                <a:latin typeface="Comic Sans MS"/>
                <a:cs typeface="Comic Sans MS"/>
              </a:rPr>
              <a:t>killed;   6,145 missing;   2,671 injured;</a:t>
            </a:r>
          </a:p>
          <a:p>
            <a:pPr algn="ctr">
              <a:lnSpc>
                <a:spcPts val="3975"/>
              </a:lnSpc>
            </a:pPr>
            <a:r>
              <a:rPr lang="en-US" sz="2800" dirty="0" smtClean="0">
                <a:solidFill>
                  <a:srgbClr val="660066"/>
                </a:solidFill>
                <a:latin typeface="Comic Sans MS"/>
                <a:ea typeface="Comic Sans MS" pitchFamily="25" charset="0"/>
                <a:cs typeface="Comic Sans MS"/>
              </a:rPr>
              <a:t>Recovery, Cleanup, and Rebuilding </a:t>
            </a:r>
            <a:r>
              <a:rPr lang="en-US" sz="2800" dirty="0">
                <a:solidFill>
                  <a:srgbClr val="660066"/>
                </a:solidFill>
                <a:latin typeface="Comic Sans MS"/>
                <a:ea typeface="Comic Sans MS" pitchFamily="25" charset="0"/>
                <a:cs typeface="Comic Sans MS"/>
              </a:rPr>
              <a:t>Cost </a:t>
            </a:r>
            <a:r>
              <a:rPr lang="en-US" sz="2800" dirty="0" smtClean="0">
                <a:solidFill>
                  <a:srgbClr val="660066"/>
                </a:solidFill>
                <a:latin typeface="Comic Sans MS"/>
                <a:ea typeface="Comic Sans MS" pitchFamily="25" charset="0"/>
                <a:cs typeface="Comic Sans MS"/>
              </a:rPr>
              <a:t>= $235 Billion.</a:t>
            </a:r>
          </a:p>
        </p:txBody>
      </p:sp>
    </p:spTree>
    <p:extLst>
      <p:ext uri="{BB962C8B-B14F-4D97-AF65-F5344CB8AC3E}">
        <p14:creationId xmlns:p14="http://schemas.microsoft.com/office/powerpoint/2010/main" val="134998482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p:cNvSpPr>
          <p:nvPr/>
        </p:nvSpPr>
        <p:spPr bwMode="auto">
          <a:xfrm>
            <a:off x="609599" y="1215032"/>
            <a:ext cx="3657601" cy="4347568"/>
          </a:xfrm>
          <a:prstGeom prst="rect">
            <a:avLst/>
          </a:prstGeom>
          <a:noFill/>
          <a:ln w="12700">
            <a:noFill/>
            <a:miter lim="800000"/>
            <a:headEnd/>
            <a:tailEnd/>
          </a:ln>
        </p:spPr>
        <p:txBody>
          <a:bodyPr lIns="0" tIns="0" rIns="0" bIns="0">
            <a:prstTxWarp prst="textNoShape">
              <a:avLst/>
            </a:prstTxWarp>
          </a:bodyPr>
          <a:lstStyle/>
          <a:p>
            <a:endParaRPr lang="en-US" sz="2000" dirty="0" smtClean="0">
              <a:solidFill>
                <a:srgbClr val="660066"/>
              </a:solidFill>
              <a:latin typeface="Arial"/>
              <a:ea typeface="ＭＳ Ｐゴシック" pitchFamily="32" charset="-128"/>
              <a:cs typeface="Arial"/>
            </a:endParaRPr>
          </a:p>
          <a:p>
            <a:r>
              <a:rPr lang="en-US" sz="2000" dirty="0" smtClean="0">
                <a:solidFill>
                  <a:srgbClr val="660066"/>
                </a:solidFill>
                <a:latin typeface="Comic Sans MS"/>
                <a:ea typeface="ＭＳ Ｐゴシック" pitchFamily="32" charset="-128"/>
                <a:cs typeface="Comic Sans MS"/>
              </a:rPr>
              <a:t>Modeling of seismic waveforms shows maximum fault slip over 30 meters! </a:t>
            </a:r>
          </a:p>
          <a:p>
            <a:endParaRPr lang="en-US" sz="2000" dirty="0" smtClean="0">
              <a:solidFill>
                <a:srgbClr val="660066"/>
              </a:solidFill>
              <a:latin typeface="Comic Sans MS"/>
              <a:ea typeface="ＭＳ Ｐゴシック" pitchFamily="32" charset="-128"/>
              <a:cs typeface="Comic Sans MS"/>
            </a:endParaRPr>
          </a:p>
          <a:p>
            <a:r>
              <a:rPr lang="en-US" altLang="ja-JP" sz="2000" dirty="0" smtClean="0">
                <a:solidFill>
                  <a:srgbClr val="660066"/>
                </a:solidFill>
                <a:latin typeface="Comic Sans MS"/>
                <a:ea typeface="ＭＳ Ｐゴシック" pitchFamily="32" charset="-128"/>
                <a:cs typeface="Comic Sans MS"/>
              </a:rPr>
              <a:t>Maximum slip region is toward the surface from the hypocenter</a:t>
            </a:r>
            <a:r>
              <a:rPr lang="en-US" sz="2000" dirty="0" smtClean="0">
                <a:solidFill>
                  <a:srgbClr val="660066"/>
                </a:solidFill>
                <a:latin typeface="Comic Sans MS"/>
                <a:ea typeface="ＭＳ Ｐゴシック" pitchFamily="32" charset="-128"/>
                <a:cs typeface="Comic Sans MS"/>
              </a:rPr>
              <a:t>. </a:t>
            </a:r>
          </a:p>
          <a:p>
            <a:endParaRPr lang="en-US" sz="2000" dirty="0" smtClean="0">
              <a:solidFill>
                <a:srgbClr val="660066"/>
              </a:solidFill>
              <a:latin typeface="Comic Sans MS"/>
              <a:ea typeface="ＭＳ Ｐゴシック" pitchFamily="32" charset="-128"/>
              <a:cs typeface="Comic Sans MS"/>
            </a:endParaRPr>
          </a:p>
          <a:p>
            <a:r>
              <a:rPr lang="en-US" sz="2000" dirty="0" smtClean="0">
                <a:solidFill>
                  <a:srgbClr val="660066"/>
                </a:solidFill>
                <a:latin typeface="Comic Sans MS"/>
                <a:ea typeface="ＭＳ Ｐゴシック" pitchFamily="32" charset="-128"/>
                <a:cs typeface="Comic Sans MS"/>
              </a:rPr>
              <a:t>Such large fault slip near the surface resulted in large displacement of the ocean floor that in turn generated a large tsunami.</a:t>
            </a:r>
          </a:p>
          <a:p>
            <a:endParaRPr lang="en-US" sz="1700" dirty="0">
              <a:solidFill>
                <a:srgbClr val="660066"/>
              </a:solidFill>
              <a:latin typeface="Arial"/>
              <a:ea typeface="ＭＳ Ｐゴシック" pitchFamily="32" charset="-128"/>
              <a:cs typeface="Arial"/>
            </a:endParaRPr>
          </a:p>
        </p:txBody>
      </p:sp>
      <p:pic>
        <p:nvPicPr>
          <p:cNvPr id="4100"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3400" y="1143000"/>
            <a:ext cx="4431921" cy="5486400"/>
          </a:xfrm>
          <a:prstGeom prst="rect">
            <a:avLst/>
          </a:prstGeom>
          <a:solidFill>
            <a:srgbClr val="FFFFFF"/>
          </a:solidFill>
          <a:ln w="28575" cmpd="sng">
            <a:solidFill>
              <a:srgbClr val="660066"/>
            </a:solidFill>
            <a:miter lim="800000"/>
            <a:headEnd/>
            <a:tailEnd/>
          </a:ln>
          <a:effectLst>
            <a:outerShdw blurRad="50800" dist="38100" dir="2700000" algn="tl" rotWithShape="0">
              <a:prstClr val="black">
                <a:alpha val="40000"/>
              </a:prstClr>
            </a:outerShdw>
          </a:effectLst>
        </p:spPr>
      </p:pic>
      <p:sp>
        <p:nvSpPr>
          <p:cNvPr id="5" name="TextBox 15"/>
          <p:cNvSpPr txBox="1">
            <a:spLocks noChangeArrowheads="1"/>
          </p:cNvSpPr>
          <p:nvPr/>
        </p:nvSpPr>
        <p:spPr bwMode="auto">
          <a:xfrm>
            <a:off x="4724400" y="6096000"/>
            <a:ext cx="3200400" cy="276999"/>
          </a:xfrm>
          <a:prstGeom prst="rect">
            <a:avLst/>
          </a:prstGeom>
          <a:solidFill>
            <a:srgbClr val="FFFFFF"/>
          </a:solidFill>
          <a:ln w="9525">
            <a:noFill/>
            <a:miter lim="800000"/>
            <a:headEnd/>
            <a:tailEnd/>
          </a:ln>
        </p:spPr>
        <p:txBody>
          <a:bodyPr wrap="square">
            <a:prstTxWarp prst="textNoShape">
              <a:avLst/>
            </a:prstTxWarp>
            <a:spAutoFit/>
          </a:bodyPr>
          <a:lstStyle/>
          <a:p>
            <a:r>
              <a:rPr lang="en-US" sz="1200" i="1" dirty="0"/>
              <a:t>Image courtesy of the US Geological Survey</a:t>
            </a:r>
          </a:p>
        </p:txBody>
      </p:sp>
      <p:sp>
        <p:nvSpPr>
          <p:cNvPr id="4097" name="Rectangle 1"/>
          <p:cNvSpPr>
            <a:spLocks/>
          </p:cNvSpPr>
          <p:nvPr/>
        </p:nvSpPr>
        <p:spPr bwMode="auto">
          <a:xfrm>
            <a:off x="304800" y="228600"/>
            <a:ext cx="8763000" cy="762000"/>
          </a:xfrm>
          <a:prstGeom prst="rect">
            <a:avLst/>
          </a:prstGeom>
          <a:noFill/>
          <a:ln w="12700">
            <a:noFill/>
            <a:miter lim="800000"/>
            <a:headEnd/>
            <a:tailEnd/>
          </a:ln>
        </p:spPr>
        <p:txBody>
          <a:bodyPr lIns="0" tIns="0" rIns="0" bIns="0">
            <a:prstTxWarp prst="textNoShape">
              <a:avLst/>
            </a:prstTxWarp>
          </a:bodyPr>
          <a:lstStyle/>
          <a:p>
            <a:pPr algn="ctr"/>
            <a:r>
              <a:rPr lang="en-US" sz="3200" dirty="0" smtClean="0">
                <a:solidFill>
                  <a:srgbClr val="660066"/>
                </a:solidFill>
                <a:latin typeface="Comic Sans MS"/>
                <a:ea typeface="ＭＳ Ｐゴシック" pitchFamily="32" charset="-128"/>
                <a:cs typeface="Comic Sans MS"/>
              </a:rPr>
              <a:t>Tohoku</a:t>
            </a:r>
            <a:r>
              <a:rPr lang="en-US" sz="3200" dirty="0">
                <a:solidFill>
                  <a:srgbClr val="660066"/>
                </a:solidFill>
                <a:latin typeface="Comic Sans MS"/>
                <a:ea typeface="ＭＳ Ｐゴシック" pitchFamily="32" charset="-128"/>
                <a:cs typeface="Comic Sans MS"/>
              </a:rPr>
              <a:t> </a:t>
            </a:r>
            <a:r>
              <a:rPr lang="en-US" sz="3200" dirty="0" smtClean="0">
                <a:solidFill>
                  <a:srgbClr val="660066"/>
                </a:solidFill>
                <a:latin typeface="Comic Sans MS"/>
                <a:ea typeface="ＭＳ Ｐゴシック" pitchFamily="32" charset="-128"/>
                <a:cs typeface="Comic Sans MS"/>
              </a:rPr>
              <a:t>Earthquake Fault Displacement Model</a:t>
            </a:r>
            <a:endParaRPr lang="en-US" sz="3200" dirty="0">
              <a:solidFill>
                <a:srgbClr val="660066"/>
              </a:solidFill>
              <a:latin typeface="Comic Sans MS"/>
              <a:ea typeface="ＭＳ Ｐゴシック" pitchFamily="32" charset="-128"/>
              <a:cs typeface="Comic Sans MS"/>
            </a:endParaRPr>
          </a:p>
        </p:txBody>
      </p:sp>
      <p:grpSp>
        <p:nvGrpSpPr>
          <p:cNvPr id="2" name="Group 1"/>
          <p:cNvGrpSpPr/>
          <p:nvPr/>
        </p:nvGrpSpPr>
        <p:grpSpPr>
          <a:xfrm>
            <a:off x="1371600" y="1752600"/>
            <a:ext cx="6966284" cy="3657600"/>
            <a:chOff x="990600" y="1600200"/>
            <a:chExt cx="6966284" cy="365760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600200"/>
              <a:ext cx="6966284" cy="36576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p:cNvSpPr>
              <a:spLocks noRot="1" noChangeArrowheads="1"/>
            </p:cNvSpPr>
            <p:nvPr/>
          </p:nvSpPr>
          <p:spPr bwMode="auto">
            <a:xfrm>
              <a:off x="2438400" y="4572000"/>
              <a:ext cx="4451839" cy="533400"/>
            </a:xfrm>
            <a:prstGeom prst="rect">
              <a:avLst/>
            </a:prstGeom>
            <a:solidFill>
              <a:srgbClr val="000090">
                <a:alpha val="75000"/>
              </a:srgbClr>
            </a:solidFill>
            <a:ln w="9525">
              <a:noFill/>
              <a:miter lim="800000"/>
              <a:headEnd/>
              <a:tailEnd/>
            </a:ln>
          </p:spPr>
          <p:txBody>
            <a:bodyPr>
              <a:prstTxWarp prst="textNoShape">
                <a:avLst/>
              </a:prstTxWarp>
            </a:bodyPr>
            <a:lstStyle/>
            <a:p>
              <a:pPr eaLnBrk="1" hangingPunct="1"/>
              <a:r>
                <a:rPr lang="en-US" sz="2400" dirty="0" smtClean="0">
                  <a:solidFill>
                    <a:srgbClr val="FFFF00"/>
                  </a:solidFill>
                  <a:latin typeface="Comic Sans MS" pitchFamily="-112" charset="0"/>
                </a:rPr>
                <a:t>March 11, 2011 Japan Tsunami</a:t>
              </a:r>
              <a:endParaRPr lang="en-US" sz="2400" dirty="0">
                <a:solidFill>
                  <a:srgbClr val="FFFF00"/>
                </a:solidFill>
                <a:latin typeface="Comic Sans MS" pitchFamily="-112" charset="0"/>
              </a:endParaRPr>
            </a:p>
          </p:txBody>
        </p:sp>
      </p:grpSp>
    </p:spTree>
    <p:extLst>
      <p:ext uri="{BB962C8B-B14F-4D97-AF65-F5344CB8AC3E}">
        <p14:creationId xmlns:p14="http://schemas.microsoft.com/office/powerpoint/2010/main" val="23669352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p:cNvSpPr>
          <p:nvPr/>
        </p:nvSpPr>
        <p:spPr bwMode="auto">
          <a:xfrm>
            <a:off x="533400" y="119062"/>
            <a:ext cx="8153400" cy="642938"/>
          </a:xfrm>
          <a:prstGeom prst="rect">
            <a:avLst/>
          </a:prstGeom>
          <a:noFill/>
          <a:ln w="12700">
            <a:noFill/>
            <a:miter lim="800000"/>
            <a:headEnd/>
            <a:tailEnd/>
          </a:ln>
        </p:spPr>
        <p:txBody>
          <a:bodyPr lIns="0" tIns="0" rIns="0" bIns="0">
            <a:prstTxWarp prst="textNoShape">
              <a:avLst/>
            </a:prstTxWarp>
          </a:bodyPr>
          <a:lstStyle/>
          <a:p>
            <a:r>
              <a:rPr lang="en-US" sz="3200" dirty="0" smtClean="0">
                <a:solidFill>
                  <a:srgbClr val="660066"/>
                </a:solidFill>
                <a:latin typeface="Comic Sans MS"/>
                <a:ea typeface="ＭＳ Ｐゴシック" pitchFamily="32" charset="-128"/>
                <a:cs typeface="Comic Sans MS"/>
              </a:rPr>
              <a:t>GPS Displacements During the Earthquake</a:t>
            </a:r>
            <a:endParaRPr lang="en-US" sz="3200" dirty="0">
              <a:solidFill>
                <a:srgbClr val="660066"/>
              </a:solidFill>
              <a:latin typeface="Comic Sans MS"/>
              <a:ea typeface="ＭＳ Ｐゴシック" pitchFamily="32" charset="-128"/>
              <a:cs typeface="Comic Sans MS"/>
            </a:endParaRPr>
          </a:p>
        </p:txBody>
      </p:sp>
      <p:pic>
        <p:nvPicPr>
          <p:cNvPr id="38915" name="Picture 3"/>
          <p:cNvPicPr>
            <a:picLocks noChangeAspect="1" noChangeArrowheads="1"/>
          </p:cNvPicPr>
          <p:nvPr/>
        </p:nvPicPr>
        <p:blipFill>
          <a:blip r:embed="rId2"/>
          <a:srcRect/>
          <a:stretch>
            <a:fillRect/>
          </a:stretch>
        </p:blipFill>
        <p:spPr bwMode="auto">
          <a:xfrm>
            <a:off x="466725" y="762000"/>
            <a:ext cx="3857625" cy="5890245"/>
          </a:xfrm>
          <a:prstGeom prst="rect">
            <a:avLst/>
          </a:prstGeom>
          <a:solidFill>
            <a:srgbClr val="FFFFFF"/>
          </a:solidFill>
          <a:ln w="12700">
            <a:noFill/>
            <a:miter lim="800000"/>
            <a:headEnd/>
            <a:tailEnd/>
          </a:ln>
        </p:spPr>
      </p:pic>
      <p:pic>
        <p:nvPicPr>
          <p:cNvPr id="38916" name="Picture 4"/>
          <p:cNvPicPr>
            <a:picLocks noChangeAspect="1" noChangeArrowheads="1"/>
          </p:cNvPicPr>
          <p:nvPr/>
        </p:nvPicPr>
        <p:blipFill>
          <a:blip r:embed="rId3"/>
          <a:srcRect/>
          <a:stretch>
            <a:fillRect/>
          </a:stretch>
        </p:blipFill>
        <p:spPr bwMode="auto">
          <a:xfrm>
            <a:off x="4761905" y="793254"/>
            <a:ext cx="3848695" cy="5852294"/>
          </a:xfrm>
          <a:prstGeom prst="rect">
            <a:avLst/>
          </a:prstGeom>
          <a:solidFill>
            <a:srgbClr val="FFFFFF"/>
          </a:solidFill>
          <a:ln w="12700">
            <a:noFill/>
            <a:miter lim="800000"/>
            <a:headEnd/>
            <a:tailEnd/>
          </a:ln>
        </p:spPr>
      </p:pic>
      <p:grpSp>
        <p:nvGrpSpPr>
          <p:cNvPr id="13" name="Group 12"/>
          <p:cNvGrpSpPr/>
          <p:nvPr/>
        </p:nvGrpSpPr>
        <p:grpSpPr>
          <a:xfrm>
            <a:off x="1123280" y="2590800"/>
            <a:ext cx="2728131" cy="1295400"/>
            <a:chOff x="914400" y="2667000"/>
            <a:chExt cx="2728131" cy="1295400"/>
          </a:xfrm>
        </p:grpSpPr>
        <p:cxnSp>
          <p:nvCxnSpPr>
            <p:cNvPr id="6" name="Straight Arrow Connector 5"/>
            <p:cNvCxnSpPr/>
            <p:nvPr/>
          </p:nvCxnSpPr>
          <p:spPr bwMode="auto">
            <a:xfrm>
              <a:off x="2667000" y="3505200"/>
              <a:ext cx="914400" cy="457200"/>
            </a:xfrm>
            <a:prstGeom prst="straightConnector1">
              <a:avLst/>
            </a:prstGeom>
            <a:solidFill>
              <a:schemeClr val="accent1"/>
            </a:solidFill>
            <a:ln w="57150" cap="flat" cmpd="sng" algn="ctr">
              <a:solidFill>
                <a:srgbClr val="FF0000"/>
              </a:solidFill>
              <a:prstDash val="solid"/>
              <a:round/>
              <a:headEnd type="none" w="med" len="med"/>
              <a:tailEnd type="arrow" w="med" len="med"/>
            </a:ln>
            <a:effectLst/>
          </p:spPr>
        </p:cxnSp>
        <p:sp>
          <p:nvSpPr>
            <p:cNvPr id="11" name="TextBox 10"/>
            <p:cNvSpPr txBox="1"/>
            <p:nvPr/>
          </p:nvSpPr>
          <p:spPr>
            <a:xfrm>
              <a:off x="914400" y="2667000"/>
              <a:ext cx="2728131" cy="584776"/>
            </a:xfrm>
            <a:prstGeom prst="rect">
              <a:avLst/>
            </a:prstGeom>
            <a:solidFill>
              <a:srgbClr val="FFFFFF"/>
            </a:solidFill>
            <a:ln>
              <a:solidFill>
                <a:srgbClr val="660066"/>
              </a:solidFill>
            </a:ln>
          </p:spPr>
          <p:txBody>
            <a:bodyPr wrap="none" rtlCol="0">
              <a:spAutoFit/>
            </a:bodyPr>
            <a:lstStyle/>
            <a:p>
              <a:r>
                <a:rPr lang="en-US" sz="1600" dirty="0" smtClean="0">
                  <a:solidFill>
                    <a:srgbClr val="660066"/>
                  </a:solidFill>
                  <a:latin typeface="Comic Sans MS"/>
                  <a:cs typeface="Comic Sans MS"/>
                </a:rPr>
                <a:t>4.42 meters (14.5 feet) </a:t>
              </a:r>
            </a:p>
            <a:p>
              <a:r>
                <a:rPr lang="en-US" sz="1600" dirty="0" smtClean="0">
                  <a:solidFill>
                    <a:srgbClr val="660066"/>
                  </a:solidFill>
                  <a:latin typeface="Comic Sans MS"/>
                  <a:cs typeface="Comic Sans MS"/>
                </a:rPr>
                <a:t>of horizontal displacement</a:t>
              </a:r>
            </a:p>
          </p:txBody>
        </p:sp>
      </p:grpSp>
      <p:grpSp>
        <p:nvGrpSpPr>
          <p:cNvPr id="14" name="Group 13"/>
          <p:cNvGrpSpPr/>
          <p:nvPr/>
        </p:nvGrpSpPr>
        <p:grpSpPr>
          <a:xfrm>
            <a:off x="5476453" y="2539424"/>
            <a:ext cx="2352427" cy="1803979"/>
            <a:chOff x="5267573" y="2615624"/>
            <a:chExt cx="2352427" cy="1803979"/>
          </a:xfrm>
        </p:grpSpPr>
        <p:cxnSp>
          <p:nvCxnSpPr>
            <p:cNvPr id="7" name="Straight Arrow Connector 6"/>
            <p:cNvCxnSpPr/>
            <p:nvPr/>
          </p:nvCxnSpPr>
          <p:spPr bwMode="auto">
            <a:xfrm rot="5400000">
              <a:off x="6583572" y="3965613"/>
              <a:ext cx="880818" cy="27161"/>
            </a:xfrm>
            <a:prstGeom prst="straightConnector1">
              <a:avLst/>
            </a:prstGeom>
            <a:solidFill>
              <a:schemeClr val="accent1"/>
            </a:solidFill>
            <a:ln w="57150" cap="flat" cmpd="sng" algn="ctr">
              <a:solidFill>
                <a:srgbClr val="FF0000"/>
              </a:solidFill>
              <a:prstDash val="solid"/>
              <a:round/>
              <a:headEnd type="none" w="med" len="med"/>
              <a:tailEnd type="arrow" w="med" len="med"/>
            </a:ln>
            <a:effectLst/>
          </p:spPr>
        </p:cxnSp>
        <p:sp>
          <p:nvSpPr>
            <p:cNvPr id="12" name="TextBox 11"/>
            <p:cNvSpPr txBox="1"/>
            <p:nvPr/>
          </p:nvSpPr>
          <p:spPr>
            <a:xfrm>
              <a:off x="5267573" y="2615624"/>
              <a:ext cx="2352427" cy="584776"/>
            </a:xfrm>
            <a:prstGeom prst="rect">
              <a:avLst/>
            </a:prstGeom>
            <a:solidFill>
              <a:srgbClr val="FFFFFF"/>
            </a:solidFill>
            <a:ln>
              <a:solidFill>
                <a:srgbClr val="660066"/>
              </a:solidFill>
            </a:ln>
          </p:spPr>
          <p:txBody>
            <a:bodyPr wrap="none" rtlCol="0">
              <a:spAutoFit/>
            </a:bodyPr>
            <a:lstStyle/>
            <a:p>
              <a:pPr algn="ctr"/>
              <a:r>
                <a:rPr lang="en-US" sz="1600" dirty="0" smtClean="0">
                  <a:solidFill>
                    <a:srgbClr val="660066"/>
                  </a:solidFill>
                  <a:latin typeface="Comic Sans MS"/>
                  <a:cs typeface="Comic Sans MS"/>
                </a:rPr>
                <a:t>0.75 meters (2.5 feet) </a:t>
              </a:r>
            </a:p>
            <a:p>
              <a:pPr algn="ctr"/>
              <a:r>
                <a:rPr lang="en-US" sz="1600" dirty="0" smtClean="0">
                  <a:solidFill>
                    <a:srgbClr val="660066"/>
                  </a:solidFill>
                  <a:latin typeface="Comic Sans MS"/>
                  <a:cs typeface="Comic Sans MS"/>
                </a:rPr>
                <a:t>of subsidence</a:t>
              </a:r>
            </a:p>
          </p:txBody>
        </p:sp>
      </p:grpSp>
    </p:spTree>
    <p:extLst>
      <p:ext uri="{BB962C8B-B14F-4D97-AF65-F5344CB8AC3E}">
        <p14:creationId xmlns:p14="http://schemas.microsoft.com/office/powerpoint/2010/main" val="17457469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6"/>
          <p:cNvSpPr>
            <a:spLocks noChangeArrowheads="1"/>
          </p:cNvSpPr>
          <p:nvPr/>
        </p:nvSpPr>
        <p:spPr bwMode="auto">
          <a:xfrm>
            <a:off x="120971" y="0"/>
            <a:ext cx="8991600" cy="762000"/>
          </a:xfrm>
          <a:prstGeom prst="rect">
            <a:avLst/>
          </a:prstGeom>
          <a:noFill/>
          <a:ln w="9525">
            <a:noFill/>
            <a:miter lim="800000"/>
            <a:headEnd/>
            <a:tailEnd/>
          </a:ln>
        </p:spPr>
        <p:txBody>
          <a:bodyPr>
            <a:prstTxWarp prst="textNoShape">
              <a:avLst/>
            </a:prstTxWarp>
          </a:bodyPr>
          <a:lstStyle/>
          <a:p>
            <a:pPr algn="ctr">
              <a:lnSpc>
                <a:spcPts val="4000"/>
              </a:lnSpc>
            </a:pPr>
            <a:r>
              <a:rPr lang="en-US" sz="3600" dirty="0" smtClean="0">
                <a:solidFill>
                  <a:srgbClr val="660066"/>
                </a:solidFill>
                <a:latin typeface="Comic Sans MS" pitchFamily="-110" charset="0"/>
                <a:ea typeface="Comic Sans MS" pitchFamily="-110" charset="0"/>
                <a:cs typeface="Comic Sans MS" pitchFamily="-110" charset="0"/>
              </a:rPr>
              <a:t>Some Coast Areas Now Below Sea Level</a:t>
            </a:r>
            <a:endParaRPr lang="en-US" sz="3600" dirty="0">
              <a:solidFill>
                <a:srgbClr val="660066"/>
              </a:solidFill>
              <a:latin typeface="Comic Sans MS" pitchFamily="-110" charset="0"/>
              <a:ea typeface="Comic Sans MS" pitchFamily="-110" charset="0"/>
              <a:cs typeface="Comic Sans MS" pitchFamily="-110" charset="0"/>
            </a:endParaRPr>
          </a:p>
        </p:txBody>
      </p:sp>
      <p:sp>
        <p:nvSpPr>
          <p:cNvPr id="5" name="Title 1"/>
          <p:cNvSpPr>
            <a:spLocks noGrp="1"/>
          </p:cNvSpPr>
          <p:nvPr>
            <p:ph type="title"/>
          </p:nvPr>
        </p:nvSpPr>
        <p:spPr>
          <a:xfrm>
            <a:off x="685800" y="457200"/>
            <a:ext cx="7772400" cy="685800"/>
          </a:xfrm>
        </p:spPr>
        <p:txBody>
          <a:bodyPr>
            <a:normAutofit fontScale="90000"/>
          </a:bodyPr>
          <a:lstStyle/>
          <a:p>
            <a:pPr algn="ctr"/>
            <a:r>
              <a:rPr lang="en-US" dirty="0" err="1" smtClean="0">
                <a:solidFill>
                  <a:srgbClr val="660066"/>
                </a:solidFill>
                <a:latin typeface="Comic Sans MS"/>
                <a:cs typeface="Comic Sans MS"/>
              </a:rPr>
              <a:t>Yuriage</a:t>
            </a:r>
            <a:endParaRPr lang="en-US" dirty="0">
              <a:solidFill>
                <a:srgbClr val="660066"/>
              </a:solidFill>
              <a:latin typeface="Comic Sans MS"/>
              <a:cs typeface="Comic Sans MS"/>
            </a:endParaRPr>
          </a:p>
        </p:txBody>
      </p:sp>
      <p:pic>
        <p:nvPicPr>
          <p:cNvPr id="10" name="Picture 9" descr="YuriageBefore.tiff"/>
          <p:cNvPicPr>
            <a:picLocks noChangeAspect="1"/>
          </p:cNvPicPr>
          <p:nvPr/>
        </p:nvPicPr>
        <p:blipFill>
          <a:blip r:embed="rId2" cstate="screen">
            <a:extLst>
              <a:ext uri="{28A0092B-C50C-407E-A947-70E740481C1C}">
                <a14:useLocalDpi xmlns:a14="http://schemas.microsoft.com/office/drawing/2010/main"/>
              </a:ext>
            </a:extLst>
          </a:blip>
          <a:srcRect l="8380"/>
          <a:stretch>
            <a:fillRect/>
          </a:stretch>
        </p:blipFill>
        <p:spPr>
          <a:xfrm>
            <a:off x="152400" y="1219200"/>
            <a:ext cx="4373769" cy="3200400"/>
          </a:xfrm>
          <a:prstGeom prst="rect">
            <a:avLst/>
          </a:prstGeom>
          <a:ln w="25400"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pic>
        <p:nvPicPr>
          <p:cNvPr id="11" name="Picture 10" descr="YuriageAfter.tiff"/>
          <p:cNvPicPr>
            <a:picLocks noChangeAspect="1"/>
          </p:cNvPicPr>
          <p:nvPr/>
        </p:nvPicPr>
        <p:blipFill>
          <a:blip r:embed="rId3" cstate="screen">
            <a:extLst>
              <a:ext uri="{28A0092B-C50C-407E-A947-70E740481C1C}">
                <a14:useLocalDpi xmlns:a14="http://schemas.microsoft.com/office/drawing/2010/main"/>
              </a:ext>
            </a:extLst>
          </a:blip>
          <a:srcRect r="2482"/>
          <a:stretch>
            <a:fillRect/>
          </a:stretch>
        </p:blipFill>
        <p:spPr>
          <a:xfrm>
            <a:off x="4667250" y="1219200"/>
            <a:ext cx="4400550" cy="3200400"/>
          </a:xfrm>
          <a:prstGeom prst="rect">
            <a:avLst/>
          </a:prstGeom>
          <a:ln w="25400"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
        <p:nvSpPr>
          <p:cNvPr id="8" name="Rectangle 3"/>
          <p:cNvSpPr txBox="1">
            <a:spLocks noChangeArrowheads="1"/>
          </p:cNvSpPr>
          <p:nvPr/>
        </p:nvSpPr>
        <p:spPr bwMode="auto">
          <a:xfrm>
            <a:off x="533400" y="4419600"/>
            <a:ext cx="8610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rgbClr val="003399"/>
                </a:solidFill>
                <a:latin typeface="Comic Sans MS" pitchFamily="66"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rgbClr val="003399"/>
                </a:solidFill>
                <a:latin typeface="Comic Sans MS" pitchFamily="66"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rgbClr val="003399"/>
                </a:solidFill>
                <a:latin typeface="Comic Sans MS" pitchFamily="66"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rgbClr val="003399"/>
                </a:solidFill>
                <a:latin typeface="Comic Sans MS" pitchFamily="66"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rgbClr val="003399"/>
                </a:solidFill>
                <a:latin typeface="Comic Sans MS" pitchFamily="66"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ts val="2900"/>
              </a:lnSpc>
              <a:buNone/>
            </a:pPr>
            <a:r>
              <a:rPr lang="en-US" sz="2400" dirty="0">
                <a:solidFill>
                  <a:srgbClr val="660066"/>
                </a:solidFill>
                <a:latin typeface="Comic Sans MS"/>
                <a:ea typeface="ＭＳ Ｐゴシック" pitchFamily="30" charset="-128"/>
                <a:cs typeface="Comic Sans MS"/>
              </a:rPr>
              <a:t>	</a:t>
            </a:r>
            <a:r>
              <a:rPr lang="en-US" sz="2400" dirty="0" smtClean="0">
                <a:solidFill>
                  <a:srgbClr val="660066"/>
                </a:solidFill>
                <a:latin typeface="Comic Sans MS"/>
                <a:ea typeface="ＭＳ Ｐゴシック" pitchFamily="30" charset="-128"/>
                <a:cs typeface="Comic Sans MS"/>
              </a:rPr>
              <a:t>	Before									After</a:t>
            </a:r>
          </a:p>
          <a:p>
            <a:pPr eaLnBrk="1" hangingPunct="1">
              <a:lnSpc>
                <a:spcPts val="2900"/>
              </a:lnSpc>
            </a:pPr>
            <a:r>
              <a:rPr lang="en-US" sz="2400" dirty="0" smtClean="0">
                <a:solidFill>
                  <a:srgbClr val="660066"/>
                </a:solidFill>
                <a:latin typeface="Comic Sans MS"/>
                <a:ea typeface="ＭＳ Ｐゴシック" pitchFamily="30" charset="-128"/>
                <a:cs typeface="Comic Sans MS"/>
              </a:rPr>
              <a:t>Some areas that were above sea level on march 10 </a:t>
            </a:r>
            <a:br>
              <a:rPr lang="en-US" sz="2400" dirty="0" smtClean="0">
                <a:solidFill>
                  <a:srgbClr val="660066"/>
                </a:solidFill>
                <a:latin typeface="Comic Sans MS"/>
                <a:ea typeface="ＭＳ Ｐゴシック" pitchFamily="30" charset="-128"/>
                <a:cs typeface="Comic Sans MS"/>
              </a:rPr>
            </a:br>
            <a:r>
              <a:rPr lang="en-US" sz="2400" dirty="0" smtClean="0">
                <a:solidFill>
                  <a:srgbClr val="660066"/>
                </a:solidFill>
                <a:latin typeface="Comic Sans MS"/>
                <a:ea typeface="ＭＳ Ｐゴシック" pitchFamily="30" charset="-128"/>
                <a:cs typeface="Comic Sans MS"/>
              </a:rPr>
              <a:t>dropped below sea level on March 11, 2011.</a:t>
            </a:r>
          </a:p>
          <a:p>
            <a:pPr eaLnBrk="1" hangingPunct="1">
              <a:lnSpc>
                <a:spcPts val="2900"/>
              </a:lnSpc>
            </a:pPr>
            <a:r>
              <a:rPr lang="en-US" sz="2400" dirty="0" smtClean="0">
                <a:solidFill>
                  <a:srgbClr val="660066"/>
                </a:solidFill>
                <a:latin typeface="Comic Sans MS"/>
                <a:ea typeface="ＭＳ Ｐゴシック" pitchFamily="30" charset="-128"/>
                <a:cs typeface="Comic Sans MS"/>
              </a:rPr>
              <a:t>This also happened along the Washington - Oregon coast during the 1700 AD great Cascadia earthquake.</a:t>
            </a:r>
            <a:endParaRPr lang="en-US" sz="2400" dirty="0">
              <a:solidFill>
                <a:srgbClr val="660066"/>
              </a:solidFill>
              <a:latin typeface="Comic Sans MS"/>
              <a:ea typeface="ＭＳ Ｐゴシック" pitchFamily="30" charset="-128"/>
              <a:cs typeface="Comic Sans MS"/>
            </a:endParaRPr>
          </a:p>
        </p:txBody>
      </p:sp>
    </p:spTree>
    <p:extLst>
      <p:ext uri="{BB962C8B-B14F-4D97-AF65-F5344CB8AC3E}">
        <p14:creationId xmlns:p14="http://schemas.microsoft.com/office/powerpoint/2010/main" val="2272351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 y="0"/>
            <a:ext cx="8305800" cy="685800"/>
          </a:xfrm>
          <a:effectLst/>
        </p:spPr>
        <p:txBody>
          <a:bodyPr>
            <a:normAutofit fontScale="90000"/>
          </a:bodyPr>
          <a:lstStyle/>
          <a:p>
            <a:pPr algn="ctr" eaLnBrk="1" hangingPunct="1">
              <a:lnSpc>
                <a:spcPts val="3600"/>
              </a:lnSpc>
            </a:pPr>
            <a:r>
              <a:rPr lang="en-US" b="0" dirty="0">
                <a:solidFill>
                  <a:srgbClr val="660066"/>
                </a:solidFill>
                <a:latin typeface="Comic Sans MS"/>
                <a:cs typeface="Comic Sans MS"/>
              </a:rPr>
              <a:t>Tsunami</a:t>
            </a:r>
            <a:r>
              <a:rPr lang="en-US" b="0" dirty="0" smtClean="0">
                <a:solidFill>
                  <a:srgbClr val="660066"/>
                </a:solidFill>
                <a:latin typeface="Comic Sans MS"/>
                <a:cs typeface="Comic Sans MS"/>
              </a:rPr>
              <a:t> Produced </a:t>
            </a:r>
            <a:r>
              <a:rPr lang="en-US" b="0" dirty="0">
                <a:solidFill>
                  <a:srgbClr val="660066"/>
                </a:solidFill>
                <a:latin typeface="Comic Sans MS"/>
                <a:cs typeface="Comic Sans MS"/>
              </a:rPr>
              <a:t>by</a:t>
            </a:r>
            <a:r>
              <a:rPr lang="en-US" b="0" dirty="0" smtClean="0">
                <a:solidFill>
                  <a:srgbClr val="660066"/>
                </a:solidFill>
                <a:latin typeface="Comic Sans MS"/>
                <a:cs typeface="Comic Sans MS"/>
              </a:rPr>
              <a:t> Earthquake</a:t>
            </a:r>
            <a:endParaRPr lang="en-US" sz="2400" b="0" dirty="0">
              <a:solidFill>
                <a:srgbClr val="660066"/>
              </a:solidFill>
              <a:latin typeface="Comic Sans MS"/>
              <a:cs typeface="Comic Sans MS"/>
            </a:endParaRPr>
          </a:p>
        </p:txBody>
      </p:sp>
      <p:pic>
        <p:nvPicPr>
          <p:cNvPr id="23555"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r="1389"/>
          <a:stretch>
            <a:fillRect/>
          </a:stretch>
        </p:blipFill>
        <p:spPr bwMode="auto">
          <a:xfrm>
            <a:off x="3657600" y="762000"/>
            <a:ext cx="5410200" cy="5092700"/>
          </a:xfrm>
          <a:prstGeom prst="rect">
            <a:avLst/>
          </a:prstGeom>
          <a:noFill/>
          <a:ln w="28575" cap="flat" cmpd="sng" algn="ctr">
            <a:solidFill>
              <a:srgbClr val="660066"/>
            </a:solidFill>
            <a:prstDash val="solid"/>
            <a:miter lim="800000"/>
            <a:headEnd type="none" w="med" len="med"/>
            <a:tailEnd type="none" w="med" len="med"/>
          </a:ln>
          <a:effectLst>
            <a:outerShdw blurRad="50800" dist="38100" dir="2700000">
              <a:srgbClr val="000000">
                <a:alpha val="43000"/>
              </a:srgbClr>
            </a:outerShdw>
          </a:effectLst>
        </p:spPr>
      </p:pic>
      <p:sp>
        <p:nvSpPr>
          <p:cNvPr id="23557" name="Rectangle 21"/>
          <p:cNvSpPr>
            <a:spLocks noChangeArrowheads="1"/>
          </p:cNvSpPr>
          <p:nvPr/>
        </p:nvSpPr>
        <p:spPr bwMode="auto">
          <a:xfrm>
            <a:off x="76200" y="3187700"/>
            <a:ext cx="5638800" cy="3573286"/>
          </a:xfrm>
          <a:prstGeom prst="rect">
            <a:avLst/>
          </a:prstGeom>
          <a:solidFill>
            <a:srgbClr val="FFFFFF"/>
          </a:solidFill>
          <a:ln w="12700" cap="flat" cmpd="sng" algn="ctr">
            <a:solidFill>
              <a:srgbClr val="660066"/>
            </a:solidFill>
            <a:prstDash val="solid"/>
            <a:miter lim="800000"/>
            <a:headEnd type="none" w="med" len="med"/>
            <a:tailEnd type="none" w="med" len="med"/>
          </a:ln>
        </p:spPr>
        <p:txBody>
          <a:bodyPr wrap="square">
            <a:prstTxWarp prst="textNoShape">
              <a:avLst/>
            </a:prstTxWarp>
            <a:spAutoFit/>
          </a:bodyPr>
          <a:lstStyle/>
          <a:p>
            <a:pPr>
              <a:lnSpc>
                <a:spcPct val="90000"/>
              </a:lnSpc>
              <a:buFontTx/>
              <a:buNone/>
            </a:pPr>
            <a:r>
              <a:rPr lang="en-US" sz="1800" dirty="0">
                <a:solidFill>
                  <a:srgbClr val="660066"/>
                </a:solidFill>
                <a:latin typeface="Comic Sans MS"/>
                <a:cs typeface="Comic Sans MS"/>
              </a:rPr>
              <a:t>Important points</a:t>
            </a:r>
            <a:r>
              <a:rPr lang="en-US" sz="1800" dirty="0" smtClean="0">
                <a:solidFill>
                  <a:srgbClr val="660066"/>
                </a:solidFill>
                <a:latin typeface="Comic Sans MS"/>
                <a:cs typeface="Comic Sans MS"/>
              </a:rPr>
              <a:t>:</a:t>
            </a:r>
          </a:p>
          <a:p>
            <a:pPr>
              <a:lnSpc>
                <a:spcPct val="90000"/>
              </a:lnSpc>
              <a:buFontTx/>
              <a:buNone/>
            </a:pPr>
            <a:endParaRPr lang="en-US" sz="1800" dirty="0" smtClean="0">
              <a:solidFill>
                <a:srgbClr val="660066"/>
              </a:solidFill>
              <a:latin typeface="Comic Sans MS"/>
              <a:cs typeface="Comic Sans MS"/>
            </a:endParaRPr>
          </a:p>
          <a:p>
            <a:pPr>
              <a:lnSpc>
                <a:spcPct val="90000"/>
              </a:lnSpc>
              <a:buFontTx/>
              <a:buNone/>
            </a:pPr>
            <a:r>
              <a:rPr lang="en-US" sz="1800" kern="0" dirty="0" smtClean="0">
                <a:solidFill>
                  <a:srgbClr val="660066"/>
                </a:solidFill>
                <a:latin typeface="Comic Sans MS"/>
                <a:ea typeface="ＭＳ Ｐゴシック" pitchFamily="32" charset="-128"/>
                <a:cs typeface="Comic Sans MS"/>
              </a:rPr>
              <a:t>LONG period: </a:t>
            </a:r>
            <a:r>
              <a:rPr lang="en-US" kern="0" dirty="0" smtClean="0">
                <a:solidFill>
                  <a:srgbClr val="660066"/>
                </a:solidFill>
                <a:latin typeface="Comic Sans MS"/>
                <a:ea typeface="ＭＳ Ｐゴシック" pitchFamily="32" charset="-128"/>
                <a:cs typeface="Comic Sans MS"/>
              </a:rPr>
              <a:t>20 - </a:t>
            </a:r>
            <a:r>
              <a:rPr lang="en-US" sz="1800" kern="0" dirty="0" smtClean="0">
                <a:solidFill>
                  <a:srgbClr val="660066"/>
                </a:solidFill>
                <a:latin typeface="Comic Sans MS"/>
                <a:ea typeface="ＭＳ Ｐゴシック" pitchFamily="32" charset="-128"/>
                <a:cs typeface="Comic Sans MS"/>
              </a:rPr>
              <a:t>60 minutes.</a:t>
            </a:r>
          </a:p>
          <a:p>
            <a:pPr>
              <a:lnSpc>
                <a:spcPct val="90000"/>
              </a:lnSpc>
              <a:buFontTx/>
              <a:buNone/>
            </a:pPr>
            <a:r>
              <a:rPr lang="en-US" sz="1800" kern="0" dirty="0" smtClean="0">
                <a:solidFill>
                  <a:srgbClr val="660066"/>
                </a:solidFill>
                <a:latin typeface="Comic Sans MS"/>
                <a:ea typeface="ＭＳ Ｐゴシック" pitchFamily="32" charset="-128"/>
                <a:cs typeface="Comic Sans MS"/>
              </a:rPr>
              <a:t>  Can flood on shore for 10 – 15 minutes. </a:t>
            </a:r>
          </a:p>
          <a:p>
            <a:pPr>
              <a:lnSpc>
                <a:spcPct val="90000"/>
              </a:lnSpc>
              <a:buFontTx/>
              <a:buNone/>
            </a:pPr>
            <a:endParaRPr lang="en-US" sz="1800" kern="0" dirty="0" smtClean="0">
              <a:solidFill>
                <a:srgbClr val="660066"/>
              </a:solidFill>
              <a:latin typeface="Comic Sans MS"/>
              <a:ea typeface="ＭＳ Ｐゴシック" pitchFamily="32" charset="-128"/>
              <a:cs typeface="Comic Sans MS"/>
            </a:endParaRPr>
          </a:p>
          <a:p>
            <a:pPr>
              <a:lnSpc>
                <a:spcPct val="90000"/>
              </a:lnSpc>
              <a:buFontTx/>
              <a:buNone/>
            </a:pPr>
            <a:r>
              <a:rPr lang="en-US" sz="1800" kern="0" dirty="0" smtClean="0">
                <a:solidFill>
                  <a:srgbClr val="660066"/>
                </a:solidFill>
                <a:latin typeface="Comic Sans MS"/>
                <a:ea typeface="ＭＳ Ｐゴシック" pitchFamily="32" charset="-128"/>
                <a:cs typeface="Comic Sans MS"/>
              </a:rPr>
              <a:t>LONG wavelength: &gt;800 kilometers (520 miles)</a:t>
            </a:r>
          </a:p>
          <a:p>
            <a:pPr>
              <a:lnSpc>
                <a:spcPct val="90000"/>
              </a:lnSpc>
              <a:buFontTx/>
              <a:buNone/>
            </a:pPr>
            <a:r>
              <a:rPr lang="en-US" sz="1800" kern="0" dirty="0" smtClean="0">
                <a:solidFill>
                  <a:srgbClr val="660066"/>
                </a:solidFill>
                <a:latin typeface="Comic Sans MS"/>
                <a:ea typeface="ＭＳ Ｐゴシック" pitchFamily="32" charset="-128"/>
                <a:cs typeface="Comic Sans MS"/>
              </a:rPr>
              <a:t>  Moves seawater all the way to floor of ocean.</a:t>
            </a:r>
            <a:r>
              <a:rPr lang="en-US" sz="1800" dirty="0" smtClean="0">
                <a:solidFill>
                  <a:srgbClr val="660066"/>
                </a:solidFill>
                <a:latin typeface="Comic Sans MS"/>
                <a:cs typeface="Comic Sans MS"/>
              </a:rPr>
              <a:t/>
            </a:r>
            <a:br>
              <a:rPr lang="en-US" sz="1800" dirty="0" smtClean="0">
                <a:solidFill>
                  <a:srgbClr val="660066"/>
                </a:solidFill>
                <a:latin typeface="Comic Sans MS"/>
                <a:cs typeface="Comic Sans MS"/>
              </a:rPr>
            </a:br>
            <a:endParaRPr lang="en-US" sz="800" dirty="0">
              <a:solidFill>
                <a:srgbClr val="660066"/>
              </a:solidFill>
              <a:latin typeface="Comic Sans MS"/>
              <a:cs typeface="Comic Sans MS"/>
            </a:endParaRPr>
          </a:p>
          <a:p>
            <a:pPr>
              <a:lnSpc>
                <a:spcPct val="90000"/>
              </a:lnSpc>
              <a:buFontTx/>
              <a:buNone/>
            </a:pPr>
            <a:r>
              <a:rPr lang="en-US" sz="1800" dirty="0">
                <a:solidFill>
                  <a:srgbClr val="660066"/>
                </a:solidFill>
                <a:latin typeface="Comic Sans MS"/>
                <a:cs typeface="Comic Sans MS"/>
              </a:rPr>
              <a:t>In deep ocean, tsunami </a:t>
            </a:r>
            <a:r>
              <a:rPr lang="en-US" sz="1800" dirty="0" smtClean="0">
                <a:solidFill>
                  <a:srgbClr val="660066"/>
                </a:solidFill>
                <a:latin typeface="Comic Sans MS"/>
                <a:cs typeface="Comic Sans MS"/>
              </a:rPr>
              <a:t>has small </a:t>
            </a:r>
            <a:r>
              <a:rPr lang="en-US" sz="1800" dirty="0">
                <a:solidFill>
                  <a:srgbClr val="660066"/>
                </a:solidFill>
                <a:latin typeface="Comic Sans MS"/>
                <a:cs typeface="Comic Sans MS"/>
              </a:rPr>
              <a:t>amplitude  and </a:t>
            </a:r>
            <a:r>
              <a:rPr lang="en-US" sz="1800" dirty="0" smtClean="0">
                <a:solidFill>
                  <a:srgbClr val="660066"/>
                </a:solidFill>
                <a:latin typeface="Comic Sans MS"/>
                <a:cs typeface="Comic Sans MS"/>
              </a:rPr>
              <a:t>travels with </a:t>
            </a:r>
            <a:r>
              <a:rPr lang="en-US" sz="1800" dirty="0">
                <a:solidFill>
                  <a:srgbClr val="660066"/>
                </a:solidFill>
                <a:latin typeface="Comic Sans MS"/>
                <a:cs typeface="Comic Sans MS"/>
              </a:rPr>
              <a:t>speed of jet airliner</a:t>
            </a:r>
            <a:r>
              <a:rPr lang="en-US" sz="1800" dirty="0" smtClean="0">
                <a:solidFill>
                  <a:srgbClr val="660066"/>
                </a:solidFill>
                <a:latin typeface="Comic Sans MS"/>
                <a:cs typeface="Comic Sans MS"/>
              </a:rPr>
              <a:t>.</a:t>
            </a:r>
            <a:br>
              <a:rPr lang="en-US" sz="1800" dirty="0" smtClean="0">
                <a:solidFill>
                  <a:srgbClr val="660066"/>
                </a:solidFill>
                <a:latin typeface="Comic Sans MS"/>
                <a:cs typeface="Comic Sans MS"/>
              </a:rPr>
            </a:br>
            <a:endParaRPr lang="en-US" sz="900" dirty="0">
              <a:solidFill>
                <a:srgbClr val="660066"/>
              </a:solidFill>
              <a:latin typeface="Comic Sans MS"/>
              <a:cs typeface="Comic Sans MS"/>
            </a:endParaRPr>
          </a:p>
          <a:p>
            <a:pPr>
              <a:lnSpc>
                <a:spcPct val="90000"/>
              </a:lnSpc>
              <a:buFontTx/>
              <a:buNone/>
            </a:pPr>
            <a:r>
              <a:rPr lang="en-US" sz="1800" dirty="0">
                <a:solidFill>
                  <a:srgbClr val="660066"/>
                </a:solidFill>
                <a:latin typeface="Comic Sans MS"/>
                <a:cs typeface="Comic Sans MS"/>
              </a:rPr>
              <a:t>When approaching land, </a:t>
            </a:r>
            <a:r>
              <a:rPr lang="en-US" sz="1800" dirty="0" smtClean="0">
                <a:solidFill>
                  <a:srgbClr val="660066"/>
                </a:solidFill>
                <a:latin typeface="Comic Sans MS"/>
                <a:cs typeface="Comic Sans MS"/>
              </a:rPr>
              <a:t>speed slows </a:t>
            </a:r>
            <a:r>
              <a:rPr lang="en-US" sz="1800" dirty="0">
                <a:solidFill>
                  <a:srgbClr val="660066"/>
                </a:solidFill>
                <a:latin typeface="Comic Sans MS"/>
                <a:cs typeface="Comic Sans MS"/>
              </a:rPr>
              <a:t>and </a:t>
            </a:r>
            <a:r>
              <a:rPr lang="en-US" sz="1800" dirty="0" smtClean="0">
                <a:solidFill>
                  <a:srgbClr val="660066"/>
                </a:solidFill>
                <a:latin typeface="Comic Sans MS"/>
                <a:cs typeface="Comic Sans MS"/>
              </a:rPr>
              <a:t>amplitude increases </a:t>
            </a:r>
            <a:r>
              <a:rPr lang="en-US" sz="1800" dirty="0">
                <a:solidFill>
                  <a:srgbClr val="660066"/>
                </a:solidFill>
                <a:latin typeface="Comic Sans MS"/>
                <a:cs typeface="Comic Sans MS"/>
              </a:rPr>
              <a:t>dramatically</a:t>
            </a:r>
            <a:r>
              <a:rPr lang="en-US" sz="1800" dirty="0" smtClean="0">
                <a:solidFill>
                  <a:srgbClr val="660066"/>
                </a:solidFill>
                <a:latin typeface="Comic Sans MS"/>
                <a:cs typeface="Comic Sans MS"/>
              </a:rPr>
              <a:t>.</a:t>
            </a:r>
          </a:p>
          <a:p>
            <a:pPr>
              <a:lnSpc>
                <a:spcPct val="90000"/>
              </a:lnSpc>
              <a:buFontTx/>
              <a:buNone/>
            </a:pPr>
            <a:endParaRPr lang="en-US" sz="1800" dirty="0" smtClean="0">
              <a:solidFill>
                <a:srgbClr val="660066"/>
              </a:solidFill>
              <a:latin typeface="Comic Sans MS"/>
              <a:cs typeface="Comic Sans MS"/>
            </a:endParaRPr>
          </a:p>
          <a:p>
            <a:pPr>
              <a:lnSpc>
                <a:spcPct val="90000"/>
              </a:lnSpc>
              <a:buFontTx/>
              <a:buNone/>
            </a:pPr>
            <a:r>
              <a:rPr lang="en-US" sz="1800" dirty="0" smtClean="0">
                <a:solidFill>
                  <a:srgbClr val="660066"/>
                </a:solidFill>
                <a:latin typeface="Comic Sans MS"/>
                <a:cs typeface="Comic Sans MS"/>
              </a:rPr>
              <a:t>A tsunami is a SERIES of waves, not a single wave.</a:t>
            </a:r>
          </a:p>
        </p:txBody>
      </p:sp>
    </p:spTree>
    <p:extLst>
      <p:ext uri="{BB962C8B-B14F-4D97-AF65-F5344CB8AC3E}">
        <p14:creationId xmlns:p14="http://schemas.microsoft.com/office/powerpoint/2010/main" val="461451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283744" y="660920"/>
            <a:ext cx="8447360" cy="457200"/>
          </a:xfrm>
        </p:spPr>
        <p:txBody>
          <a:bodyPr>
            <a:noAutofit/>
          </a:bodyPr>
          <a:lstStyle/>
          <a:p>
            <a:pPr eaLnBrk="1" hangingPunct="1"/>
            <a:r>
              <a:rPr lang="en-US" sz="3600" dirty="0">
                <a:latin typeface="Comic Sans MS" charset="0"/>
                <a:ea typeface="ＭＳ Ｐゴシック" charset="0"/>
                <a:cs typeface="ＭＳ Ｐゴシック" charset="0"/>
              </a:rPr>
              <a:t>Three Basic Types of Plate Boundaries</a:t>
            </a:r>
          </a:p>
        </p:txBody>
      </p:sp>
      <p:pic>
        <p:nvPicPr>
          <p:cNvPr id="8" name="Picture 7" descr="WorldMapConvergent.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7613" y="1296470"/>
            <a:ext cx="8001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txBox="1">
            <a:spLocks noChangeArrowheads="1"/>
          </p:cNvSpPr>
          <p:nvPr/>
        </p:nvSpPr>
        <p:spPr bwMode="auto">
          <a:xfrm>
            <a:off x="1278101" y="4564119"/>
            <a:ext cx="6705600" cy="132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algn="ctr" eaLnBrk="1" hangingPunct="1">
              <a:lnSpc>
                <a:spcPts val="3840"/>
              </a:lnSpc>
              <a:spcBef>
                <a:spcPct val="0"/>
              </a:spcBef>
              <a:buFontTx/>
              <a:buNone/>
            </a:pPr>
            <a:r>
              <a:rPr kumimoji="0" lang="en-US" sz="3200" dirty="0">
                <a:solidFill>
                  <a:srgbClr val="660066"/>
                </a:solidFill>
                <a:latin typeface="Comic Sans MS" charset="0"/>
              </a:rPr>
              <a:t>Convergent (e.g. subduction zone</a:t>
            </a:r>
            <a:r>
              <a:rPr kumimoji="0" lang="en-US" sz="3200" dirty="0" smtClean="0">
                <a:solidFill>
                  <a:srgbClr val="660066"/>
                </a:solidFill>
                <a:latin typeface="Comic Sans MS" charset="0"/>
              </a:rPr>
              <a:t>)</a:t>
            </a:r>
          </a:p>
          <a:p>
            <a:pPr algn="ctr" eaLnBrk="1" hangingPunct="1">
              <a:lnSpc>
                <a:spcPts val="3840"/>
              </a:lnSpc>
              <a:spcBef>
                <a:spcPct val="0"/>
              </a:spcBef>
              <a:buFontTx/>
              <a:buNone/>
            </a:pPr>
            <a:r>
              <a:rPr kumimoji="0" lang="en-US" sz="3200" dirty="0" smtClean="0">
                <a:solidFill>
                  <a:srgbClr val="660066"/>
                </a:solidFill>
                <a:latin typeface="Comic Sans MS" charset="0"/>
              </a:rPr>
              <a:t>Magnitudes up to 9 or larger</a:t>
            </a:r>
          </a:p>
          <a:p>
            <a:pPr algn="ctr" eaLnBrk="1" hangingPunct="1">
              <a:lnSpc>
                <a:spcPts val="3840"/>
              </a:lnSpc>
              <a:spcBef>
                <a:spcPct val="0"/>
              </a:spcBef>
              <a:buFontTx/>
              <a:buNone/>
            </a:pPr>
            <a:r>
              <a:rPr kumimoji="0" lang="en-US" sz="3200" dirty="0" smtClean="0">
                <a:solidFill>
                  <a:srgbClr val="660066"/>
                </a:solidFill>
                <a:latin typeface="Comic Sans MS" charset="0"/>
              </a:rPr>
              <a:t>Depths to 700 km</a:t>
            </a:r>
            <a:endParaRPr kumimoji="0" lang="en-US" sz="3200" dirty="0">
              <a:solidFill>
                <a:srgbClr val="660066"/>
              </a:solidFill>
              <a:latin typeface="Comic Sans MS" charset="0"/>
            </a:endParaRPr>
          </a:p>
        </p:txBody>
      </p:sp>
    </p:spTree>
    <p:extLst>
      <p:ext uri="{BB962C8B-B14F-4D97-AF65-F5344CB8AC3E}">
        <p14:creationId xmlns:p14="http://schemas.microsoft.com/office/powerpoint/2010/main" val="396246353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92435" y="0"/>
            <a:ext cx="8608382" cy="762000"/>
          </a:xfrm>
          <a:effectLst>
            <a:outerShdw blurRad="50800" dist="25399" dir="16200000" algn="ctr" rotWithShape="0">
              <a:srgbClr val="FFFFFF">
                <a:alpha val="75000"/>
              </a:srgbClr>
            </a:outerShdw>
          </a:effectLst>
        </p:spPr>
        <p:txBody>
          <a:bodyPr>
            <a:noAutofit/>
          </a:bodyPr>
          <a:lstStyle/>
          <a:p>
            <a:pPr algn="l"/>
            <a:r>
              <a:rPr lang="en-US" sz="2800" dirty="0" smtClean="0">
                <a:latin typeface="Comic Sans MS" pitchFamily="-112" charset="0"/>
              </a:rPr>
              <a:t>Tsunami Produced by Subduction Zone Earthquake</a:t>
            </a:r>
            <a:endParaRPr lang="en-US" sz="2800" dirty="0">
              <a:solidFill>
                <a:srgbClr val="660066"/>
              </a:solidFill>
              <a:latin typeface="Comic Sans MS" pitchFamily="-112" charset="0"/>
            </a:endParaRPr>
          </a:p>
        </p:txBody>
      </p:sp>
      <p:sp>
        <p:nvSpPr>
          <p:cNvPr id="5" name="Rectangle 2"/>
          <p:cNvSpPr txBox="1">
            <a:spLocks noChangeArrowheads="1"/>
          </p:cNvSpPr>
          <p:nvPr/>
        </p:nvSpPr>
        <p:spPr>
          <a:xfrm>
            <a:off x="885207" y="5450232"/>
            <a:ext cx="7466590" cy="762000"/>
          </a:xfrm>
          <a:prstGeom prst="rect">
            <a:avLst/>
          </a:prstGeom>
          <a:effectLst>
            <a:outerShdw blurRad="50800" dist="25399" dir="16200000" algn="ctr" rotWithShape="0">
              <a:srgbClr val="FFFFFF">
                <a:alpha val="75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r>
              <a:rPr lang="en-US" sz="2400" dirty="0" smtClean="0">
                <a:latin typeface="Comic Sans MS" pitchFamily="-112" charset="0"/>
              </a:rPr>
              <a:t>Why are tsunamis rarely </a:t>
            </a:r>
            <a:r>
              <a:rPr lang="en-US" sz="2400" dirty="0">
                <a:latin typeface="Comic Sans MS" pitchFamily="-112" charset="0"/>
              </a:rPr>
              <a:t>p</a:t>
            </a:r>
            <a:r>
              <a:rPr lang="en-US" sz="2400" dirty="0" smtClean="0">
                <a:latin typeface="Comic Sans MS" pitchFamily="-112" charset="0"/>
              </a:rPr>
              <a:t>roduced by earthquakes along divergent and transform plate boundaries</a:t>
            </a:r>
            <a:r>
              <a:rPr lang="en-US" sz="2400" dirty="0">
                <a:latin typeface="Comic Sans MS" pitchFamily="-112" charset="0"/>
              </a:rPr>
              <a:t>?</a:t>
            </a:r>
          </a:p>
        </p:txBody>
      </p:sp>
      <p:sp>
        <p:nvSpPr>
          <p:cNvPr id="6" name="Rectangle 5"/>
          <p:cNvSpPr/>
          <p:nvPr/>
        </p:nvSpPr>
        <p:spPr>
          <a:xfrm>
            <a:off x="3034345" y="2243527"/>
            <a:ext cx="3058913" cy="369332"/>
          </a:xfrm>
          <a:prstGeom prst="rect">
            <a:avLst/>
          </a:prstGeom>
        </p:spPr>
        <p:txBody>
          <a:bodyPr wrap="none">
            <a:spAutoFit/>
          </a:bodyPr>
          <a:lstStyle/>
          <a:p>
            <a:r>
              <a:rPr lang="en-US" dirty="0"/>
              <a:t>S</a:t>
            </a:r>
            <a:r>
              <a:rPr lang="en-US" dirty="0" smtClean="0"/>
              <a:t>ubduction tsunami animation</a:t>
            </a:r>
            <a:endParaRPr lang="en-US" dirty="0"/>
          </a:p>
        </p:txBody>
      </p:sp>
    </p:spTree>
    <p:extLst>
      <p:ext uri="{BB962C8B-B14F-4D97-AF65-F5344CB8AC3E}">
        <p14:creationId xmlns:p14="http://schemas.microsoft.com/office/powerpoint/2010/main" val="15220080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subTitle" idx="1"/>
          </p:nvPr>
        </p:nvSpPr>
        <p:spPr>
          <a:xfrm>
            <a:off x="457200" y="609600"/>
            <a:ext cx="8686800" cy="2133600"/>
          </a:xfrm>
        </p:spPr>
        <p:txBody>
          <a:bodyPr>
            <a:normAutofit fontScale="92500"/>
          </a:bodyPr>
          <a:lstStyle/>
          <a:p>
            <a:pPr marL="227013" indent="-227013" algn="l" eaLnBrk="1" hangingPunct="1">
              <a:lnSpc>
                <a:spcPts val="2600"/>
              </a:lnSpc>
              <a:buFont typeface="Arial"/>
              <a:buChar char="•"/>
            </a:pPr>
            <a:r>
              <a:rPr lang="en-US" sz="2000" b="1" dirty="0" smtClean="0">
                <a:solidFill>
                  <a:srgbClr val="660066"/>
                </a:solidFill>
                <a:latin typeface="Comic Sans MS"/>
                <a:ea typeface="ＭＳ Ｐゴシック" pitchFamily="30" charset="-128"/>
                <a:cs typeface="Comic Sans MS"/>
              </a:rPr>
              <a:t>Earthquake engineering works. </a:t>
            </a:r>
            <a:br>
              <a:rPr lang="en-US" sz="2000" b="1" dirty="0" smtClean="0">
                <a:solidFill>
                  <a:srgbClr val="660066"/>
                </a:solidFill>
                <a:latin typeface="Comic Sans MS"/>
                <a:ea typeface="ＭＳ Ｐゴシック" pitchFamily="30" charset="-128"/>
                <a:cs typeface="Comic Sans MS"/>
              </a:rPr>
            </a:br>
            <a:r>
              <a:rPr lang="en-US" sz="2000" dirty="0" smtClean="0">
                <a:solidFill>
                  <a:srgbClr val="660066"/>
                </a:solidFill>
                <a:latin typeface="Comic Sans MS"/>
                <a:ea typeface="ＭＳ Ｐゴシック" pitchFamily="30" charset="-128"/>
                <a:cs typeface="Comic Sans MS"/>
              </a:rPr>
              <a:t>Few buildings collapsed during the Tohoku earthquake.</a:t>
            </a:r>
            <a:br>
              <a:rPr lang="en-US" sz="2000" dirty="0" smtClean="0">
                <a:solidFill>
                  <a:srgbClr val="660066"/>
                </a:solidFill>
                <a:latin typeface="Comic Sans MS"/>
                <a:ea typeface="ＭＳ Ｐゴシック" pitchFamily="30" charset="-128"/>
                <a:cs typeface="Comic Sans MS"/>
              </a:rPr>
            </a:br>
            <a:r>
              <a:rPr lang="en-US" sz="2000" dirty="0" smtClean="0">
                <a:solidFill>
                  <a:srgbClr val="660066"/>
                </a:solidFill>
                <a:latin typeface="Comic Sans MS"/>
                <a:ea typeface="ＭＳ Ｐゴシック" pitchFamily="30" charset="-128"/>
                <a:cs typeface="Comic Sans MS"/>
              </a:rPr>
              <a:t>Cascadia must construct earthquake-resilient built environment.</a:t>
            </a:r>
          </a:p>
          <a:p>
            <a:pPr marL="227013" indent="-227013" algn="l" eaLnBrk="1" hangingPunct="1">
              <a:lnSpc>
                <a:spcPts val="2600"/>
              </a:lnSpc>
              <a:buFont typeface="Arial"/>
              <a:buChar char="•"/>
            </a:pPr>
            <a:r>
              <a:rPr lang="en-US" sz="2000" b="1" dirty="0" smtClean="0">
                <a:solidFill>
                  <a:srgbClr val="660066"/>
                </a:solidFill>
                <a:latin typeface="Comic Sans MS"/>
                <a:ea typeface="ＭＳ Ｐゴシック" pitchFamily="30" charset="-128"/>
                <a:cs typeface="Comic Sans MS"/>
              </a:rPr>
              <a:t>Earthquake and tsunami </a:t>
            </a:r>
            <a:r>
              <a:rPr lang="en-US" sz="2000" b="1" dirty="0">
                <a:solidFill>
                  <a:srgbClr val="660066"/>
                </a:solidFill>
                <a:latin typeface="Comic Sans MS"/>
                <a:ea typeface="ＭＳ Ｐゴシック" pitchFamily="30" charset="-128"/>
                <a:cs typeface="Comic Sans MS"/>
              </a:rPr>
              <a:t>hazards education </a:t>
            </a:r>
            <a:r>
              <a:rPr lang="en-US" sz="2000" b="1" dirty="0" smtClean="0">
                <a:solidFill>
                  <a:srgbClr val="660066"/>
                </a:solidFill>
                <a:latin typeface="Comic Sans MS"/>
                <a:ea typeface="ＭＳ Ｐゴシック" pitchFamily="30" charset="-128"/>
                <a:cs typeface="Comic Sans MS"/>
              </a:rPr>
              <a:t>improves </a:t>
            </a:r>
            <a:r>
              <a:rPr lang="en-US" sz="2000" b="1" dirty="0">
                <a:solidFill>
                  <a:srgbClr val="660066"/>
                </a:solidFill>
                <a:latin typeface="Comic Sans MS"/>
                <a:ea typeface="ＭＳ Ｐゴシック" pitchFamily="30" charset="-128"/>
                <a:cs typeface="Comic Sans MS"/>
              </a:rPr>
              <a:t>public safety.</a:t>
            </a:r>
            <a:br>
              <a:rPr lang="en-US" sz="2000" b="1" dirty="0">
                <a:solidFill>
                  <a:srgbClr val="660066"/>
                </a:solidFill>
                <a:latin typeface="Comic Sans MS"/>
                <a:ea typeface="ＭＳ Ｐゴシック" pitchFamily="30" charset="-128"/>
                <a:cs typeface="Comic Sans MS"/>
              </a:rPr>
            </a:br>
            <a:r>
              <a:rPr lang="en-US" sz="2000" dirty="0">
                <a:solidFill>
                  <a:srgbClr val="660066"/>
                </a:solidFill>
                <a:latin typeface="Comic Sans MS"/>
                <a:ea typeface="ＭＳ Ｐゴシック" pitchFamily="30" charset="-128"/>
                <a:cs typeface="Comic Sans MS"/>
              </a:rPr>
              <a:t>Tohoku tsunami inundation zone had 95% survival rate while </a:t>
            </a:r>
            <a:br>
              <a:rPr lang="en-US" sz="2000" dirty="0">
                <a:solidFill>
                  <a:srgbClr val="660066"/>
                </a:solidFill>
                <a:latin typeface="Comic Sans MS"/>
                <a:ea typeface="ＭＳ Ｐゴシック" pitchFamily="30" charset="-128"/>
                <a:cs typeface="Comic Sans MS"/>
              </a:rPr>
            </a:br>
            <a:r>
              <a:rPr lang="en-US" sz="2000" dirty="0">
                <a:solidFill>
                  <a:srgbClr val="660066"/>
                </a:solidFill>
                <a:latin typeface="Comic Sans MS"/>
                <a:ea typeface="ＭＳ Ｐゴシック" pitchFamily="30" charset="-128"/>
                <a:cs typeface="Comic Sans MS"/>
              </a:rPr>
              <a:t>Banda Aceh inundation zone had 10% survival rate</a:t>
            </a:r>
            <a:r>
              <a:rPr lang="en-US" sz="2000" dirty="0" smtClean="0">
                <a:solidFill>
                  <a:srgbClr val="660066"/>
                </a:solidFill>
                <a:latin typeface="Comic Sans MS"/>
                <a:ea typeface="ＭＳ Ｐゴシック" pitchFamily="30" charset="-128"/>
                <a:cs typeface="Comic Sans MS"/>
              </a:rPr>
              <a:t>.</a:t>
            </a:r>
            <a:endParaRPr lang="en-US" sz="2000" dirty="0">
              <a:solidFill>
                <a:srgbClr val="660066"/>
              </a:solidFill>
              <a:latin typeface="Comic Sans MS"/>
              <a:ea typeface="ＭＳ Ｐゴシック" pitchFamily="30" charset="-128"/>
              <a:cs typeface="Comic Sans MS"/>
            </a:endParaRPr>
          </a:p>
        </p:txBody>
      </p:sp>
      <p:sp>
        <p:nvSpPr>
          <p:cNvPr id="10" name="Rectangle 2"/>
          <p:cNvSpPr txBox="1">
            <a:spLocks noChangeArrowheads="1"/>
          </p:cNvSpPr>
          <p:nvPr/>
        </p:nvSpPr>
        <p:spPr bwMode="auto">
          <a:xfrm>
            <a:off x="762000" y="0"/>
            <a:ext cx="82296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000" kern="1200">
                <a:solidFill>
                  <a:schemeClr val="tx1"/>
                </a:solidFill>
                <a:latin typeface="Comic Sans MS" pitchFamily="66" charset="0"/>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9pPr>
          </a:lstStyle>
          <a:p>
            <a:pPr eaLnBrk="1" hangingPunct="1"/>
            <a:r>
              <a:rPr lang="en-US" sz="3600" dirty="0" smtClean="0">
                <a:solidFill>
                  <a:srgbClr val="660066"/>
                </a:solidFill>
                <a:latin typeface="Comic Sans MS" pitchFamily="30" charset="0"/>
                <a:ea typeface="ＭＳ Ｐゴシック" pitchFamily="30" charset="-128"/>
                <a:cs typeface="ＭＳ Ｐゴシック" pitchFamily="30" charset="-128"/>
              </a:rPr>
              <a:t>Lessons from Tohoku, Japan</a:t>
            </a:r>
            <a:endParaRPr lang="en-US" sz="3600" dirty="0">
              <a:solidFill>
                <a:srgbClr val="660066"/>
              </a:solidFill>
              <a:latin typeface="Comic Sans MS" pitchFamily="30" charset="0"/>
              <a:ea typeface="ＭＳ Ｐゴシック" pitchFamily="30" charset="-128"/>
              <a:cs typeface="ＭＳ Ｐゴシック" pitchFamily="30" charset="-128"/>
            </a:endParaRPr>
          </a:p>
        </p:txBody>
      </p:sp>
      <p:pic>
        <p:nvPicPr>
          <p:cNvPr id="5" name="Picture 4" descr="21stones-articleLar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74618" y="2819400"/>
            <a:ext cx="6650182" cy="3657600"/>
          </a:xfrm>
          <a:prstGeom prst="rect">
            <a:avLst/>
          </a:prstGeom>
          <a:ln w="28575" cmpd="sng">
            <a:solidFill>
              <a:srgbClr val="660066"/>
            </a:solidFill>
          </a:ln>
          <a:effectLst>
            <a:outerShdw blurRad="50800" dist="38100" dir="2700000" algn="tl" rotWithShape="0">
              <a:prstClr val="black">
                <a:alpha val="40000"/>
              </a:prstClr>
            </a:outerShdw>
          </a:effectLst>
        </p:spPr>
      </p:pic>
      <p:sp>
        <p:nvSpPr>
          <p:cNvPr id="7" name="Title 1"/>
          <p:cNvSpPr txBox="1">
            <a:spLocks/>
          </p:cNvSpPr>
          <p:nvPr/>
        </p:nvSpPr>
        <p:spPr bwMode="auto">
          <a:xfrm>
            <a:off x="1600200" y="5710518"/>
            <a:ext cx="6248400" cy="762000"/>
          </a:xfrm>
          <a:prstGeom prst="rect">
            <a:avLst/>
          </a:prstGeom>
          <a:solidFill>
            <a:schemeClr val="tx1">
              <a:alpha val="50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fontScale="70000" lnSpcReduction="20000"/>
          </a:bodyPr>
          <a:lstStyle>
            <a:lvl1pPr algn="ctr" rtl="0" eaLnBrk="0" fontAlgn="base" hangingPunct="0">
              <a:spcBef>
                <a:spcPct val="0"/>
              </a:spcBef>
              <a:spcAft>
                <a:spcPct val="0"/>
              </a:spcAft>
              <a:defRPr sz="4000" kern="1200">
                <a:solidFill>
                  <a:schemeClr val="tx1"/>
                </a:solidFill>
                <a:latin typeface="Comic Sans MS" pitchFamily="66" charset="0"/>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9pPr>
          </a:lstStyle>
          <a:p>
            <a:pPr algn="l"/>
            <a:r>
              <a:rPr lang="en-US" sz="3600" dirty="0" smtClean="0">
                <a:solidFill>
                  <a:schemeClr val="bg1"/>
                </a:solidFill>
                <a:latin typeface="Comic Sans MS"/>
                <a:cs typeface="Comic Sans MS"/>
              </a:rPr>
              <a:t>Tsunami Stones on Hillsides</a:t>
            </a:r>
          </a:p>
          <a:p>
            <a:pPr algn="l"/>
            <a:r>
              <a:rPr lang="en-US" sz="3600" dirty="0" smtClean="0">
                <a:solidFill>
                  <a:schemeClr val="bg1"/>
                </a:solidFill>
                <a:latin typeface="Comic Sans MS"/>
                <a:cs typeface="Comic Sans MS"/>
              </a:rPr>
              <a:t>Message: “Do not build below this level.”</a:t>
            </a:r>
            <a:endParaRPr lang="en-US" sz="3600" dirty="0">
              <a:solidFill>
                <a:schemeClr val="bg1"/>
              </a:solidFill>
              <a:latin typeface="Comic Sans MS"/>
              <a:cs typeface="Comic Sans MS"/>
            </a:endParaRPr>
          </a:p>
        </p:txBody>
      </p:sp>
    </p:spTree>
    <p:extLst>
      <p:ext uri="{BB962C8B-B14F-4D97-AF65-F5344CB8AC3E}">
        <p14:creationId xmlns:p14="http://schemas.microsoft.com/office/powerpoint/2010/main" val="4199696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wipe(left)">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wipe(left)">
                                      <p:cBhvr>
                                        <p:cTn id="12" dur="500"/>
                                        <p:tgtEl>
                                          <p:spTgt spid="307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Cascadia Great Earthquakes and Tsunamis After Field Trip</a:t>
            </a:r>
            <a:endParaRPr lang="en-US" dirty="0"/>
          </a:p>
        </p:txBody>
      </p:sp>
    </p:spTree>
    <p:extLst>
      <p:ext uri="{BB962C8B-B14F-4D97-AF65-F5344CB8AC3E}">
        <p14:creationId xmlns:p14="http://schemas.microsoft.com/office/powerpoint/2010/main" val="428906660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329616" y="250760"/>
            <a:ext cx="7772400" cy="951627"/>
          </a:xfrm>
        </p:spPr>
        <p:txBody>
          <a:bodyPr>
            <a:normAutofit/>
          </a:bodyPr>
          <a:lstStyle/>
          <a:p>
            <a:pPr eaLnBrk="1" hangingPunct="1"/>
            <a:r>
              <a:rPr lang="en-US" sz="3600" dirty="0" smtClean="0">
                <a:latin typeface="Comic Sans MS" charset="0"/>
                <a:ea typeface="ＭＳ Ｐゴシック" charset="0"/>
                <a:cs typeface="ＭＳ Ｐゴシック" charset="0"/>
              </a:rPr>
              <a:t>Relative Earthquake Hazards</a:t>
            </a:r>
            <a:endParaRPr lang="en-US" sz="3600" dirty="0">
              <a:latin typeface="Comic Sans MS" charset="0"/>
              <a:ea typeface="ＭＳ Ｐゴシック" charset="0"/>
              <a:cs typeface="ＭＳ Ｐゴシック" charset="0"/>
            </a:endParaRPr>
          </a:p>
        </p:txBody>
      </p:sp>
      <p:sp>
        <p:nvSpPr>
          <p:cNvPr id="52227" name="Rectangle 3"/>
          <p:cNvSpPr>
            <a:spLocks noGrp="1" noChangeArrowheads="1"/>
          </p:cNvSpPr>
          <p:nvPr>
            <p:ph type="subTitle" idx="1"/>
          </p:nvPr>
        </p:nvSpPr>
        <p:spPr>
          <a:xfrm>
            <a:off x="58167" y="1263509"/>
            <a:ext cx="2601362" cy="4734919"/>
          </a:xfrm>
        </p:spPr>
        <p:txBody>
          <a:bodyPr>
            <a:noAutofit/>
          </a:bodyPr>
          <a:lstStyle/>
          <a:p>
            <a:pPr>
              <a:lnSpc>
                <a:spcPts val="3600"/>
              </a:lnSpc>
              <a:spcBef>
                <a:spcPts val="1200"/>
              </a:spcBef>
            </a:pPr>
            <a:r>
              <a:rPr lang="en-US" sz="2400" dirty="0" smtClean="0">
                <a:solidFill>
                  <a:srgbClr val="660066"/>
                </a:solidFill>
                <a:latin typeface="Comic Sans MS" charset="0"/>
                <a:ea typeface="ＭＳ Ｐゴシック" charset="0"/>
                <a:cs typeface="ＭＳ Ｐゴシック" charset="0"/>
              </a:rPr>
              <a:t>Seismic Wave Amplification </a:t>
            </a:r>
          </a:p>
          <a:p>
            <a:pPr eaLnBrk="1" hangingPunct="1">
              <a:lnSpc>
                <a:spcPts val="3600"/>
              </a:lnSpc>
              <a:spcBef>
                <a:spcPts val="1200"/>
              </a:spcBef>
            </a:pPr>
            <a:r>
              <a:rPr lang="en-US" sz="2400" dirty="0" smtClean="0">
                <a:solidFill>
                  <a:srgbClr val="660066"/>
                </a:solidFill>
                <a:latin typeface="Comic Sans MS" charset="0"/>
                <a:ea typeface="ＭＳ Ｐゴシック" charset="0"/>
                <a:cs typeface="ＭＳ Ｐゴシック" charset="0"/>
              </a:rPr>
              <a:t>Liquefaction </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Potential</a:t>
            </a:r>
          </a:p>
          <a:p>
            <a:pPr eaLnBrk="1" hangingPunct="1">
              <a:lnSpc>
                <a:spcPts val="3600"/>
              </a:lnSpc>
              <a:spcBef>
                <a:spcPts val="1200"/>
              </a:spcBef>
            </a:pPr>
            <a:r>
              <a:rPr lang="en-US" sz="2400" dirty="0" smtClean="0">
                <a:solidFill>
                  <a:srgbClr val="660066"/>
                </a:solidFill>
                <a:latin typeface="Comic Sans MS" charset="0"/>
                <a:ea typeface="ＭＳ Ｐゴシック" charset="0"/>
                <a:cs typeface="ＭＳ Ｐゴシック" charset="0"/>
              </a:rPr>
              <a:t>Earthquake-</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induced</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Landslide </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Hazard</a:t>
            </a:r>
            <a:endParaRPr lang="en-US" sz="2400" dirty="0">
              <a:solidFill>
                <a:srgbClr val="660066"/>
              </a:solidFill>
              <a:latin typeface="Comic Sans MS" charset="0"/>
              <a:ea typeface="ＭＳ Ｐゴシック" charset="0"/>
              <a:cs typeface="ＭＳ Ｐゴシック" charset="0"/>
            </a:endParaRPr>
          </a:p>
        </p:txBody>
      </p:sp>
      <p:sp>
        <p:nvSpPr>
          <p:cNvPr id="6" name="Rectangle 3"/>
          <p:cNvSpPr txBox="1">
            <a:spLocks noChangeArrowheads="1"/>
          </p:cNvSpPr>
          <p:nvPr/>
        </p:nvSpPr>
        <p:spPr bwMode="auto">
          <a:xfrm>
            <a:off x="4736353" y="0"/>
            <a:ext cx="4424083" cy="391789"/>
          </a:xfrm>
          <a:prstGeom prst="rect">
            <a:avLst/>
          </a:prstGeom>
          <a:noFill/>
          <a:ln w="9525">
            <a:noFill/>
            <a:miter lim="800000"/>
            <a:headEnd/>
            <a:tailEnd/>
          </a:ln>
        </p:spPr>
        <p:txBody>
          <a:bodyPr/>
          <a:lstStyle/>
          <a:p>
            <a:pPr algn="ctr">
              <a:spcBef>
                <a:spcPts val="0"/>
              </a:spcBef>
              <a:buClr>
                <a:schemeClr val="tx1"/>
              </a:buClr>
              <a:buFontTx/>
              <a:buNone/>
              <a:defRPr/>
            </a:pPr>
            <a:r>
              <a:rPr kumimoji="0" lang="en-US" sz="2000" b="1" i="1" kern="0" dirty="0">
                <a:solidFill>
                  <a:srgbClr val="660066"/>
                </a:solidFill>
                <a:latin typeface="Comic Sans MS" pitchFamily="-105" charset="0"/>
                <a:ea typeface="ＭＳ Ｐゴシック" pitchFamily="-105" charset="-128"/>
                <a:cs typeface="ＭＳ Ｐゴシック" pitchFamily="-105" charset="-128"/>
              </a:rPr>
              <a:t>Relative </a:t>
            </a:r>
            <a:r>
              <a:rPr kumimoji="0" lang="en-US" sz="2000" b="1" i="1" kern="0" dirty="0" smtClean="0">
                <a:solidFill>
                  <a:srgbClr val="660066"/>
                </a:solidFill>
                <a:latin typeface="Comic Sans MS" pitchFamily="-105" charset="0"/>
                <a:ea typeface="ＭＳ Ｐゴシック" pitchFamily="-105" charset="-128"/>
                <a:cs typeface="ＭＳ Ｐゴシック" pitchFamily="-105" charset="-128"/>
              </a:rPr>
              <a:t>Earthquake Hazard </a:t>
            </a:r>
            <a:r>
              <a:rPr kumimoji="0" lang="en-US" sz="2000" b="1" i="1" kern="0" dirty="0">
                <a:solidFill>
                  <a:srgbClr val="660066"/>
                </a:solidFill>
                <a:latin typeface="Comic Sans MS" pitchFamily="-105" charset="0"/>
                <a:ea typeface="ＭＳ Ｐゴシック" pitchFamily="-105" charset="-128"/>
                <a:cs typeface="ＭＳ Ｐゴシック" pitchFamily="-105" charset="-128"/>
              </a:rPr>
              <a:t>Maps				</a:t>
            </a:r>
          </a:p>
        </p:txBody>
      </p:sp>
      <p:pic>
        <p:nvPicPr>
          <p:cNvPr id="2" name="Picture 1" descr="PortAngelesEQHazMapGrab.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84824" y="1202387"/>
            <a:ext cx="6400800" cy="4494855"/>
          </a:xfrm>
          <a:prstGeom prst="rect">
            <a:avLst/>
          </a:prstGeom>
          <a:ln w="38100" cmpd="sng">
            <a:solidFill>
              <a:srgbClr val="66006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0886015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329616" y="250760"/>
            <a:ext cx="7772400" cy="951627"/>
          </a:xfrm>
        </p:spPr>
        <p:txBody>
          <a:bodyPr>
            <a:normAutofit/>
          </a:bodyPr>
          <a:lstStyle/>
          <a:p>
            <a:pPr eaLnBrk="1" hangingPunct="1"/>
            <a:r>
              <a:rPr lang="en-US" sz="3600" dirty="0" smtClean="0">
                <a:latin typeface="Comic Sans MS" charset="0"/>
                <a:ea typeface="ＭＳ Ｐゴシック" charset="0"/>
                <a:cs typeface="ＭＳ Ｐゴシック" charset="0"/>
              </a:rPr>
              <a:t>Relative Earthquake Hazards</a:t>
            </a:r>
            <a:endParaRPr lang="en-US" sz="3600" dirty="0">
              <a:latin typeface="Comic Sans MS" charset="0"/>
              <a:ea typeface="ＭＳ Ｐゴシック" charset="0"/>
              <a:cs typeface="ＭＳ Ｐゴシック" charset="0"/>
            </a:endParaRPr>
          </a:p>
        </p:txBody>
      </p:sp>
      <p:sp>
        <p:nvSpPr>
          <p:cNvPr id="52227" name="Rectangle 3"/>
          <p:cNvSpPr>
            <a:spLocks noGrp="1" noChangeArrowheads="1"/>
          </p:cNvSpPr>
          <p:nvPr>
            <p:ph type="subTitle" idx="1"/>
          </p:nvPr>
        </p:nvSpPr>
        <p:spPr>
          <a:xfrm>
            <a:off x="88049" y="1263509"/>
            <a:ext cx="3159680" cy="4734919"/>
          </a:xfrm>
        </p:spPr>
        <p:txBody>
          <a:bodyPr>
            <a:noAutofit/>
          </a:bodyPr>
          <a:lstStyle/>
          <a:p>
            <a:pPr algn="l">
              <a:lnSpc>
                <a:spcPts val="3600"/>
              </a:lnSpc>
              <a:spcBef>
                <a:spcPts val="1200"/>
              </a:spcBef>
            </a:pPr>
            <a:r>
              <a:rPr lang="en-US" sz="2400" b="1" dirty="0" smtClean="0">
                <a:solidFill>
                  <a:srgbClr val="660066"/>
                </a:solidFill>
                <a:latin typeface="Comic Sans MS" charset="0"/>
                <a:ea typeface="ＭＳ Ｐゴシック" charset="0"/>
                <a:cs typeface="ＭＳ Ｐゴシック" charset="0"/>
              </a:rPr>
              <a:t>Relative EQ Hazard</a:t>
            </a:r>
          </a:p>
          <a:p>
            <a:pPr>
              <a:lnSpc>
                <a:spcPts val="3600"/>
              </a:lnSpc>
              <a:spcBef>
                <a:spcPts val="1200"/>
              </a:spcBef>
            </a:pPr>
            <a:r>
              <a:rPr lang="en-US" sz="2400" dirty="0" smtClean="0">
                <a:solidFill>
                  <a:srgbClr val="660066"/>
                </a:solidFill>
                <a:latin typeface="Comic Sans MS" charset="0"/>
                <a:ea typeface="ＭＳ Ｐゴシック" charset="0"/>
                <a:cs typeface="ＭＳ Ｐゴシック" charset="0"/>
              </a:rPr>
              <a:t>Seismic Wave Amplification </a:t>
            </a:r>
          </a:p>
          <a:p>
            <a:pPr eaLnBrk="1" hangingPunct="1">
              <a:lnSpc>
                <a:spcPts val="3600"/>
              </a:lnSpc>
              <a:spcBef>
                <a:spcPts val="1200"/>
              </a:spcBef>
            </a:pPr>
            <a:r>
              <a:rPr lang="en-US" sz="2400" dirty="0" smtClean="0">
                <a:solidFill>
                  <a:srgbClr val="660066"/>
                </a:solidFill>
                <a:latin typeface="Comic Sans MS" charset="0"/>
                <a:ea typeface="ＭＳ Ｐゴシック" charset="0"/>
                <a:cs typeface="ＭＳ Ｐゴシック" charset="0"/>
              </a:rPr>
              <a:t>Liquefaction </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Potential</a:t>
            </a:r>
          </a:p>
          <a:p>
            <a:pPr eaLnBrk="1" hangingPunct="1">
              <a:lnSpc>
                <a:spcPts val="3600"/>
              </a:lnSpc>
              <a:spcBef>
                <a:spcPts val="1200"/>
              </a:spcBef>
            </a:pPr>
            <a:r>
              <a:rPr lang="en-US" sz="2400" dirty="0" smtClean="0">
                <a:solidFill>
                  <a:srgbClr val="660066"/>
                </a:solidFill>
                <a:latin typeface="Comic Sans MS" charset="0"/>
                <a:ea typeface="ＭＳ Ｐゴシック" charset="0"/>
                <a:cs typeface="ＭＳ Ｐゴシック" charset="0"/>
              </a:rPr>
              <a:t>Earthquake-</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induced</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Landslide </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Hazard</a:t>
            </a:r>
            <a:endParaRPr lang="en-US" sz="2400" dirty="0">
              <a:solidFill>
                <a:srgbClr val="660066"/>
              </a:solidFill>
              <a:latin typeface="Comic Sans MS" charset="0"/>
              <a:ea typeface="ＭＳ Ｐゴシック" charset="0"/>
              <a:cs typeface="ＭＳ Ｐゴシック" charset="0"/>
            </a:endParaRPr>
          </a:p>
        </p:txBody>
      </p:sp>
      <p:sp>
        <p:nvSpPr>
          <p:cNvPr id="6" name="Rectangle 3"/>
          <p:cNvSpPr txBox="1">
            <a:spLocks noChangeArrowheads="1"/>
          </p:cNvSpPr>
          <p:nvPr/>
        </p:nvSpPr>
        <p:spPr bwMode="auto">
          <a:xfrm>
            <a:off x="4736353" y="0"/>
            <a:ext cx="4424083" cy="391789"/>
          </a:xfrm>
          <a:prstGeom prst="rect">
            <a:avLst/>
          </a:prstGeom>
          <a:noFill/>
          <a:ln w="9525">
            <a:noFill/>
            <a:miter lim="800000"/>
            <a:headEnd/>
            <a:tailEnd/>
          </a:ln>
        </p:spPr>
        <p:txBody>
          <a:bodyPr/>
          <a:lstStyle/>
          <a:p>
            <a:pPr algn="ctr">
              <a:spcBef>
                <a:spcPts val="0"/>
              </a:spcBef>
              <a:buClr>
                <a:schemeClr val="tx1"/>
              </a:buClr>
              <a:buFontTx/>
              <a:buNone/>
              <a:defRPr/>
            </a:pPr>
            <a:r>
              <a:rPr kumimoji="0" lang="en-US" sz="2000" b="1" i="1" kern="0" dirty="0">
                <a:solidFill>
                  <a:srgbClr val="660066"/>
                </a:solidFill>
                <a:latin typeface="Comic Sans MS" pitchFamily="-105" charset="0"/>
                <a:ea typeface="ＭＳ Ｐゴシック" pitchFamily="-105" charset="-128"/>
                <a:cs typeface="ＭＳ Ｐゴシック" pitchFamily="-105" charset="-128"/>
              </a:rPr>
              <a:t>Relative </a:t>
            </a:r>
            <a:r>
              <a:rPr kumimoji="0" lang="en-US" sz="2000" b="1" i="1" kern="0" dirty="0" smtClean="0">
                <a:solidFill>
                  <a:srgbClr val="660066"/>
                </a:solidFill>
                <a:latin typeface="Comic Sans MS" pitchFamily="-105" charset="0"/>
                <a:ea typeface="ＭＳ Ｐゴシック" pitchFamily="-105" charset="-128"/>
                <a:cs typeface="ＭＳ Ｐゴシック" pitchFamily="-105" charset="-128"/>
              </a:rPr>
              <a:t>Earthquake Hazard </a:t>
            </a:r>
            <a:r>
              <a:rPr kumimoji="0" lang="en-US" sz="2000" b="1" i="1" kern="0" dirty="0">
                <a:solidFill>
                  <a:srgbClr val="660066"/>
                </a:solidFill>
                <a:latin typeface="Comic Sans MS" pitchFamily="-105" charset="0"/>
                <a:ea typeface="ＭＳ Ｐゴシック" pitchFamily="-105" charset="-128"/>
                <a:cs typeface="ＭＳ Ｐゴシック" pitchFamily="-105" charset="-128"/>
              </a:rPr>
              <a:t>Maps				</a:t>
            </a:r>
          </a:p>
        </p:txBody>
      </p:sp>
      <p:pic>
        <p:nvPicPr>
          <p:cNvPr id="4" name="Picture 3" descr="AberdeenHoquiamEQScreenShot.tiff"/>
          <p:cNvPicPr>
            <a:picLocks noChangeAspect="1"/>
          </p:cNvPicPr>
          <p:nvPr/>
        </p:nvPicPr>
        <p:blipFill rotWithShape="1">
          <a:blip r:embed="rId3" cstate="screen">
            <a:extLst>
              <a:ext uri="{28A0092B-C50C-407E-A947-70E740481C1C}">
                <a14:useLocalDpi xmlns:a14="http://schemas.microsoft.com/office/drawing/2010/main"/>
              </a:ext>
            </a:extLst>
          </a:blip>
          <a:srcRect t="8124" r="35252" b="7015"/>
          <a:stretch/>
        </p:blipFill>
        <p:spPr>
          <a:xfrm>
            <a:off x="3277611" y="1459768"/>
            <a:ext cx="5725532" cy="4389120"/>
          </a:xfrm>
          <a:prstGeom prst="rect">
            <a:avLst/>
          </a:prstGeom>
          <a:ln w="38100" cmpd="sng">
            <a:solidFill>
              <a:srgbClr val="66006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69138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1200" y="1524000"/>
            <a:ext cx="5546725"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ctrTitle"/>
          </p:nvPr>
        </p:nvSpPr>
        <p:spPr>
          <a:xfrm>
            <a:off x="1613647" y="5715000"/>
            <a:ext cx="7377953" cy="1143000"/>
          </a:xfrm>
        </p:spPr>
        <p:txBody>
          <a:bodyPr>
            <a:normAutofit fontScale="90000"/>
          </a:bodyPr>
          <a:lstStyle/>
          <a:p>
            <a:pPr eaLnBrk="1" hangingPunct="1"/>
            <a:r>
              <a:rPr lang="en-US" sz="3600" dirty="0" smtClean="0">
                <a:latin typeface="Comic Sans MS" charset="0"/>
                <a:ea typeface="ＭＳ Ｐゴシック" charset="0"/>
                <a:cs typeface="ＭＳ Ｐゴシック" charset="0"/>
              </a:rPr>
              <a:t>Hypocenter or Focus</a:t>
            </a:r>
            <a:r>
              <a:rPr lang="en-US" sz="3600" dirty="0">
                <a:latin typeface="Comic Sans MS" charset="0"/>
                <a:ea typeface="ＭＳ Ｐゴシック" charset="0"/>
                <a:cs typeface="ＭＳ Ｐゴシック" charset="0"/>
              </a:rPr>
              <a:t>: Point WITHIN </a:t>
            </a:r>
            <a:br>
              <a:rPr lang="en-US" sz="3600" dirty="0">
                <a:latin typeface="Comic Sans MS" charset="0"/>
                <a:ea typeface="ＭＳ Ｐゴシック" charset="0"/>
                <a:cs typeface="ＭＳ Ｐゴシック" charset="0"/>
              </a:rPr>
            </a:br>
            <a:r>
              <a:rPr lang="en-US" sz="3600" dirty="0">
                <a:latin typeface="Comic Sans MS" charset="0"/>
                <a:ea typeface="ＭＳ Ｐゴシック" charset="0"/>
                <a:cs typeface="ＭＳ Ｐゴシック" charset="0"/>
              </a:rPr>
              <a:t>Earth where EQ occurred.</a:t>
            </a:r>
          </a:p>
        </p:txBody>
      </p:sp>
      <p:sp>
        <p:nvSpPr>
          <p:cNvPr id="980996" name="Line 4"/>
          <p:cNvSpPr>
            <a:spLocks noChangeShapeType="1"/>
          </p:cNvSpPr>
          <p:nvPr/>
        </p:nvSpPr>
        <p:spPr bwMode="auto">
          <a:xfrm flipV="1">
            <a:off x="4343400" y="4186728"/>
            <a:ext cx="304800" cy="1604472"/>
          </a:xfrm>
          <a:prstGeom prst="line">
            <a:avLst/>
          </a:prstGeom>
          <a:noFill/>
          <a:ln w="76200">
            <a:solidFill>
              <a:srgbClr val="660066"/>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660066"/>
              </a:solidFill>
            </a:endParaRPr>
          </a:p>
        </p:txBody>
      </p:sp>
      <p:sp>
        <p:nvSpPr>
          <p:cNvPr id="980997" name="Line 5"/>
          <p:cNvSpPr>
            <a:spLocks noChangeShapeType="1"/>
          </p:cNvSpPr>
          <p:nvPr/>
        </p:nvSpPr>
        <p:spPr bwMode="auto">
          <a:xfrm>
            <a:off x="2667000" y="609600"/>
            <a:ext cx="1905000" cy="2438400"/>
          </a:xfrm>
          <a:prstGeom prst="line">
            <a:avLst/>
          </a:prstGeom>
          <a:noFill/>
          <a:ln w="76200">
            <a:solidFill>
              <a:srgbClr val="660066"/>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660066"/>
              </a:solidFill>
            </a:endParaRPr>
          </a:p>
        </p:txBody>
      </p:sp>
      <p:sp>
        <p:nvSpPr>
          <p:cNvPr id="52230" name="Line 6"/>
          <p:cNvSpPr>
            <a:spLocks noChangeShapeType="1"/>
          </p:cNvSpPr>
          <p:nvPr/>
        </p:nvSpPr>
        <p:spPr bwMode="auto">
          <a:xfrm>
            <a:off x="1457960" y="670560"/>
            <a:ext cx="2209800" cy="0"/>
          </a:xfrm>
          <a:prstGeom prst="line">
            <a:avLst/>
          </a:prstGeom>
          <a:noFill/>
          <a:ln w="57150">
            <a:solidFill>
              <a:srgbClr val="660066"/>
            </a:solidFill>
            <a:miter lim="800000"/>
            <a:headEnd/>
            <a:tailEnd/>
          </a:ln>
          <a:extLst>
            <a:ext uri="{909E8E84-426E-40dd-AFC4-6F175D3DCCD1}">
              <a14:hiddenFill xmlns:a14="http://schemas.microsoft.com/office/drawing/2010/main">
                <a:noFill/>
              </a14:hiddenFill>
            </a:ext>
          </a:extLst>
        </p:spPr>
        <p:txBody>
          <a:bodyPr wrap="none" anchor="ctr"/>
          <a:lstStyle/>
          <a:p>
            <a:endParaRPr lang="en-US">
              <a:solidFill>
                <a:srgbClr val="660066"/>
              </a:solidFill>
            </a:endParaRPr>
          </a:p>
        </p:txBody>
      </p:sp>
      <p:sp>
        <p:nvSpPr>
          <p:cNvPr id="52231" name="Rectangle 7"/>
          <p:cNvSpPr>
            <a:spLocks noGrp="1" noChangeArrowheads="1"/>
          </p:cNvSpPr>
          <p:nvPr>
            <p:ph type="subTitle" idx="1"/>
          </p:nvPr>
        </p:nvSpPr>
        <p:spPr>
          <a:xfrm>
            <a:off x="914400" y="0"/>
            <a:ext cx="7848600" cy="1219200"/>
          </a:xfrm>
          <a:noFill/>
        </p:spPr>
        <p:txBody>
          <a:bodyPr/>
          <a:lstStyle/>
          <a:p>
            <a:pPr eaLnBrk="1" hangingPunct="1"/>
            <a:r>
              <a:rPr lang="en-US" sz="3600" dirty="0">
                <a:solidFill>
                  <a:srgbClr val="660066"/>
                </a:solidFill>
                <a:latin typeface="Comic Sans MS" charset="0"/>
                <a:ea typeface="ＭＳ Ｐゴシック" charset="0"/>
                <a:cs typeface="ＭＳ Ｐゴシック" charset="0"/>
              </a:rPr>
              <a:t>Epicenter: Location on </a:t>
            </a:r>
            <a:r>
              <a:rPr lang="en-US" sz="3600" dirty="0" smtClean="0">
                <a:solidFill>
                  <a:srgbClr val="660066"/>
                </a:solidFill>
                <a:latin typeface="Comic Sans MS" charset="0"/>
                <a:ea typeface="ＭＳ Ｐゴシック" charset="0"/>
                <a:cs typeface="ＭＳ Ｐゴシック" charset="0"/>
              </a:rPr>
              <a:t>Earth’s </a:t>
            </a:r>
            <a:r>
              <a:rPr lang="en-US" sz="3600" dirty="0">
                <a:solidFill>
                  <a:srgbClr val="660066"/>
                </a:solidFill>
                <a:latin typeface="Comic Sans MS" charset="0"/>
                <a:ea typeface="ＭＳ Ｐゴシック" charset="0"/>
                <a:cs typeface="ＭＳ Ｐゴシック" charset="0"/>
              </a:rPr>
              <a:t>surface  directly ABOVE the EQ.</a:t>
            </a:r>
          </a:p>
        </p:txBody>
      </p:sp>
      <p:sp>
        <p:nvSpPr>
          <p:cNvPr id="52232" name="Line 8"/>
          <p:cNvSpPr>
            <a:spLocks noChangeShapeType="1"/>
          </p:cNvSpPr>
          <p:nvPr/>
        </p:nvSpPr>
        <p:spPr bwMode="auto">
          <a:xfrm>
            <a:off x="1807882" y="6278880"/>
            <a:ext cx="3989294" cy="0"/>
          </a:xfrm>
          <a:prstGeom prst="line">
            <a:avLst/>
          </a:prstGeom>
          <a:noFill/>
          <a:ln w="57150">
            <a:solidFill>
              <a:srgbClr val="660066"/>
            </a:solidFill>
            <a:miter lim="800000"/>
            <a:headEnd/>
            <a:tailEnd/>
          </a:ln>
          <a:extLst>
            <a:ext uri="{909E8E84-426E-40dd-AFC4-6F175D3DCCD1}">
              <a14:hiddenFill xmlns:a14="http://schemas.microsoft.com/office/drawing/2010/main">
                <a:noFill/>
              </a14:hiddenFill>
            </a:ext>
          </a:extLst>
        </p:spPr>
        <p:txBody>
          <a:bodyPr wrap="none" anchor="ctr"/>
          <a:lstStyle/>
          <a:p>
            <a:endParaRPr lang="en-US">
              <a:solidFill>
                <a:srgbClr val="660066"/>
              </a:solidFill>
            </a:endParaRPr>
          </a:p>
        </p:txBody>
      </p:sp>
    </p:spTree>
    <p:extLst>
      <p:ext uri="{BB962C8B-B14F-4D97-AF65-F5344CB8AC3E}">
        <p14:creationId xmlns:p14="http://schemas.microsoft.com/office/powerpoint/2010/main" val="3008386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80996"/>
                                        </p:tgtEl>
                                        <p:attrNameLst>
                                          <p:attrName>style.visibility</p:attrName>
                                        </p:attrNameLst>
                                      </p:cBhvr>
                                      <p:to>
                                        <p:strVal val="visible"/>
                                      </p:to>
                                    </p:set>
                                    <p:animEffect transition="in" filter="wipe(down)">
                                      <p:cBhvr>
                                        <p:cTn id="7" dur="500"/>
                                        <p:tgtEl>
                                          <p:spTgt spid="98099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80997"/>
                                        </p:tgtEl>
                                        <p:attrNameLst>
                                          <p:attrName>style.visibility</p:attrName>
                                        </p:attrNameLst>
                                      </p:cBhvr>
                                      <p:to>
                                        <p:strVal val="visible"/>
                                      </p:to>
                                    </p:set>
                                    <p:animEffect transition="in" filter="wipe(up)">
                                      <p:cBhvr>
                                        <p:cTn id="11" dur="500"/>
                                        <p:tgtEl>
                                          <p:spTgt spid="980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0996" grpId="0" animBg="1"/>
      <p:bldP spid="98099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6" name="Picture 33" descr="ExplEarth-IRISglo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200" y="838200"/>
            <a:ext cx="533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8290" name="Rectangle 2"/>
          <p:cNvSpPr>
            <a:spLocks noGrp="1" noChangeArrowheads="1"/>
          </p:cNvSpPr>
          <p:nvPr>
            <p:ph type="title"/>
          </p:nvPr>
        </p:nvSpPr>
        <p:spPr>
          <a:xfrm>
            <a:off x="6781800" y="3429000"/>
            <a:ext cx="2057400" cy="1066800"/>
          </a:xfrm>
        </p:spPr>
        <p:txBody>
          <a:bodyPr/>
          <a:lstStyle/>
          <a:p>
            <a:pPr eaLnBrk="1" hangingPunct="1">
              <a:lnSpc>
                <a:spcPct val="90000"/>
              </a:lnSpc>
            </a:pPr>
            <a:r>
              <a:rPr lang="en-US" sz="2000" dirty="0">
                <a:effectLst>
                  <a:outerShdw blurRad="38100" dist="38100" dir="2700000" algn="tl">
                    <a:srgbClr val="FFFFFF"/>
                  </a:outerShdw>
                </a:effectLst>
                <a:latin typeface="Comic Sans MS" charset="0"/>
              </a:rPr>
              <a:t>Body waves</a:t>
            </a:r>
            <a:br>
              <a:rPr lang="en-US" sz="2000" dirty="0">
                <a:effectLst>
                  <a:outerShdw blurRad="38100" dist="38100" dir="2700000" algn="tl">
                    <a:srgbClr val="FFFFFF"/>
                  </a:outerShdw>
                </a:effectLst>
                <a:latin typeface="Comic Sans MS" charset="0"/>
              </a:rPr>
            </a:br>
            <a:r>
              <a:rPr lang="en-US" sz="2000" dirty="0">
                <a:effectLst>
                  <a:outerShdw blurRad="38100" dist="38100" dir="2700000" algn="tl">
                    <a:srgbClr val="FFFFFF"/>
                  </a:outerShdw>
                </a:effectLst>
                <a:latin typeface="Comic Sans MS" charset="0"/>
              </a:rPr>
              <a:t>(P and S) travel inside Earth.</a:t>
            </a:r>
            <a:endParaRPr lang="en-US" sz="2400" dirty="0">
              <a:latin typeface="Comic Sans MS" charset="0"/>
            </a:endParaRPr>
          </a:p>
        </p:txBody>
      </p:sp>
      <p:sp>
        <p:nvSpPr>
          <p:cNvPr id="908294" name="Rectangle 6"/>
          <p:cNvSpPr>
            <a:spLocks noChangeArrowheads="1"/>
          </p:cNvSpPr>
          <p:nvPr/>
        </p:nvSpPr>
        <p:spPr bwMode="auto">
          <a:xfrm>
            <a:off x="6324600" y="1295400"/>
            <a:ext cx="2514600" cy="914400"/>
          </a:xfrm>
          <a:prstGeom prst="rect">
            <a:avLst/>
          </a:prstGeom>
          <a:noFill/>
          <a:ln w="9525">
            <a:noFill/>
            <a:miter lim="800000"/>
            <a:headEnd/>
            <a:tailEnd/>
          </a:ln>
        </p:spPr>
        <p:txBody>
          <a:bodyPr anchor="ctr"/>
          <a:lstStyle/>
          <a:p>
            <a:pPr>
              <a:lnSpc>
                <a:spcPct val="90000"/>
              </a:lnSpc>
              <a:spcBef>
                <a:spcPct val="0"/>
              </a:spcBef>
              <a:buFontTx/>
              <a:buNone/>
            </a:pPr>
            <a:r>
              <a:rPr lang="en-US" sz="2000" dirty="0">
                <a:solidFill>
                  <a:srgbClr val="660066"/>
                </a:solidFill>
                <a:effectLst>
                  <a:outerShdw blurRad="38100" dist="38100" dir="2700000" algn="tl">
                    <a:srgbClr val="FFFFFF"/>
                  </a:outerShdw>
                </a:effectLst>
                <a:latin typeface="Comic Sans MS" charset="0"/>
              </a:rPr>
              <a:t>Surface waves travel along Earth</a:t>
            </a:r>
            <a:r>
              <a:rPr lang="ja-JP" altLang="en-US" sz="2000" dirty="0">
                <a:solidFill>
                  <a:srgbClr val="660066"/>
                </a:solidFill>
                <a:effectLst>
                  <a:outerShdw blurRad="38100" dist="38100" dir="2700000" algn="tl">
                    <a:srgbClr val="FFFFFF"/>
                  </a:outerShdw>
                </a:effectLst>
                <a:latin typeface="Comic Sans MS" charset="0"/>
              </a:rPr>
              <a:t>’</a:t>
            </a:r>
            <a:r>
              <a:rPr lang="en-US" sz="2000" dirty="0">
                <a:solidFill>
                  <a:srgbClr val="660066"/>
                </a:solidFill>
                <a:effectLst>
                  <a:outerShdw blurRad="38100" dist="38100" dir="2700000" algn="tl">
                    <a:srgbClr val="FFFFFF"/>
                  </a:outerShdw>
                </a:effectLst>
                <a:latin typeface="Comic Sans MS" charset="0"/>
              </a:rPr>
              <a:t>s surface</a:t>
            </a:r>
            <a:r>
              <a:rPr lang="en-US" sz="2400" dirty="0">
                <a:solidFill>
                  <a:srgbClr val="660066"/>
                </a:solidFill>
                <a:effectLst>
                  <a:outerShdw blurRad="38100" dist="38100" dir="2700000" algn="tl">
                    <a:srgbClr val="FFFFFF"/>
                  </a:outerShdw>
                </a:effectLst>
                <a:latin typeface="Comic Sans MS" charset="0"/>
              </a:rPr>
              <a:t>.</a:t>
            </a:r>
          </a:p>
        </p:txBody>
      </p:sp>
      <p:sp>
        <p:nvSpPr>
          <p:cNvPr id="908296" name="Line 8"/>
          <p:cNvSpPr>
            <a:spLocks noChangeShapeType="1"/>
          </p:cNvSpPr>
          <p:nvPr/>
        </p:nvSpPr>
        <p:spPr bwMode="auto">
          <a:xfrm rot="10886647" flipH="1">
            <a:off x="4191000" y="1066800"/>
            <a:ext cx="381000" cy="0"/>
          </a:xfrm>
          <a:prstGeom prst="line">
            <a:avLst/>
          </a:prstGeom>
          <a:noFill/>
          <a:ln w="57150">
            <a:solidFill>
              <a:srgbClr val="0FECF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297" name="Line 9"/>
          <p:cNvSpPr>
            <a:spLocks noChangeShapeType="1"/>
          </p:cNvSpPr>
          <p:nvPr/>
        </p:nvSpPr>
        <p:spPr bwMode="auto">
          <a:xfrm rot="12753772" flipH="1">
            <a:off x="4648200" y="1066800"/>
            <a:ext cx="457200" cy="152400"/>
          </a:xfrm>
          <a:prstGeom prst="line">
            <a:avLst/>
          </a:prstGeom>
          <a:noFill/>
          <a:ln w="57150">
            <a:solidFill>
              <a:srgbClr val="0FECF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298" name="Line 10"/>
          <p:cNvSpPr>
            <a:spLocks noChangeShapeType="1"/>
          </p:cNvSpPr>
          <p:nvPr/>
        </p:nvSpPr>
        <p:spPr bwMode="auto">
          <a:xfrm rot="14185626" flipH="1">
            <a:off x="5181600" y="1219200"/>
            <a:ext cx="381000" cy="228600"/>
          </a:xfrm>
          <a:prstGeom prst="line">
            <a:avLst/>
          </a:prstGeom>
          <a:noFill/>
          <a:ln w="57150">
            <a:solidFill>
              <a:srgbClr val="0FECF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299" name="Line 11"/>
          <p:cNvSpPr>
            <a:spLocks noChangeShapeType="1"/>
          </p:cNvSpPr>
          <p:nvPr/>
        </p:nvSpPr>
        <p:spPr bwMode="auto">
          <a:xfrm rot="15875287" flipH="1">
            <a:off x="5638800" y="1524000"/>
            <a:ext cx="304800" cy="304800"/>
          </a:xfrm>
          <a:prstGeom prst="line">
            <a:avLst/>
          </a:prstGeom>
          <a:noFill/>
          <a:ln w="57150">
            <a:solidFill>
              <a:srgbClr val="0FECF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300" name="Line 12"/>
          <p:cNvSpPr>
            <a:spLocks noChangeShapeType="1"/>
          </p:cNvSpPr>
          <p:nvPr/>
        </p:nvSpPr>
        <p:spPr bwMode="auto">
          <a:xfrm rot="17325764" flipH="1">
            <a:off x="6019800" y="1905000"/>
            <a:ext cx="228600" cy="381000"/>
          </a:xfrm>
          <a:prstGeom prst="line">
            <a:avLst/>
          </a:prstGeom>
          <a:noFill/>
          <a:ln w="57150">
            <a:solidFill>
              <a:srgbClr val="0FECF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301" name="Line 13"/>
          <p:cNvSpPr>
            <a:spLocks noChangeShapeType="1"/>
          </p:cNvSpPr>
          <p:nvPr/>
        </p:nvSpPr>
        <p:spPr bwMode="auto">
          <a:xfrm rot="17627295" flipH="1">
            <a:off x="4076700" y="1104900"/>
            <a:ext cx="228600" cy="304800"/>
          </a:xfrm>
          <a:prstGeom prst="line">
            <a:avLst/>
          </a:prstGeom>
          <a:noFill/>
          <a:ln w="57150">
            <a:solidFill>
              <a:srgbClr val="FF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302" name="Line 14"/>
          <p:cNvSpPr>
            <a:spLocks noChangeShapeType="1"/>
          </p:cNvSpPr>
          <p:nvPr/>
        </p:nvSpPr>
        <p:spPr bwMode="auto">
          <a:xfrm rot="16642136" flipH="1">
            <a:off x="4419600" y="1609725"/>
            <a:ext cx="304800" cy="304800"/>
          </a:xfrm>
          <a:prstGeom prst="line">
            <a:avLst/>
          </a:prstGeom>
          <a:noFill/>
          <a:ln w="57150">
            <a:solidFill>
              <a:srgbClr val="FF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303" name="Line 15"/>
          <p:cNvSpPr>
            <a:spLocks noChangeShapeType="1"/>
          </p:cNvSpPr>
          <p:nvPr/>
        </p:nvSpPr>
        <p:spPr bwMode="auto">
          <a:xfrm rot="16101640" flipH="1">
            <a:off x="4838700" y="2257425"/>
            <a:ext cx="304800" cy="228600"/>
          </a:xfrm>
          <a:prstGeom prst="line">
            <a:avLst/>
          </a:prstGeom>
          <a:noFill/>
          <a:ln w="57150">
            <a:solidFill>
              <a:srgbClr val="FF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304" name="Line 16"/>
          <p:cNvSpPr>
            <a:spLocks noChangeShapeType="1"/>
          </p:cNvSpPr>
          <p:nvPr/>
        </p:nvSpPr>
        <p:spPr bwMode="auto">
          <a:xfrm rot="15159527" flipH="1">
            <a:off x="5334000" y="2905125"/>
            <a:ext cx="381000" cy="228600"/>
          </a:xfrm>
          <a:prstGeom prst="line">
            <a:avLst/>
          </a:prstGeom>
          <a:noFill/>
          <a:ln w="57150">
            <a:solidFill>
              <a:srgbClr val="FF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8305" name="Line 17"/>
          <p:cNvSpPr>
            <a:spLocks noChangeShapeType="1"/>
          </p:cNvSpPr>
          <p:nvPr/>
        </p:nvSpPr>
        <p:spPr bwMode="auto">
          <a:xfrm rot="13624926" flipH="1">
            <a:off x="5943600" y="3581400"/>
            <a:ext cx="457200" cy="152400"/>
          </a:xfrm>
          <a:prstGeom prst="line">
            <a:avLst/>
          </a:prstGeom>
          <a:noFill/>
          <a:ln w="57150">
            <a:solidFill>
              <a:srgbClr val="FF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9" name="Rectangle 30"/>
          <p:cNvSpPr>
            <a:spLocks noChangeArrowheads="1"/>
          </p:cNvSpPr>
          <p:nvPr/>
        </p:nvSpPr>
        <p:spPr bwMode="auto">
          <a:xfrm>
            <a:off x="1187418" y="95250"/>
            <a:ext cx="71105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kumimoji="1" lang="en-US" sz="3600" dirty="0">
                <a:solidFill>
                  <a:srgbClr val="660066"/>
                </a:solidFill>
                <a:latin typeface="Comic Sans MS" charset="0"/>
              </a:rPr>
              <a:t>Body Waves and Surface Waves</a:t>
            </a:r>
          </a:p>
        </p:txBody>
      </p:sp>
      <p:sp>
        <p:nvSpPr>
          <p:cNvPr id="21520" name="Text Box 34"/>
          <p:cNvSpPr txBox="1">
            <a:spLocks noChangeArrowheads="1"/>
          </p:cNvSpPr>
          <p:nvPr/>
        </p:nvSpPr>
        <p:spPr bwMode="auto">
          <a:xfrm>
            <a:off x="600075" y="6121400"/>
            <a:ext cx="838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pPr eaLnBrk="1" hangingPunct="1">
              <a:spcBef>
                <a:spcPct val="50000"/>
              </a:spcBef>
              <a:buFontTx/>
              <a:buNone/>
            </a:pPr>
            <a:r>
              <a:rPr lang="en-US" sz="1800" dirty="0">
                <a:solidFill>
                  <a:srgbClr val="660066"/>
                </a:solidFill>
                <a:latin typeface="Comic Sans MS" charset="0"/>
              </a:rPr>
              <a:t>While P- and S- waves radiate outward in all directions, surface waves travel along the surface of the earth and decrease in amplitude with depth.</a:t>
            </a:r>
            <a:endParaRPr lang="en-US" sz="1200" dirty="0">
              <a:solidFill>
                <a:srgbClr val="660066"/>
              </a:solidFill>
              <a:latin typeface="Times" charset="0"/>
            </a:endParaRPr>
          </a:p>
        </p:txBody>
      </p:sp>
      <p:sp>
        <p:nvSpPr>
          <p:cNvPr id="17" name="Line 12"/>
          <p:cNvSpPr>
            <a:spLocks noChangeShapeType="1"/>
          </p:cNvSpPr>
          <p:nvPr/>
        </p:nvSpPr>
        <p:spPr bwMode="auto">
          <a:xfrm rot="17325764" flipH="1">
            <a:off x="6306421" y="2593033"/>
            <a:ext cx="382549" cy="340262"/>
          </a:xfrm>
          <a:prstGeom prst="line">
            <a:avLst/>
          </a:prstGeom>
          <a:noFill/>
          <a:ln w="57150">
            <a:solidFill>
              <a:srgbClr val="0FECF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12"/>
          <p:cNvSpPr>
            <a:spLocks noChangeShapeType="1"/>
          </p:cNvSpPr>
          <p:nvPr/>
        </p:nvSpPr>
        <p:spPr bwMode="auto">
          <a:xfrm rot="17325764" flipH="1">
            <a:off x="6358889" y="3283466"/>
            <a:ext cx="497739" cy="197133"/>
          </a:xfrm>
          <a:prstGeom prst="line">
            <a:avLst/>
          </a:prstGeom>
          <a:noFill/>
          <a:ln w="57150">
            <a:solidFill>
              <a:srgbClr val="0FECF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5462779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extLst>
              <p:ext uri="{D42A27DB-BD31-4B8C-83A1-F6EECF244321}">
                <p14:modId xmlns:p14="http://schemas.microsoft.com/office/powerpoint/2010/main" val="1206289576"/>
              </p:ext>
            </p:extLst>
          </p:nvPr>
        </p:nvGraphicFramePr>
        <p:xfrm>
          <a:off x="609600" y="1464733"/>
          <a:ext cx="3305175" cy="3962400"/>
        </p:xfrm>
        <a:graphic>
          <a:graphicData uri="http://schemas.openxmlformats.org/presentationml/2006/ole">
            <mc:AlternateContent xmlns:mc="http://schemas.openxmlformats.org/markup-compatibility/2006">
              <mc:Choice xmlns:v="urn:schemas-microsoft-com:vml" Requires="v">
                <p:oleObj spid="_x0000_s48413" name="Document" r:id="rId4" imgW="4114800" imgH="4934712" progId="Word.Document.8">
                  <p:embed/>
                </p:oleObj>
              </mc:Choice>
              <mc:Fallback>
                <p:oleObj name="Document" r:id="rId4" imgW="4114800" imgH="493471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464733"/>
                        <a:ext cx="3305175" cy="396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Title 1"/>
          <p:cNvSpPr>
            <a:spLocks noGrp="1"/>
          </p:cNvSpPr>
          <p:nvPr>
            <p:ph type="title"/>
          </p:nvPr>
        </p:nvSpPr>
        <p:spPr>
          <a:xfrm>
            <a:off x="457200" y="342188"/>
            <a:ext cx="8229600" cy="868362"/>
          </a:xfrm>
        </p:spPr>
        <p:txBody>
          <a:bodyPr/>
          <a:lstStyle/>
          <a:p>
            <a:r>
              <a:rPr lang="en-US" dirty="0" smtClean="0"/>
              <a:t>P Waves Are Pressure Waves</a:t>
            </a:r>
            <a:endParaRPr lang="en-US" dirty="0"/>
          </a:p>
        </p:txBody>
      </p:sp>
      <p:sp>
        <p:nvSpPr>
          <p:cNvPr id="3" name="TextBox 2"/>
          <p:cNvSpPr txBox="1"/>
          <p:nvPr/>
        </p:nvSpPr>
        <p:spPr>
          <a:xfrm>
            <a:off x="1495758" y="5570360"/>
            <a:ext cx="6789038" cy="584776"/>
          </a:xfrm>
          <a:prstGeom prst="rect">
            <a:avLst/>
          </a:prstGeom>
          <a:noFill/>
        </p:spPr>
        <p:txBody>
          <a:bodyPr wrap="none" rtlCol="0">
            <a:spAutoFit/>
          </a:bodyPr>
          <a:lstStyle/>
          <a:p>
            <a:r>
              <a:rPr lang="en-US" sz="3200" dirty="0" smtClean="0">
                <a:solidFill>
                  <a:srgbClr val="660066"/>
                </a:solidFill>
                <a:latin typeface="Comic Sans MS"/>
                <a:cs typeface="Comic Sans MS"/>
              </a:rPr>
              <a:t>P waves are fastest seismic waves.</a:t>
            </a:r>
            <a:endParaRPr lang="en-US" sz="3200" dirty="0">
              <a:solidFill>
                <a:srgbClr val="660066"/>
              </a:solidFill>
              <a:latin typeface="Comic Sans MS"/>
              <a:cs typeface="Comic Sans MS"/>
            </a:endParaRPr>
          </a:p>
        </p:txBody>
      </p:sp>
      <p:sp>
        <p:nvSpPr>
          <p:cNvPr id="6" name="Rectangle 3"/>
          <p:cNvSpPr txBox="1">
            <a:spLocks noChangeArrowheads="1"/>
          </p:cNvSpPr>
          <p:nvPr/>
        </p:nvSpPr>
        <p:spPr bwMode="auto">
          <a:xfrm>
            <a:off x="6763115" y="0"/>
            <a:ext cx="2380885" cy="445378"/>
          </a:xfrm>
          <a:prstGeom prst="rect">
            <a:avLst/>
          </a:prstGeom>
          <a:noFill/>
          <a:ln w="9525">
            <a:noFill/>
            <a:miter lim="800000"/>
            <a:headEnd/>
            <a:tailEnd/>
          </a:ln>
        </p:spPr>
        <p:txBody>
          <a:bodyPr/>
          <a:lstStyle/>
          <a:p>
            <a:pPr>
              <a:spcBef>
                <a:spcPct val="60000"/>
              </a:spcBef>
              <a:buClr>
                <a:schemeClr val="tx1"/>
              </a:buClr>
              <a:buFontTx/>
              <a:buNone/>
              <a:defRPr/>
            </a:pPr>
            <a:r>
              <a:rPr kumimoji="0" lang="en-US" sz="2400" i="1" kern="0" dirty="0">
                <a:solidFill>
                  <a:srgbClr val="660066"/>
                </a:solidFill>
                <a:latin typeface="Comic Sans MS" pitchFamily="-105" charset="0"/>
                <a:ea typeface="ＭＳ Ｐゴシック" pitchFamily="-105" charset="-128"/>
                <a:cs typeface="ＭＳ Ｐゴシック" pitchFamily="-105" charset="-128"/>
              </a:rPr>
              <a:t>Seismic Slinky</a:t>
            </a:r>
            <a:r>
              <a:rPr kumimoji="0" lang="en-US" sz="3200" i="1" kern="0" dirty="0">
                <a:solidFill>
                  <a:srgbClr val="FFFF00"/>
                </a:solidFill>
                <a:latin typeface="Comic Sans MS" pitchFamily="-105" charset="0"/>
                <a:ea typeface="ＭＳ Ｐゴシック" pitchFamily="-105" charset="-128"/>
                <a:cs typeface="ＭＳ Ｐゴシック" pitchFamily="-105" charset="-128"/>
              </a:rPr>
              <a:t>				</a:t>
            </a:r>
          </a:p>
        </p:txBody>
      </p:sp>
      <p:sp>
        <p:nvSpPr>
          <p:cNvPr id="4" name="Rectangle 3"/>
          <p:cNvSpPr/>
          <p:nvPr/>
        </p:nvSpPr>
        <p:spPr>
          <a:xfrm>
            <a:off x="5334000" y="2747078"/>
            <a:ext cx="1854369" cy="369332"/>
          </a:xfrm>
          <a:prstGeom prst="rect">
            <a:avLst/>
          </a:prstGeom>
        </p:spPr>
        <p:txBody>
          <a:bodyPr wrap="none">
            <a:spAutoFit/>
          </a:bodyPr>
          <a:lstStyle/>
          <a:p>
            <a:r>
              <a:rPr lang="en-US" dirty="0" smtClean="0"/>
              <a:t>P wave animation</a:t>
            </a:r>
            <a:endParaRPr lang="en-US" dirty="0"/>
          </a:p>
        </p:txBody>
      </p:sp>
    </p:spTree>
    <p:extLst>
      <p:ext uri="{BB962C8B-B14F-4D97-AF65-F5344CB8AC3E}">
        <p14:creationId xmlns:p14="http://schemas.microsoft.com/office/powerpoint/2010/main" val="35899880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extLst>
              <p:ext uri="{D42A27DB-BD31-4B8C-83A1-F6EECF244321}">
                <p14:modId xmlns:p14="http://schemas.microsoft.com/office/powerpoint/2010/main" val="2632423768"/>
              </p:ext>
            </p:extLst>
          </p:nvPr>
        </p:nvGraphicFramePr>
        <p:xfrm>
          <a:off x="477838" y="1194959"/>
          <a:ext cx="3314700" cy="3962400"/>
        </p:xfrm>
        <a:graphic>
          <a:graphicData uri="http://schemas.openxmlformats.org/presentationml/2006/ole">
            <mc:AlternateContent xmlns:mc="http://schemas.openxmlformats.org/markup-compatibility/2006">
              <mc:Choice xmlns:v="urn:schemas-microsoft-com:vml" Requires="v">
                <p:oleObj spid="_x0000_s50461" name="Document" r:id="rId4" imgW="4166616" imgH="4980432" progId="Word.Document.8">
                  <p:embed/>
                </p:oleObj>
              </mc:Choice>
              <mc:Fallback>
                <p:oleObj name="Document" r:id="rId4" imgW="4166616" imgH="498043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38" y="1194959"/>
                        <a:ext cx="3314700" cy="396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 name="Title 1"/>
          <p:cNvSpPr>
            <a:spLocks noGrp="1"/>
          </p:cNvSpPr>
          <p:nvPr>
            <p:ph type="title"/>
          </p:nvPr>
        </p:nvSpPr>
        <p:spPr>
          <a:xfrm>
            <a:off x="477838" y="191716"/>
            <a:ext cx="8229600" cy="868362"/>
          </a:xfrm>
        </p:spPr>
        <p:txBody>
          <a:bodyPr/>
          <a:lstStyle/>
          <a:p>
            <a:r>
              <a:rPr lang="en-US" dirty="0" smtClean="0"/>
              <a:t>S Waves Are Shear Waves</a:t>
            </a:r>
            <a:endParaRPr lang="en-US" dirty="0"/>
          </a:p>
        </p:txBody>
      </p:sp>
      <p:sp>
        <p:nvSpPr>
          <p:cNvPr id="9" name="TextBox 8"/>
          <p:cNvSpPr txBox="1"/>
          <p:nvPr/>
        </p:nvSpPr>
        <p:spPr>
          <a:xfrm>
            <a:off x="1059566" y="5157359"/>
            <a:ext cx="6933015" cy="1077218"/>
          </a:xfrm>
          <a:prstGeom prst="rect">
            <a:avLst/>
          </a:prstGeom>
          <a:noFill/>
        </p:spPr>
        <p:txBody>
          <a:bodyPr wrap="square" rtlCol="0">
            <a:spAutoFit/>
          </a:bodyPr>
          <a:lstStyle/>
          <a:p>
            <a:r>
              <a:rPr lang="en-US" sz="3200" dirty="0" smtClean="0">
                <a:solidFill>
                  <a:srgbClr val="660066"/>
                </a:solidFill>
                <a:latin typeface="Comic Sans MS"/>
                <a:cs typeface="Comic Sans MS"/>
              </a:rPr>
              <a:t>S waves are slower than P waves but faster than surface waves.</a:t>
            </a:r>
            <a:endParaRPr lang="en-US" sz="3200" dirty="0">
              <a:solidFill>
                <a:srgbClr val="660066"/>
              </a:solidFill>
              <a:latin typeface="Comic Sans MS"/>
              <a:cs typeface="Comic Sans MS"/>
            </a:endParaRPr>
          </a:p>
        </p:txBody>
      </p:sp>
      <p:sp>
        <p:nvSpPr>
          <p:cNvPr id="6" name="Rectangle 3"/>
          <p:cNvSpPr txBox="1">
            <a:spLocks noChangeArrowheads="1"/>
          </p:cNvSpPr>
          <p:nvPr/>
        </p:nvSpPr>
        <p:spPr bwMode="auto">
          <a:xfrm>
            <a:off x="6763115" y="0"/>
            <a:ext cx="2380885" cy="445378"/>
          </a:xfrm>
          <a:prstGeom prst="rect">
            <a:avLst/>
          </a:prstGeom>
          <a:noFill/>
          <a:ln w="9525">
            <a:noFill/>
            <a:miter lim="800000"/>
            <a:headEnd/>
            <a:tailEnd/>
          </a:ln>
        </p:spPr>
        <p:txBody>
          <a:bodyPr/>
          <a:lstStyle/>
          <a:p>
            <a:pPr>
              <a:spcBef>
                <a:spcPct val="60000"/>
              </a:spcBef>
              <a:buClr>
                <a:schemeClr val="tx1"/>
              </a:buClr>
              <a:buFontTx/>
              <a:buNone/>
              <a:defRPr/>
            </a:pPr>
            <a:r>
              <a:rPr kumimoji="0" lang="en-US" sz="2400" i="1" kern="0" dirty="0">
                <a:solidFill>
                  <a:srgbClr val="660066"/>
                </a:solidFill>
                <a:latin typeface="Comic Sans MS" pitchFamily="-105" charset="0"/>
                <a:ea typeface="ＭＳ Ｐゴシック" pitchFamily="-105" charset="-128"/>
                <a:cs typeface="ＭＳ Ｐゴシック" pitchFamily="-105" charset="-128"/>
              </a:rPr>
              <a:t>Seismic Slinky</a:t>
            </a:r>
            <a:r>
              <a:rPr kumimoji="0" lang="en-US" sz="3200" i="1" kern="0" dirty="0">
                <a:solidFill>
                  <a:srgbClr val="FFFF00"/>
                </a:solidFill>
                <a:latin typeface="Comic Sans MS" pitchFamily="-105" charset="0"/>
                <a:ea typeface="ＭＳ Ｐゴシック" pitchFamily="-105" charset="-128"/>
                <a:cs typeface="ＭＳ Ｐゴシック" pitchFamily="-105" charset="-128"/>
              </a:rPr>
              <a:t>				</a:t>
            </a:r>
          </a:p>
        </p:txBody>
      </p:sp>
      <p:sp>
        <p:nvSpPr>
          <p:cNvPr id="7" name="Rectangle 6"/>
          <p:cNvSpPr/>
          <p:nvPr/>
        </p:nvSpPr>
        <p:spPr>
          <a:xfrm>
            <a:off x="5334000" y="2747078"/>
            <a:ext cx="1841182" cy="369332"/>
          </a:xfrm>
          <a:prstGeom prst="rect">
            <a:avLst/>
          </a:prstGeom>
        </p:spPr>
        <p:txBody>
          <a:bodyPr wrap="none">
            <a:spAutoFit/>
          </a:bodyPr>
          <a:lstStyle/>
          <a:p>
            <a:r>
              <a:rPr lang="en-US" dirty="0"/>
              <a:t>S</a:t>
            </a:r>
            <a:r>
              <a:rPr lang="en-US" dirty="0" smtClean="0"/>
              <a:t> wave animation</a:t>
            </a:r>
            <a:endParaRPr lang="en-US" dirty="0"/>
          </a:p>
        </p:txBody>
      </p:sp>
    </p:spTree>
    <p:extLst>
      <p:ext uri="{BB962C8B-B14F-4D97-AF65-F5344CB8AC3E}">
        <p14:creationId xmlns:p14="http://schemas.microsoft.com/office/powerpoint/2010/main" val="33759802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3710257" y="1535730"/>
            <a:ext cx="5590894" cy="40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346075" indent="-346075">
              <a:lnSpc>
                <a:spcPct val="85000"/>
              </a:lnSpc>
              <a:spcBef>
                <a:spcPct val="0"/>
              </a:spcBef>
              <a:buFontTx/>
              <a:buNone/>
            </a:pPr>
            <a:r>
              <a:rPr lang="en-US" sz="2800" dirty="0" smtClean="0">
                <a:solidFill>
                  <a:srgbClr val="660066"/>
                </a:solidFill>
                <a:latin typeface="Comic Sans MS" charset="0"/>
              </a:rPr>
              <a:t>Amplitude greatest at surface, decreasing with depth.</a:t>
            </a:r>
          </a:p>
          <a:p>
            <a:pPr marL="346075" indent="-346075">
              <a:lnSpc>
                <a:spcPct val="85000"/>
              </a:lnSpc>
              <a:spcBef>
                <a:spcPct val="0"/>
              </a:spcBef>
              <a:buFontTx/>
              <a:buNone/>
            </a:pPr>
            <a:endParaRPr lang="en-US" sz="2800" dirty="0" smtClean="0">
              <a:solidFill>
                <a:srgbClr val="660066"/>
              </a:solidFill>
              <a:latin typeface="Comic Sans MS" charset="0"/>
            </a:endParaRPr>
          </a:p>
          <a:p>
            <a:pPr marL="346075" indent="-346075">
              <a:lnSpc>
                <a:spcPct val="85000"/>
              </a:lnSpc>
              <a:spcBef>
                <a:spcPct val="0"/>
              </a:spcBef>
              <a:buFontTx/>
              <a:buNone/>
            </a:pPr>
            <a:endParaRPr lang="en-US" sz="2800" dirty="0" smtClean="0">
              <a:solidFill>
                <a:srgbClr val="660066"/>
              </a:solidFill>
              <a:latin typeface="Comic Sans MS" charset="0"/>
            </a:endParaRPr>
          </a:p>
          <a:p>
            <a:pPr marL="346075" indent="-346075">
              <a:lnSpc>
                <a:spcPct val="85000"/>
              </a:lnSpc>
              <a:spcBef>
                <a:spcPct val="0"/>
              </a:spcBef>
              <a:buFontTx/>
              <a:buNone/>
            </a:pPr>
            <a:r>
              <a:rPr lang="en-US" sz="2800" dirty="0" smtClean="0">
                <a:solidFill>
                  <a:srgbClr val="660066"/>
                </a:solidFill>
                <a:latin typeface="Comic Sans MS" charset="0"/>
              </a:rPr>
              <a:t>Slower than P or S waves.</a:t>
            </a:r>
          </a:p>
          <a:p>
            <a:pPr marL="346075" indent="-346075">
              <a:lnSpc>
                <a:spcPct val="85000"/>
              </a:lnSpc>
              <a:spcBef>
                <a:spcPct val="0"/>
              </a:spcBef>
              <a:buFontTx/>
              <a:buNone/>
            </a:pPr>
            <a:endParaRPr lang="en-US" sz="2800" dirty="0" smtClean="0">
              <a:solidFill>
                <a:srgbClr val="660066"/>
              </a:solidFill>
              <a:latin typeface="Comic Sans MS" charset="0"/>
            </a:endParaRPr>
          </a:p>
          <a:p>
            <a:pPr marL="346075" indent="-346075">
              <a:lnSpc>
                <a:spcPct val="85000"/>
              </a:lnSpc>
              <a:spcBef>
                <a:spcPct val="0"/>
              </a:spcBef>
              <a:buFontTx/>
              <a:buNone/>
            </a:pPr>
            <a:endParaRPr lang="en-US" sz="2800" dirty="0">
              <a:solidFill>
                <a:srgbClr val="660066"/>
              </a:solidFill>
              <a:latin typeface="Comic Sans MS" charset="0"/>
            </a:endParaRPr>
          </a:p>
          <a:p>
            <a:pPr marL="346075" indent="-346075">
              <a:lnSpc>
                <a:spcPct val="85000"/>
              </a:lnSpc>
              <a:spcBef>
                <a:spcPct val="0"/>
              </a:spcBef>
              <a:buFontTx/>
              <a:buNone/>
            </a:pPr>
            <a:r>
              <a:rPr lang="en-US" sz="2800" dirty="0" smtClean="0">
                <a:solidFill>
                  <a:srgbClr val="660066"/>
                </a:solidFill>
                <a:latin typeface="Comic Sans MS" charset="0"/>
              </a:rPr>
              <a:t>Often are largest amplitude and most damaging seismic waves.</a:t>
            </a:r>
          </a:p>
        </p:txBody>
      </p:sp>
      <p:sp>
        <p:nvSpPr>
          <p:cNvPr id="6" name="Title 1"/>
          <p:cNvSpPr>
            <a:spLocks noGrp="1"/>
          </p:cNvSpPr>
          <p:nvPr>
            <p:ph type="title"/>
          </p:nvPr>
        </p:nvSpPr>
        <p:spPr>
          <a:xfrm>
            <a:off x="4073333" y="0"/>
            <a:ext cx="5070667" cy="868362"/>
          </a:xfrm>
        </p:spPr>
        <p:txBody>
          <a:bodyPr/>
          <a:lstStyle/>
          <a:p>
            <a:r>
              <a:rPr lang="en-US" dirty="0" smtClean="0"/>
              <a:t>Surface Waves</a:t>
            </a:r>
            <a:endParaRPr lang="en-US" dirty="0"/>
          </a:p>
        </p:txBody>
      </p:sp>
      <p:sp>
        <p:nvSpPr>
          <p:cNvPr id="9" name="Rectangle 8"/>
          <p:cNvSpPr/>
          <p:nvPr/>
        </p:nvSpPr>
        <p:spPr>
          <a:xfrm>
            <a:off x="612588" y="1870921"/>
            <a:ext cx="2421757" cy="369332"/>
          </a:xfrm>
          <a:prstGeom prst="rect">
            <a:avLst/>
          </a:prstGeom>
        </p:spPr>
        <p:txBody>
          <a:bodyPr wrap="none">
            <a:spAutoFit/>
          </a:bodyPr>
          <a:lstStyle/>
          <a:p>
            <a:r>
              <a:rPr lang="en-US" dirty="0" smtClean="0"/>
              <a:t>Raleigh wave animation</a:t>
            </a:r>
            <a:endParaRPr lang="en-US" dirty="0"/>
          </a:p>
        </p:txBody>
      </p:sp>
      <p:sp>
        <p:nvSpPr>
          <p:cNvPr id="10" name="Rectangle 9"/>
          <p:cNvSpPr/>
          <p:nvPr/>
        </p:nvSpPr>
        <p:spPr>
          <a:xfrm>
            <a:off x="764988" y="4757557"/>
            <a:ext cx="2173003" cy="369332"/>
          </a:xfrm>
          <a:prstGeom prst="rect">
            <a:avLst/>
          </a:prstGeom>
        </p:spPr>
        <p:txBody>
          <a:bodyPr wrap="none">
            <a:spAutoFit/>
          </a:bodyPr>
          <a:lstStyle/>
          <a:p>
            <a:r>
              <a:rPr lang="en-US" dirty="0" smtClean="0"/>
              <a:t>Love wave animation</a:t>
            </a:r>
            <a:endParaRPr lang="en-US" dirty="0"/>
          </a:p>
        </p:txBody>
      </p:sp>
    </p:spTree>
    <p:extLst>
      <p:ext uri="{BB962C8B-B14F-4D97-AF65-F5344CB8AC3E}">
        <p14:creationId xmlns:p14="http://schemas.microsoft.com/office/powerpoint/2010/main" val="16499629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6559</TotalTime>
  <Words>4170</Words>
  <Application>Microsoft Macintosh PowerPoint</Application>
  <PresentationFormat>On-screen Show (4:3)</PresentationFormat>
  <Paragraphs>358</Paragraphs>
  <Slides>44</Slides>
  <Notes>33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Office Theme</vt:lpstr>
      <vt:lpstr>Document</vt:lpstr>
      <vt:lpstr>Stick-slip: Elastic Rebound Theory  Jerky motions on faults produce EQs</vt:lpstr>
      <vt:lpstr>Three Basic Types of Plate Boundaries</vt:lpstr>
      <vt:lpstr>Three Basic Types of Plate Boundaries</vt:lpstr>
      <vt:lpstr>Three Basic Types of Plate Boundaries</vt:lpstr>
      <vt:lpstr>Hypocenter or Focus: Point WITHIN  Earth where EQ occurred.</vt:lpstr>
      <vt:lpstr>Body waves (P and S) travel inside Earth.</vt:lpstr>
      <vt:lpstr>P Waves Are Pressure Waves</vt:lpstr>
      <vt:lpstr>S Waves Are Shear Waves</vt:lpstr>
      <vt:lpstr>Surface Waves</vt:lpstr>
      <vt:lpstr>Human Waves Modeling P, S, and Surface Waves</vt:lpstr>
      <vt:lpstr>A seismograph detects and records EQs.</vt:lpstr>
      <vt:lpstr>PowerPoint Presentation</vt:lpstr>
      <vt:lpstr>PowerPoint Presentation</vt:lpstr>
      <vt:lpstr>Distance of EQ from seismometer?</vt:lpstr>
      <vt:lpstr>Locating an Earthquake</vt:lpstr>
      <vt:lpstr>Moment Magnitude</vt:lpstr>
      <vt:lpstr>Magnitudes and Energy of Earthquakes   Annual Numbers of EQs</vt:lpstr>
      <vt:lpstr>Earthquake Intensity:  Violence and Effects of Ground Shaking.</vt:lpstr>
      <vt:lpstr>Earthquake Intensity:  Violence and Effects of Ground Shaking.</vt:lpstr>
      <vt:lpstr>Earthquake Intensity:  Violence and Effects of Ground Shaking.</vt:lpstr>
      <vt:lpstr>PowerPoint Presentation</vt:lpstr>
      <vt:lpstr>Three kinds of Cascadia EQs = Triple Trouble</vt:lpstr>
      <vt:lpstr>Effects of Near-Surface Geology</vt:lpstr>
      <vt:lpstr>Liquefaction  What happens to a structure built on a weak foundation when an earthquake strikes?</vt:lpstr>
      <vt:lpstr>Ground Shaking Amplification</vt:lpstr>
      <vt:lpstr>Earthquake-Induced Landslides</vt:lpstr>
      <vt:lpstr>Relative Earthquake Hazards</vt:lpstr>
      <vt:lpstr>PowerPoint Presentation</vt:lpstr>
      <vt:lpstr>Oregon EQ Building Codes</vt:lpstr>
      <vt:lpstr>Seismic Retrofit</vt:lpstr>
      <vt:lpstr>Seismic Retrofit</vt:lpstr>
      <vt:lpstr>Seismic Retrofit</vt:lpstr>
      <vt:lpstr>Drop, Cover, and Hold On!</vt:lpstr>
      <vt:lpstr>Three Types of Plate Boundaries</vt:lpstr>
      <vt:lpstr>PowerPoint Presentation</vt:lpstr>
      <vt:lpstr>PowerPoint Presentation</vt:lpstr>
      <vt:lpstr>PowerPoint Presentation</vt:lpstr>
      <vt:lpstr>Yuriage</vt:lpstr>
      <vt:lpstr>Tsunami Produced by Earthquake</vt:lpstr>
      <vt:lpstr>Tsunami Produced by Subduction Zone Earthquake</vt:lpstr>
      <vt:lpstr>PowerPoint Presentation</vt:lpstr>
      <vt:lpstr>Cascadia Great Earthquakes and Tsunamis After Field Trip</vt:lpstr>
      <vt:lpstr>Relative Earthquake Hazards</vt:lpstr>
      <vt:lpstr>Relative Earthquake Hazards</vt:lpstr>
    </vt:vector>
  </TitlesOfParts>
  <Company>U of Portland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Butler</dc:creator>
  <cp:lastModifiedBy>Beth Pratt-Sitaula</cp:lastModifiedBy>
  <cp:revision>172</cp:revision>
  <cp:lastPrinted>2014-08-05T16:23:35Z</cp:lastPrinted>
  <dcterms:created xsi:type="dcterms:W3CDTF">2013-05-19T20:29:33Z</dcterms:created>
  <dcterms:modified xsi:type="dcterms:W3CDTF">2016-03-06T16:01:15Z</dcterms:modified>
</cp:coreProperties>
</file>