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425" r:id="rId2"/>
    <p:sldId id="426" r:id="rId3"/>
    <p:sldId id="427" r:id="rId4"/>
    <p:sldId id="428" r:id="rId5"/>
    <p:sldId id="421" r:id="rId6"/>
    <p:sldId id="422" r:id="rId7"/>
    <p:sldId id="423" r:id="rId8"/>
    <p:sldId id="383" r:id="rId9"/>
    <p:sldId id="397" r:id="rId10"/>
    <p:sldId id="384" r:id="rId11"/>
    <p:sldId id="385" r:id="rId12"/>
    <p:sldId id="387" r:id="rId13"/>
    <p:sldId id="388" r:id="rId14"/>
    <p:sldId id="389" r:id="rId15"/>
    <p:sldId id="390" r:id="rId16"/>
    <p:sldId id="391" r:id="rId17"/>
    <p:sldId id="395" r:id="rId18"/>
    <p:sldId id="359" r:id="rId19"/>
    <p:sldId id="360" r:id="rId20"/>
    <p:sldId id="361" r:id="rId21"/>
    <p:sldId id="392" r:id="rId22"/>
    <p:sldId id="367" r:id="rId23"/>
    <p:sldId id="368" r:id="rId24"/>
    <p:sldId id="394" r:id="rId25"/>
    <p:sldId id="370" r:id="rId26"/>
    <p:sldId id="433" r:id="rId27"/>
    <p:sldId id="434" r:id="rId28"/>
    <p:sldId id="399" r:id="rId29"/>
    <p:sldId id="371" r:id="rId30"/>
    <p:sldId id="372" r:id="rId31"/>
    <p:sldId id="373" r:id="rId32"/>
    <p:sldId id="411" r:id="rId33"/>
    <p:sldId id="438" r:id="rId34"/>
    <p:sldId id="439" r:id="rId35"/>
    <p:sldId id="333" r:id="rId36"/>
    <p:sldId id="435" r:id="rId37"/>
    <p:sldId id="401" r:id="rId38"/>
    <p:sldId id="436" r:id="rId39"/>
    <p:sldId id="404" r:id="rId40"/>
    <p:sldId id="405" r:id="rId41"/>
    <p:sldId id="437" r:id="rId42"/>
    <p:sldId id="407" r:id="rId43"/>
    <p:sldId id="413" r:id="rId44"/>
    <p:sldId id="414" r:id="rId45"/>
    <p:sldId id="417" r:id="rId46"/>
    <p:sldId id="416" r:id="rId47"/>
    <p:sldId id="424" r:id="rId48"/>
    <p:sldId id="402" r:id="rId49"/>
    <p:sldId id="403" r:id="rId50"/>
    <p:sldId id="409" r:id="rId51"/>
    <p:sldId id="410" r:id="rId52"/>
    <p:sldId id="412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scaleToFitPaper="1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120" autoAdjust="0"/>
  </p:normalViewPr>
  <p:slideViewPr>
    <p:cSldViewPr snapToGrid="0" snapToObjects="1">
      <p:cViewPr>
        <p:scale>
          <a:sx n="112" d="100"/>
          <a:sy n="112" d="100"/>
        </p:scale>
        <p:origin x="-76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8" d="100"/>
        <a:sy n="12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handoutMaster" Target="handoutMasters/handout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851B58-04F3-484F-B8B7-3B8E9C47A615}" type="datetimeFigureOut">
              <a:rPr lang="en-US" smtClean="0"/>
              <a:t>3/6/16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A0C6B7-D8FE-794B-A5A2-4F93A3613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1177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52C5ED-A479-224D-834A-F41D85A06BB9}" type="datetimeFigureOut">
              <a:rPr lang="en-US" smtClean="0"/>
              <a:t>3/6/16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9FE8C3-D8D9-AB42-B5C9-5D0F8F815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28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pitchFamily="32" charset="-128"/>
              <a:cs typeface="ＭＳ Ｐゴシック" pitchFamily="32" charset="-128"/>
            </a:endParaRP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88E6FA8-6B66-3A4A-B4A6-AC70AE9959BF}" type="slidenum">
              <a:rPr lang="en-US">
                <a:latin typeface="Calibri" pitchFamily="32" charset="0"/>
                <a:ea typeface="Arial" pitchFamily="32" charset="0"/>
                <a:cs typeface="Arial" pitchFamily="32" charset="0"/>
              </a:rPr>
              <a:pPr/>
              <a:t>1</a:t>
            </a:fld>
            <a:endParaRPr lang="en-US">
              <a:latin typeface="Calibri" pitchFamily="32" charset="0"/>
              <a:ea typeface="Arial" pitchFamily="32" charset="0"/>
              <a:cs typeface="Arial" pitchFamily="32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9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B456A-F798-9842-9BB1-C64CD7C76095}" type="slidenum">
              <a:rPr lang="en-US">
                <a:latin typeface="Tahoma" pitchFamily="27" charset="0"/>
              </a:rPr>
              <a:pPr/>
              <a:t>18</a:t>
            </a:fld>
            <a:endParaRPr lang="en-US">
              <a:latin typeface="Tahoma" pitchFamily="27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itchFamily="27" charset="0"/>
              <a:ea typeface="ＭＳ Ｐゴシック" pitchFamily="27" charset="-128"/>
              <a:cs typeface="ＭＳ Ｐゴシック" pitchFamily="27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9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B456A-F798-9842-9BB1-C64CD7C76095}" type="slidenum">
              <a:rPr lang="en-US">
                <a:latin typeface="Tahoma" pitchFamily="27" charset="0"/>
              </a:rPr>
              <a:pPr/>
              <a:t>19</a:t>
            </a:fld>
            <a:endParaRPr lang="en-US">
              <a:latin typeface="Tahoma" pitchFamily="27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itchFamily="27" charset="0"/>
              <a:ea typeface="ＭＳ Ｐゴシック" pitchFamily="27" charset="-128"/>
              <a:cs typeface="ＭＳ Ｐゴシック" pitchFamily="27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B90BB3-5F2B-9548-BCF2-5E07BE7ACE9F}" type="slidenum">
              <a:rPr lang="en-US"/>
              <a:pPr/>
              <a:t>22</a:t>
            </a:fld>
            <a:endParaRPr lang="en-US"/>
          </a:p>
        </p:txBody>
      </p:sp>
      <p:sp>
        <p:nvSpPr>
          <p:cNvPr id="113667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366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9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C3FA3C-C7EF-D747-93C8-A40712CF91B1}" type="slidenum">
              <a:rPr lang="en-US"/>
              <a:pPr/>
              <a:t>23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EAB951-6D6A-6541-852C-AC435F87F3C5}" type="slidenum">
              <a:rPr lang="en-US"/>
              <a:pPr/>
              <a:t>25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EAB951-6D6A-6541-852C-AC435F87F3C5}" type="slidenum">
              <a:rPr lang="en-US"/>
              <a:pPr/>
              <a:t>28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DEB9380-C488-704E-9710-3A380EC9C133}" type="slidenum">
              <a:rPr lang="en-US" sz="1200">
                <a:latin typeface="Times" charset="0"/>
              </a:rPr>
              <a:pPr eaLnBrk="1" hangingPunct="1"/>
              <a:t>29</a:t>
            </a:fld>
            <a:endParaRPr lang="en-US" sz="1200">
              <a:latin typeface="Times" charset="0"/>
            </a:endParaRPr>
          </a:p>
        </p:txBody>
      </p:sp>
      <p:sp>
        <p:nvSpPr>
          <p:cNvPr id="471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FCECD5A-B7E8-4343-89EA-388AA8AE00AF}" type="slidenum">
              <a:rPr lang="en-US" sz="1200">
                <a:latin typeface="Tahoma" charset="0"/>
              </a:rPr>
              <a:pPr eaLnBrk="1" hangingPunct="1"/>
              <a:t>30</a:t>
            </a:fld>
            <a:endParaRPr lang="en-US" sz="1200">
              <a:latin typeface="Tahoma" charset="0"/>
            </a:endParaRPr>
          </a:p>
        </p:txBody>
      </p:sp>
      <p:sp>
        <p:nvSpPr>
          <p:cNvPr id="491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5C2557C-2229-E14A-8177-472A013A745C}" type="slidenum">
              <a:rPr lang="en-US" sz="1200">
                <a:latin typeface="Times" charset="0"/>
              </a:rPr>
              <a:pPr eaLnBrk="1" hangingPunct="1"/>
              <a:t>31</a:t>
            </a:fld>
            <a:endParaRPr lang="en-US" sz="1200">
              <a:latin typeface="Times" charset="0"/>
            </a:endParaRPr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9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3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3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kumimoji="1" sz="3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kumimoji="1" sz="3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kumimoji="1" sz="3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304C979-F0B3-B747-9864-D3CF9C5CFA12}" type="slidenum">
              <a:rPr kumimoji="0" lang="en-US" sz="1200">
                <a:latin typeface="Tahoma" charset="0"/>
              </a:rPr>
              <a:pPr/>
              <a:t>32</a:t>
            </a:fld>
            <a:endParaRPr kumimoji="0" lang="en-US" sz="1200">
              <a:latin typeface="Tahoma" charset="0"/>
            </a:endParaRPr>
          </a:p>
        </p:txBody>
      </p:sp>
      <p:sp>
        <p:nvSpPr>
          <p:cNvPr id="21507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53D37C-7F7B-9C45-862B-F1003AB33CFD}" type="slidenum">
              <a:rPr lang="en-US">
                <a:latin typeface="Times" pitchFamily="30" charset="0"/>
              </a:rPr>
              <a:pPr/>
              <a:t>8</a:t>
            </a:fld>
            <a:endParaRPr lang="en-US">
              <a:latin typeface="Times" pitchFamily="30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Times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9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3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3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kumimoji="1" sz="3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kumimoji="1" sz="3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kumimoji="1" sz="3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304C979-F0B3-B747-9864-D3CF9C5CFA12}" type="slidenum">
              <a:rPr kumimoji="0" lang="en-US" sz="1200">
                <a:latin typeface="Tahoma" charset="0"/>
              </a:rPr>
              <a:pPr/>
              <a:t>34</a:t>
            </a:fld>
            <a:endParaRPr kumimoji="0" lang="en-US" sz="1200">
              <a:latin typeface="Tahoma" charset="0"/>
            </a:endParaRPr>
          </a:p>
        </p:txBody>
      </p:sp>
      <p:sp>
        <p:nvSpPr>
          <p:cNvPr id="21507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9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3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3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kumimoji="1" sz="3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kumimoji="1" sz="3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kumimoji="1" sz="3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3C9C9768-C150-374B-98FA-FA00F20A8132}" type="slidenum">
              <a:rPr kumimoji="0" lang="en-US" sz="1200">
                <a:latin typeface="Tahoma" charset="0"/>
              </a:rPr>
              <a:pPr/>
              <a:t>36</a:t>
            </a:fld>
            <a:endParaRPr kumimoji="0" lang="en-US" sz="1200">
              <a:latin typeface="Tahoma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9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C0E302-0673-C346-BD40-740C536597D2}" type="slidenum">
              <a:rPr lang="en-US">
                <a:latin typeface="Tahoma" pitchFamily="30" charset="0"/>
              </a:rPr>
              <a:pPr/>
              <a:t>41</a:t>
            </a:fld>
            <a:endParaRPr lang="en-US">
              <a:latin typeface="Tahoma" pitchFamily="30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URL = http://</a:t>
            </a:r>
            <a:r>
              <a:rPr lang="en-US" dirty="0" err="1" smtClean="0"/>
              <a:t>www.fema.gov</a:t>
            </a:r>
            <a:r>
              <a:rPr lang="en-US" dirty="0" smtClean="0"/>
              <a:t>/</a:t>
            </a:r>
            <a:r>
              <a:rPr lang="en-US" dirty="0" err="1" smtClean="0"/>
              <a:t>medialibrary</a:t>
            </a:r>
            <a:r>
              <a:rPr lang="en-US" dirty="0" smtClean="0"/>
              <a:t>/</a:t>
            </a:r>
            <a:r>
              <a:rPr lang="en-US" dirty="0" err="1" smtClean="0"/>
              <a:t>media_records</a:t>
            </a:r>
            <a:r>
              <a:rPr lang="en-US" dirty="0" smtClean="0"/>
              <a:t>/8086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FE8C3-D8D9-AB42-B5C9-5D0F8F815D0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6077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IRIS Home Page: http://</a:t>
            </a:r>
            <a:r>
              <a:rPr lang="en-US" dirty="0" err="1" smtClean="0"/>
              <a:t>www.iris.edu</a:t>
            </a:r>
            <a:r>
              <a:rPr lang="en-US" dirty="0" smtClean="0"/>
              <a:t>/</a:t>
            </a:r>
            <a:r>
              <a:rPr lang="en-US" dirty="0" err="1" smtClean="0"/>
              <a:t>hq</a:t>
            </a:r>
            <a:r>
              <a:rPr lang="en-US" dirty="0" smtClean="0"/>
              <a:t>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FE8C3-D8D9-AB42-B5C9-5D0F8F815D0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702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IRIS Educational Resources Page: http://</a:t>
            </a:r>
            <a:r>
              <a:rPr lang="en-US" dirty="0" err="1" smtClean="0"/>
              <a:t>www.iris.edu</a:t>
            </a:r>
            <a:r>
              <a:rPr lang="en-US" dirty="0" smtClean="0"/>
              <a:t>/</a:t>
            </a:r>
            <a:r>
              <a:rPr lang="en-US" dirty="0" err="1" smtClean="0"/>
              <a:t>hq</a:t>
            </a:r>
            <a:r>
              <a:rPr lang="en-US" dirty="0" smtClean="0"/>
              <a:t>/programs/</a:t>
            </a:r>
            <a:r>
              <a:rPr lang="en-US" dirty="0" err="1" smtClean="0"/>
              <a:t>education_and_outreach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IRIS Animations Page: http://</a:t>
            </a:r>
            <a:r>
              <a:rPr lang="en-US" dirty="0" err="1" smtClean="0"/>
              <a:t>www.iris.edu</a:t>
            </a:r>
            <a:r>
              <a:rPr lang="en-US" dirty="0" smtClean="0"/>
              <a:t>/</a:t>
            </a:r>
            <a:r>
              <a:rPr lang="en-US" dirty="0" err="1" smtClean="0"/>
              <a:t>hq</a:t>
            </a:r>
            <a:r>
              <a:rPr lang="en-US" dirty="0" smtClean="0"/>
              <a:t>/programs/</a:t>
            </a:r>
            <a:r>
              <a:rPr lang="en-US" dirty="0" err="1" smtClean="0"/>
              <a:t>education_and_outreach</a:t>
            </a:r>
            <a:r>
              <a:rPr lang="en-US" dirty="0" smtClean="0"/>
              <a:t>/animations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FE8C3-D8D9-AB42-B5C9-5D0F8F815D0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6681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IRIS Recent Earthquakes Teachable Moments Page: http://</a:t>
            </a:r>
            <a:r>
              <a:rPr lang="en-US" dirty="0" err="1" smtClean="0"/>
              <a:t>www.iris.edu</a:t>
            </a:r>
            <a:r>
              <a:rPr lang="en-US" dirty="0" smtClean="0"/>
              <a:t>/</a:t>
            </a:r>
            <a:r>
              <a:rPr lang="en-US" dirty="0" err="1" smtClean="0"/>
              <a:t>hq</a:t>
            </a:r>
            <a:r>
              <a:rPr lang="en-US" dirty="0" smtClean="0"/>
              <a:t>/</a:t>
            </a:r>
            <a:r>
              <a:rPr lang="en-US" dirty="0" err="1" smtClean="0"/>
              <a:t>retm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FE8C3-D8D9-AB42-B5C9-5D0F8F815D0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6365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Japan March 11, 2011 Recent Earthquake Teachable Moment:</a:t>
            </a:r>
            <a:r>
              <a:rPr lang="en-US" baseline="0" dirty="0" smtClean="0"/>
              <a:t> http://</a:t>
            </a:r>
            <a:r>
              <a:rPr lang="en-US" baseline="0" dirty="0" err="1" smtClean="0"/>
              <a:t>www.iris.edu</a:t>
            </a:r>
            <a:r>
              <a:rPr lang="en-US" baseline="0" dirty="0" smtClean="0"/>
              <a:t>/</a:t>
            </a:r>
            <a:r>
              <a:rPr lang="en-US" baseline="0" dirty="0" err="1" smtClean="0"/>
              <a:t>hq</a:t>
            </a:r>
            <a:r>
              <a:rPr lang="en-US" baseline="0" dirty="0" smtClean="0"/>
              <a:t>/</a:t>
            </a:r>
            <a:r>
              <a:rPr lang="en-US" baseline="0" dirty="0" err="1" smtClean="0"/>
              <a:t>retm</a:t>
            </a:r>
            <a:r>
              <a:rPr lang="en-US" baseline="0" dirty="0" smtClean="0"/>
              <a:t>/event/1328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FE8C3-D8D9-AB42-B5C9-5D0F8F815D0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336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9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3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3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kumimoji="1" sz="3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kumimoji="1" sz="3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kumimoji="1" sz="3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8DC4AF21-11F2-764A-A8F9-4665453F84EA}" type="slidenum">
              <a:rPr kumimoji="0" lang="en-US" sz="1200">
                <a:latin typeface="Tahoma" charset="0"/>
              </a:rPr>
              <a:pPr/>
              <a:t>51</a:t>
            </a:fld>
            <a:endParaRPr kumimoji="0" lang="en-US" sz="1200">
              <a:latin typeface="Tahoma" charset="0"/>
            </a:endParaRPr>
          </a:p>
        </p:txBody>
      </p:sp>
      <p:sp>
        <p:nvSpPr>
          <p:cNvPr id="19459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9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3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3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kumimoji="1" sz="3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kumimoji="1" sz="3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kumimoji="1" sz="3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E209E451-4C6D-C446-9709-C6DA19CAB712}" type="slidenum">
              <a:rPr kumimoji="0" lang="en-US" sz="1200">
                <a:latin typeface="Tahoma" charset="0"/>
              </a:rPr>
              <a:pPr/>
              <a:t>52</a:t>
            </a:fld>
            <a:endParaRPr kumimoji="0" lang="en-US" sz="1200">
              <a:latin typeface="Tahoma" charset="0"/>
            </a:endParaRPr>
          </a:p>
        </p:txBody>
      </p:sp>
      <p:sp>
        <p:nvSpPr>
          <p:cNvPr id="23555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6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9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F3788F-8641-A546-8314-0BD6DE8905C3}" type="slidenum">
              <a:rPr lang="en-US"/>
              <a:pPr/>
              <a:t>10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9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F3788F-8641-A546-8314-0BD6DE8905C3}" type="slidenum">
              <a:rPr lang="en-US"/>
              <a:pPr/>
              <a:t>11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9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45E7D9-84EE-7E4D-AF41-2C9D4307D9C8}" type="slidenum">
              <a:rPr lang="en-US"/>
              <a:pPr/>
              <a:t>12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B1E9581-7DFB-2740-A4CC-FFD3B1495FA2}" type="slidenum">
              <a:rPr lang="en-US" sz="1200">
                <a:latin typeface="Calibri" charset="0"/>
              </a:rPr>
              <a:pPr eaLnBrk="1" hangingPunct="1"/>
              <a:t>14</a:t>
            </a:fld>
            <a:endParaRPr lang="en-US" sz="1200">
              <a:latin typeface="Calibri" charset="0"/>
            </a:endParaRPr>
          </a:p>
        </p:txBody>
      </p:sp>
      <p:sp>
        <p:nvSpPr>
          <p:cNvPr id="409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</a:rPr>
              <a:t>Show Formation of Ghost Forest animation of </a:t>
            </a:r>
            <a:r>
              <a:rPr lang="en-US" baseline="0" dirty="0" smtClean="0">
                <a:latin typeface="Arial" charset="0"/>
              </a:rPr>
              <a:t>discovery of the 1700 AD great Cascadia earthquake as illustration of scientific discovery.</a:t>
            </a:r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9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3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3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kumimoji="1" sz="3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kumimoji="1" sz="3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kumimoji="1" sz="3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864015BE-6AED-634C-9853-42F10044CEBD}" type="slidenum">
              <a:rPr kumimoji="0" lang="en-US" sz="1200">
                <a:latin typeface="Tahoma" charset="0"/>
              </a:rPr>
              <a:pPr/>
              <a:t>15</a:t>
            </a:fld>
            <a:endParaRPr kumimoji="0" lang="en-US" sz="1200">
              <a:latin typeface="Tahoma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This photo shows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roots Sitka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spruce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trees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that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were killed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by ground subsidence during the 1700 AD great Cascadia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earthquake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AND the preceding great Cascadia earthquake.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This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field site is located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on the 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Niawiakum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River just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east of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Willapa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Bay in southwestern Washington state. </a:t>
            </a:r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VIRTUAL FIELD EXPERIENCE: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 virtual field experience for this field site is provided on this DVD at: 6.TOTLE VFE and Field Trips &gt; Virtual Field Experiences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To run the virtual field experience from this DVD, open the </a:t>
            </a:r>
            <a:r>
              <a:rPr lang="ja-JP" altLang="en-US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index.html</a:t>
            </a:r>
            <a:r>
              <a:rPr lang="ja-JP" altLang="en-US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file in the Virtual Field Experiences folder in a web browser such as Safari or Firefox or Explorer.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</a:t>
            </a:r>
            <a:r>
              <a:rPr lang="en-US" b="1" i="1" dirty="0" smtClean="0"/>
              <a:t>At Risk:</a:t>
            </a:r>
            <a:r>
              <a:rPr lang="en-US" b="1" i="1" baseline="0" dirty="0" smtClean="0"/>
              <a:t> Earthquakes and Tsunamis on the West Coast</a:t>
            </a:r>
            <a:r>
              <a:rPr lang="en-US" baseline="0" dirty="0" smtClean="0"/>
              <a:t>, by J. </a:t>
            </a:r>
            <a:r>
              <a:rPr lang="en-US" baseline="0" dirty="0" err="1" smtClean="0"/>
              <a:t>Clague</a:t>
            </a:r>
            <a:r>
              <a:rPr lang="en-US" baseline="0" dirty="0" smtClean="0"/>
              <a:t> and others.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FE8C3-D8D9-AB42-B5C9-5D0F8F815D0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25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C6B0492-E6E5-F141-814C-9FEE40DC2320}" type="slidenum">
              <a:rPr lang="en-US" sz="1200">
                <a:latin typeface="Times" charset="0"/>
              </a:rPr>
              <a:pPr eaLnBrk="1" hangingPunct="1"/>
              <a:t>17</a:t>
            </a:fld>
            <a:endParaRPr lang="en-US" sz="1200">
              <a:latin typeface="Times" charset="0"/>
            </a:endParaRPr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5CDAC32-6C93-BA4A-92A9-E10176BE862C}" type="datetimeFigureOut">
              <a:rPr lang="en-US" smtClean="0"/>
              <a:t>3/6/16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70097E6-0A47-2F4C-B238-FC16BE496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35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5CDAC32-6C93-BA4A-92A9-E10176BE862C}" type="datetimeFigureOut">
              <a:rPr lang="en-US" smtClean="0"/>
              <a:t>3/6/16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70097E6-0A47-2F4C-B238-FC16BE496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15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5CDAC32-6C93-BA4A-92A9-E10176BE862C}" type="datetimeFigureOut">
              <a:rPr lang="en-US" smtClean="0"/>
              <a:t>3/6/16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70097E6-0A47-2F4C-B238-FC16BE496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360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1F38E35-6795-324F-B4B2-55833471FC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553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5CDAC32-6C93-BA4A-92A9-E10176BE862C}" type="datetimeFigureOut">
              <a:rPr lang="en-US" smtClean="0"/>
              <a:t>3/6/16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70097E6-0A47-2F4C-B238-FC16BE496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918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5CDAC32-6C93-BA4A-92A9-E10176BE862C}" type="datetimeFigureOut">
              <a:rPr lang="en-US" smtClean="0"/>
              <a:t>3/6/16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70097E6-0A47-2F4C-B238-FC16BE496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646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5CDAC32-6C93-BA4A-92A9-E10176BE862C}" type="datetimeFigureOut">
              <a:rPr lang="en-US" smtClean="0"/>
              <a:t>3/6/16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70097E6-0A47-2F4C-B238-FC16BE496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093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5CDAC32-6C93-BA4A-92A9-E10176BE862C}" type="datetimeFigureOut">
              <a:rPr lang="en-US" smtClean="0"/>
              <a:t>3/6/16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70097E6-0A47-2F4C-B238-FC16BE496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855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5CDAC32-6C93-BA4A-92A9-E10176BE862C}" type="datetimeFigureOut">
              <a:rPr lang="en-US" smtClean="0"/>
              <a:t>3/6/16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70097E6-0A47-2F4C-B238-FC16BE496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147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5CDAC32-6C93-BA4A-92A9-E10176BE862C}" type="datetimeFigureOut">
              <a:rPr lang="en-US" smtClean="0"/>
              <a:t>3/6/16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70097E6-0A47-2F4C-B238-FC16BE496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504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5CDAC32-6C93-BA4A-92A9-E10176BE862C}" type="datetimeFigureOut">
              <a:rPr lang="en-US" smtClean="0"/>
              <a:t>3/6/16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70097E6-0A47-2F4C-B238-FC16BE496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688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5CDAC32-6C93-BA4A-92A9-E10176BE862C}" type="datetimeFigureOut">
              <a:rPr lang="en-US" smtClean="0"/>
              <a:t>3/6/16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70097E6-0A47-2F4C-B238-FC16BE496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546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261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660066"/>
          </a:solidFill>
          <a:latin typeface="Comic Sans MS"/>
          <a:ea typeface="+mj-ea"/>
          <a:cs typeface="Comic Sans M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660066"/>
          </a:solidFill>
          <a:latin typeface="Comic Sans MS"/>
          <a:ea typeface="+mn-ea"/>
          <a:cs typeface="Comic Sans M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660066"/>
          </a:solidFill>
          <a:latin typeface="Comic Sans MS"/>
          <a:ea typeface="+mn-ea"/>
          <a:cs typeface="Comic Sans M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660066"/>
          </a:solidFill>
          <a:latin typeface="Comic Sans MS"/>
          <a:ea typeface="+mn-ea"/>
          <a:cs typeface="Comic Sans M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660066"/>
          </a:solidFill>
          <a:latin typeface="Comic Sans MS"/>
          <a:ea typeface="+mn-ea"/>
          <a:cs typeface="Comic Sans M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660066"/>
          </a:solidFill>
          <a:latin typeface="Comic Sans MS"/>
          <a:ea typeface="+mn-ea"/>
          <a:cs typeface="Comic Sans M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tiff"/><Relationship Id="rId3" Type="http://schemas.openxmlformats.org/officeDocument/2006/relationships/image" Target="../media/image31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6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6.xml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1" Type="http://schemas.microsoft.com/office/2007/relationships/media" Target="file://localhost/Users/butler/Documents/TOTLE/2011%20EarthScope%20Workshop/Butler%20ES%202011/GPS_3gridGraphExtract-WithSeismicity.mov" TargetMode="External"/><Relationship Id="rId2" Type="http://schemas.openxmlformats.org/officeDocument/2006/relationships/video" Target="file://localhost/Users/butler/Documents/TOTLE/2011%20EarthScope%20Workshop/Butler%20ES%202011/GPS_3gridGraphExtract-WithSeismicity.mov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3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7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3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4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3.tif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7.xml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1" Type="http://schemas.microsoft.com/office/2007/relationships/media" Target="file://localhost/Users/butler/Documents/TOTLE/2011%20EarthScope%20Workshop/Butler%20ES%202011/Japan%20110311_640.mov" TargetMode="External"/><Relationship Id="rId2" Type="http://schemas.openxmlformats.org/officeDocument/2006/relationships/video" Target="file://localhost/Users/butler/Documents/TOTLE/2011%20EarthScope%20Workshop/Butler%20ES%202011/Japan%20110311_640.mov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tif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tif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5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Relationship Id="rId3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Box 9"/>
          <p:cNvSpPr txBox="1">
            <a:spLocks noChangeArrowheads="1"/>
          </p:cNvSpPr>
          <p:nvPr/>
        </p:nvSpPr>
        <p:spPr bwMode="auto">
          <a:xfrm>
            <a:off x="76200" y="914400"/>
            <a:ext cx="2874491" cy="532453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660066"/>
                </a:solidFill>
                <a:latin typeface="Comic Sans MS"/>
                <a:cs typeface="Comic Sans MS"/>
              </a:rPr>
              <a:t>Near the earthquake, there were only ~20 minutes to evacuate</a:t>
            </a:r>
            <a:r>
              <a:rPr lang="en-US" sz="2000" dirty="0" smtClean="0">
                <a:solidFill>
                  <a:srgbClr val="660066"/>
                </a:solidFill>
                <a:latin typeface="Comic Sans MS"/>
                <a:cs typeface="Comic Sans MS"/>
              </a:rPr>
              <a:t>. </a:t>
            </a:r>
            <a:br>
              <a:rPr lang="en-US" sz="2000" dirty="0" smtClean="0">
                <a:solidFill>
                  <a:srgbClr val="660066"/>
                </a:solidFill>
                <a:latin typeface="Comic Sans MS"/>
                <a:cs typeface="Comic Sans MS"/>
              </a:rPr>
            </a:br>
            <a:r>
              <a:rPr lang="en-US" sz="2000" dirty="0" smtClean="0">
                <a:solidFill>
                  <a:srgbClr val="660066"/>
                </a:solidFill>
                <a:latin typeface="Comic Sans MS"/>
                <a:cs typeface="Comic Sans MS"/>
              </a:rPr>
              <a:t>A “local tsunami” for Japan.  </a:t>
            </a:r>
            <a:endParaRPr lang="en-US" sz="2000" dirty="0">
              <a:solidFill>
                <a:srgbClr val="660066"/>
              </a:solidFill>
              <a:latin typeface="Comic Sans MS"/>
              <a:cs typeface="Comic Sans MS"/>
            </a:endParaRPr>
          </a:p>
          <a:p>
            <a:endParaRPr lang="en-US" sz="2000" dirty="0" smtClean="0">
              <a:solidFill>
                <a:srgbClr val="660066"/>
              </a:solidFill>
              <a:latin typeface="Comic Sans MS"/>
              <a:cs typeface="Comic Sans MS"/>
            </a:endParaRPr>
          </a:p>
          <a:p>
            <a:r>
              <a:rPr lang="en-US" sz="2000" dirty="0" smtClean="0">
                <a:solidFill>
                  <a:srgbClr val="660066"/>
                </a:solidFill>
                <a:latin typeface="Comic Sans MS"/>
                <a:cs typeface="Comic Sans MS"/>
              </a:rPr>
              <a:t>Travel </a:t>
            </a:r>
            <a:r>
              <a:rPr lang="en-US" sz="2000" dirty="0">
                <a:solidFill>
                  <a:srgbClr val="660066"/>
                </a:solidFill>
                <a:latin typeface="Comic Sans MS"/>
                <a:cs typeface="Comic Sans MS"/>
              </a:rPr>
              <a:t>times </a:t>
            </a:r>
            <a:r>
              <a:rPr lang="en-US" sz="2000" dirty="0" smtClean="0">
                <a:solidFill>
                  <a:srgbClr val="660066"/>
                </a:solidFill>
                <a:latin typeface="Comic Sans MS"/>
                <a:cs typeface="Comic Sans MS"/>
              </a:rPr>
              <a:t>are well known for tsunamis crossing the Pacific Ocean.</a:t>
            </a:r>
            <a:endParaRPr lang="en-US" sz="2000" dirty="0">
              <a:solidFill>
                <a:srgbClr val="660066"/>
              </a:solidFill>
              <a:latin typeface="Comic Sans MS"/>
              <a:cs typeface="Comic Sans MS"/>
            </a:endParaRPr>
          </a:p>
          <a:p>
            <a:endParaRPr lang="en-US" sz="2000" dirty="0">
              <a:solidFill>
                <a:srgbClr val="660066"/>
              </a:solidFill>
              <a:latin typeface="Comic Sans MS"/>
              <a:cs typeface="Comic Sans MS"/>
            </a:endParaRPr>
          </a:p>
          <a:p>
            <a:r>
              <a:rPr lang="en-US" sz="2000" dirty="0" smtClean="0">
                <a:solidFill>
                  <a:srgbClr val="660066"/>
                </a:solidFill>
                <a:latin typeface="Comic Sans MS"/>
                <a:cs typeface="Comic Sans MS"/>
              </a:rPr>
              <a:t>At distant locations, there were hours of advance </a:t>
            </a:r>
            <a:r>
              <a:rPr lang="en-US" sz="2000" dirty="0">
                <a:solidFill>
                  <a:srgbClr val="660066"/>
                </a:solidFill>
                <a:latin typeface="Comic Sans MS"/>
                <a:cs typeface="Comic Sans MS"/>
              </a:rPr>
              <a:t>warning. A </a:t>
            </a:r>
            <a:r>
              <a:rPr lang="en-US" sz="2000" dirty="0" smtClean="0">
                <a:solidFill>
                  <a:srgbClr val="660066"/>
                </a:solidFill>
                <a:latin typeface="Comic Sans MS"/>
                <a:cs typeface="Comic Sans MS"/>
              </a:rPr>
              <a:t>“distant tsunami</a:t>
            </a:r>
            <a:r>
              <a:rPr lang="en-US" sz="2000" dirty="0">
                <a:solidFill>
                  <a:srgbClr val="660066"/>
                </a:solidFill>
                <a:latin typeface="Comic Sans MS"/>
                <a:cs typeface="Comic Sans MS"/>
              </a:rPr>
              <a:t>” for </a:t>
            </a:r>
            <a:r>
              <a:rPr lang="en-US" sz="2000" dirty="0" smtClean="0">
                <a:solidFill>
                  <a:srgbClr val="660066"/>
                </a:solidFill>
                <a:latin typeface="Comic Sans MS"/>
                <a:cs typeface="Comic Sans MS"/>
              </a:rPr>
              <a:t>Oregon coast. </a:t>
            </a:r>
          </a:p>
          <a:p>
            <a:endParaRPr lang="en-US" sz="2000" dirty="0">
              <a:solidFill>
                <a:srgbClr val="660066"/>
              </a:solidFill>
              <a:latin typeface="Comic Sans MS"/>
              <a:cs typeface="Comic Sans MS"/>
            </a:endParaRPr>
          </a:p>
        </p:txBody>
      </p:sp>
      <p:pic>
        <p:nvPicPr>
          <p:cNvPr id="32773" name="Picture 6" descr="tsunam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46400" y="685800"/>
            <a:ext cx="61976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"/>
          <p:cNvSpPr>
            <a:spLocks/>
          </p:cNvSpPr>
          <p:nvPr/>
        </p:nvSpPr>
        <p:spPr bwMode="auto">
          <a:xfrm>
            <a:off x="76200" y="76200"/>
            <a:ext cx="9144000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r>
              <a:rPr lang="en-US" sz="2600" dirty="0" smtClean="0">
                <a:solidFill>
                  <a:srgbClr val="660066"/>
                </a:solidFill>
                <a:latin typeface="Comic Sans MS"/>
                <a:ea typeface="ＭＳ Ｐゴシック" pitchFamily="32" charset="-128"/>
                <a:cs typeface="Comic Sans MS"/>
              </a:rPr>
              <a:t>Pacific Ocean Tsunami Generated by Japan Earthquake</a:t>
            </a:r>
            <a:endParaRPr lang="en-US" sz="2600" dirty="0">
              <a:solidFill>
                <a:srgbClr val="660066"/>
              </a:solidFill>
              <a:latin typeface="Comic Sans MS"/>
              <a:ea typeface="ＭＳ Ｐゴシック" pitchFamily="32" charset="-128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369797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05000" y="0"/>
            <a:ext cx="6324600" cy="1371600"/>
          </a:xfrm>
        </p:spPr>
        <p:txBody>
          <a:bodyPr/>
          <a:lstStyle/>
          <a:p>
            <a:pPr algn="ctr" eaLnBrk="1" hangingPunct="1"/>
            <a:r>
              <a:rPr lang="en-US" sz="3200" dirty="0">
                <a:solidFill>
                  <a:srgbClr val="660066"/>
                </a:solidFill>
                <a:latin typeface="Comic Sans MS"/>
                <a:ea typeface="ＭＳ Ｐゴシック" pitchFamily="30" charset="-128"/>
                <a:cs typeface="Comic Sans MS"/>
              </a:rPr>
              <a:t>Drowned Forests of Coastal Oregon and Washington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5181600"/>
            <a:ext cx="8382000" cy="914400"/>
          </a:xfrm>
        </p:spPr>
        <p:txBody>
          <a:bodyPr/>
          <a:lstStyle/>
          <a:p>
            <a:pPr algn="l" eaLnBrk="1" hangingPunct="1">
              <a:lnSpc>
                <a:spcPts val="2600"/>
              </a:lnSpc>
            </a:pPr>
            <a:r>
              <a:rPr lang="en-US" sz="2000" dirty="0" smtClean="0">
                <a:solidFill>
                  <a:srgbClr val="660066"/>
                </a:solidFill>
                <a:latin typeface="Comic Sans MS"/>
                <a:ea typeface="ＭＳ Ｐゴシック" pitchFamily="30" charset="-128"/>
                <a:cs typeface="Comic Sans MS"/>
              </a:rPr>
              <a:t>Coastal “drowned </a:t>
            </a:r>
            <a:r>
              <a:rPr lang="en-US" sz="2000" dirty="0">
                <a:solidFill>
                  <a:srgbClr val="660066"/>
                </a:solidFill>
                <a:latin typeface="Comic Sans MS"/>
                <a:ea typeface="ＭＳ Ｐゴシック" pitchFamily="30" charset="-128"/>
                <a:cs typeface="Comic Sans MS"/>
              </a:rPr>
              <a:t>forests”</a:t>
            </a:r>
            <a:r>
              <a:rPr lang="en-US" sz="2000" dirty="0" smtClean="0">
                <a:solidFill>
                  <a:srgbClr val="660066"/>
                </a:solidFill>
                <a:latin typeface="Comic Sans MS"/>
                <a:ea typeface="ＭＳ Ｐゴシック" pitchFamily="30" charset="-128"/>
                <a:cs typeface="Comic Sans MS"/>
              </a:rPr>
              <a:t> record the history of slow uplift between and sudden subsidence during great </a:t>
            </a:r>
            <a:r>
              <a:rPr lang="en-US" sz="2000" dirty="0" err="1" smtClean="0">
                <a:solidFill>
                  <a:srgbClr val="660066"/>
                </a:solidFill>
                <a:latin typeface="Comic Sans MS"/>
                <a:ea typeface="ＭＳ Ｐゴシック" pitchFamily="30" charset="-128"/>
                <a:cs typeface="Comic Sans MS"/>
              </a:rPr>
              <a:t>Cascadia</a:t>
            </a:r>
            <a:r>
              <a:rPr lang="en-US" sz="2000" dirty="0" smtClean="0">
                <a:solidFill>
                  <a:srgbClr val="660066"/>
                </a:solidFill>
                <a:latin typeface="Comic Sans MS"/>
                <a:ea typeface="ＭＳ Ｐゴシック" pitchFamily="30" charset="-128"/>
                <a:cs typeface="Comic Sans MS"/>
              </a:rPr>
              <a:t> earthquakes. </a:t>
            </a:r>
            <a:endParaRPr lang="en-US" sz="2000" dirty="0">
              <a:solidFill>
                <a:srgbClr val="660066"/>
              </a:solidFill>
              <a:latin typeface="Comic Sans MS"/>
              <a:ea typeface="ＭＳ Ｐゴシック" pitchFamily="30" charset="-128"/>
              <a:cs typeface="Comic Sans MS"/>
            </a:endParaRPr>
          </a:p>
        </p:txBody>
      </p:sp>
      <p:pic>
        <p:nvPicPr>
          <p:cNvPr id="30724" name="Picture 4" descr="Tsunami - 1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447800"/>
            <a:ext cx="4483100" cy="3362325"/>
          </a:xfrm>
          <a:prstGeom prst="rect">
            <a:avLst/>
          </a:prstGeom>
          <a:noFill/>
          <a:ln w="38100">
            <a:solidFill>
              <a:srgbClr val="660066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6" name="Picture 4" descr="Atwater.tif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600" y="1447800"/>
            <a:ext cx="3211940" cy="3355848"/>
          </a:xfrm>
          <a:prstGeom prst="rect">
            <a:avLst/>
          </a:prstGeom>
          <a:noFill/>
          <a:ln w="38100">
            <a:solidFill>
              <a:srgbClr val="660066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963728" y="4800600"/>
            <a:ext cx="3684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660066"/>
                </a:solidFill>
                <a:latin typeface="Comic Sans MS"/>
                <a:cs typeface="Comic Sans MS"/>
              </a:rPr>
              <a:t>Ghost forest on </a:t>
            </a:r>
            <a:r>
              <a:rPr lang="en-US" sz="2000" dirty="0" err="1" smtClean="0">
                <a:solidFill>
                  <a:srgbClr val="660066"/>
                </a:solidFill>
                <a:latin typeface="Comic Sans MS"/>
                <a:cs typeface="Comic Sans MS"/>
              </a:rPr>
              <a:t>Copalis</a:t>
            </a:r>
            <a:r>
              <a:rPr lang="en-US" sz="2000" dirty="0" smtClean="0">
                <a:solidFill>
                  <a:srgbClr val="660066"/>
                </a:solidFill>
                <a:latin typeface="Comic Sans MS"/>
                <a:cs typeface="Comic Sans MS"/>
              </a:rPr>
              <a:t> River</a:t>
            </a:r>
            <a:endParaRPr lang="en-US" sz="2000" dirty="0">
              <a:solidFill>
                <a:srgbClr val="660066"/>
              </a:solidFill>
              <a:latin typeface="Comic Sans MS"/>
              <a:cs typeface="Comic Sans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9120" y="4800600"/>
            <a:ext cx="37286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660066"/>
                </a:solidFill>
                <a:latin typeface="Comic Sans MS"/>
                <a:cs typeface="Comic Sans MS"/>
              </a:rPr>
              <a:t>Brian Atwater, USGS Seattle</a:t>
            </a:r>
            <a:endParaRPr lang="en-US" sz="2000" dirty="0">
              <a:solidFill>
                <a:srgbClr val="660066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719616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00200" y="-76200"/>
            <a:ext cx="6629400" cy="1371600"/>
          </a:xfrm>
        </p:spPr>
        <p:txBody>
          <a:bodyPr/>
          <a:lstStyle/>
          <a:p>
            <a:pPr algn="ctr" eaLnBrk="1" hangingPunct="1"/>
            <a:r>
              <a:rPr lang="en-US" sz="3200" dirty="0">
                <a:solidFill>
                  <a:srgbClr val="660066"/>
                </a:solidFill>
                <a:latin typeface="Comic Sans MS"/>
                <a:ea typeface="ＭＳ Ｐゴシック" pitchFamily="30" charset="-128"/>
                <a:cs typeface="Comic Sans MS"/>
              </a:rPr>
              <a:t>Drowned Forests of Coastal Oregon and Washington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5257800"/>
            <a:ext cx="8458200" cy="1600200"/>
          </a:xfrm>
        </p:spPr>
        <p:txBody>
          <a:bodyPr/>
          <a:lstStyle/>
          <a:p>
            <a:pPr algn="l" eaLnBrk="1" hangingPunct="1">
              <a:lnSpc>
                <a:spcPts val="2600"/>
              </a:lnSpc>
            </a:pPr>
            <a:r>
              <a:rPr lang="en-US" sz="2000" dirty="0">
                <a:solidFill>
                  <a:srgbClr val="660066"/>
                </a:solidFill>
                <a:latin typeface="Comic Sans MS"/>
                <a:ea typeface="ＭＳ Ｐゴシック" pitchFamily="30" charset="-128"/>
                <a:cs typeface="Comic Sans MS"/>
              </a:rPr>
              <a:t>Trees in “drowned forests” near shore died when the ground dropped and seawater killed the trees. Compare rings from victim trees with rings from witness trees on higher ground. </a:t>
            </a:r>
          </a:p>
          <a:p>
            <a:pPr algn="l" eaLnBrk="1" hangingPunct="1">
              <a:lnSpc>
                <a:spcPts val="2600"/>
              </a:lnSpc>
            </a:pPr>
            <a:r>
              <a:rPr lang="en-US" sz="2000" dirty="0">
                <a:solidFill>
                  <a:srgbClr val="660066"/>
                </a:solidFill>
                <a:latin typeface="Comic Sans MS"/>
                <a:ea typeface="ＭＳ Ｐゴシック" pitchFamily="30" charset="-128"/>
                <a:cs typeface="Comic Sans MS"/>
              </a:rPr>
              <a:t>Result: Trees</a:t>
            </a:r>
            <a:r>
              <a:rPr lang="en-US" sz="2000" dirty="0" smtClean="0">
                <a:solidFill>
                  <a:srgbClr val="660066"/>
                </a:solidFill>
                <a:latin typeface="Comic Sans MS"/>
                <a:ea typeface="ＭＳ Ｐゴシック" pitchFamily="30" charset="-128"/>
                <a:cs typeface="Comic Sans MS"/>
              </a:rPr>
              <a:t> died between </a:t>
            </a:r>
            <a:r>
              <a:rPr lang="en-US" sz="2000" dirty="0">
                <a:solidFill>
                  <a:srgbClr val="660066"/>
                </a:solidFill>
                <a:latin typeface="Comic Sans MS"/>
                <a:ea typeface="ＭＳ Ｐゴシック" pitchFamily="30" charset="-128"/>
                <a:cs typeface="Comic Sans MS"/>
              </a:rPr>
              <a:t>fall 1699 and spring 1700.</a:t>
            </a:r>
          </a:p>
        </p:txBody>
      </p:sp>
      <p:pic>
        <p:nvPicPr>
          <p:cNvPr id="1022981" name="Picture 5" descr="Tsunami - 1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86400" y="1371600"/>
            <a:ext cx="3468688" cy="3848100"/>
          </a:xfrm>
          <a:prstGeom prst="rect">
            <a:avLst/>
          </a:prstGeom>
          <a:noFill/>
          <a:ln w="38100">
            <a:solidFill>
              <a:srgbClr val="660066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6" name="Picture 5" descr="Yamaguchi.tif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1219200"/>
            <a:ext cx="2319580" cy="3657600"/>
          </a:xfrm>
          <a:prstGeom prst="rect">
            <a:avLst/>
          </a:prstGeom>
          <a:noFill/>
          <a:ln w="38100">
            <a:solidFill>
              <a:srgbClr val="660066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524000" y="4876800"/>
            <a:ext cx="21708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660066"/>
                </a:solidFill>
                <a:latin typeface="Comic Sans MS"/>
                <a:cs typeface="Comic Sans MS"/>
              </a:rPr>
              <a:t>David Yamaguchi</a:t>
            </a:r>
            <a:endParaRPr lang="en-US" sz="2000" dirty="0">
              <a:solidFill>
                <a:srgbClr val="660066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002386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4640" y="0"/>
            <a:ext cx="6400800" cy="10668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4000" dirty="0" smtClean="0">
                <a:solidFill>
                  <a:srgbClr val="660066"/>
                </a:solidFill>
                <a:latin typeface="Comic Sans MS"/>
                <a:ea typeface="ＭＳ Ｐゴシック" pitchFamily="30" charset="-128"/>
                <a:cs typeface="Comic Sans MS"/>
              </a:rPr>
              <a:t>Three-Layer Cake of </a:t>
            </a:r>
            <a:br>
              <a:rPr lang="en-US" sz="4000" dirty="0" smtClean="0">
                <a:solidFill>
                  <a:srgbClr val="660066"/>
                </a:solidFill>
                <a:latin typeface="Comic Sans MS"/>
                <a:ea typeface="ＭＳ Ｐゴシック" pitchFamily="30" charset="-128"/>
                <a:cs typeface="Comic Sans MS"/>
              </a:rPr>
            </a:br>
            <a:r>
              <a:rPr lang="en-US" sz="4000" dirty="0" smtClean="0">
                <a:solidFill>
                  <a:srgbClr val="660066"/>
                </a:solidFill>
                <a:latin typeface="Comic Sans MS"/>
                <a:ea typeface="ＭＳ Ｐゴシック" pitchFamily="30" charset="-128"/>
                <a:cs typeface="Comic Sans MS"/>
              </a:rPr>
              <a:t>Cascadia Tsunami Geology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440" y="5257800"/>
            <a:ext cx="8001000" cy="11430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r>
              <a:rPr lang="en-US" sz="2800" dirty="0" smtClean="0">
                <a:solidFill>
                  <a:srgbClr val="660066"/>
                </a:solidFill>
                <a:latin typeface="Comic Sans MS"/>
                <a:ea typeface="ＭＳ Ｐゴシック" pitchFamily="30" charset="-128"/>
                <a:cs typeface="Comic Sans MS"/>
              </a:rPr>
              <a:t>Organic-rich forest soil covered by tsunami sand then intertidal mud and clay on top.</a:t>
            </a:r>
          </a:p>
        </p:txBody>
      </p:sp>
      <p:pic>
        <p:nvPicPr>
          <p:cNvPr id="40964" name="Picture 5" descr="ShovelScale copy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1738" y="1211040"/>
            <a:ext cx="5237162" cy="393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Rectangle 6"/>
          <p:cNvSpPr>
            <a:spLocks noChangeArrowheads="1"/>
          </p:cNvSpPr>
          <p:nvPr/>
        </p:nvSpPr>
        <p:spPr bwMode="auto">
          <a:xfrm>
            <a:off x="1138873" y="4572000"/>
            <a:ext cx="4969417" cy="430887"/>
          </a:xfrm>
          <a:prstGeom prst="rect">
            <a:avLst/>
          </a:prstGeom>
          <a:solidFill>
            <a:schemeClr val="tx1">
              <a:alpha val="2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200" dirty="0" err="1">
                <a:solidFill>
                  <a:srgbClr val="FFFF00"/>
                </a:solidFill>
                <a:latin typeface="Comic Sans MS"/>
                <a:cs typeface="Comic Sans MS"/>
              </a:rPr>
              <a:t>Niawiakum</a:t>
            </a:r>
            <a:r>
              <a:rPr lang="en-US" sz="2200" dirty="0">
                <a:solidFill>
                  <a:srgbClr val="FFFF00"/>
                </a:solidFill>
                <a:latin typeface="Comic Sans MS"/>
                <a:cs typeface="Comic Sans MS"/>
              </a:rPr>
              <a:t> River east of </a:t>
            </a:r>
            <a:r>
              <a:rPr lang="en-US" sz="2200" dirty="0" err="1">
                <a:solidFill>
                  <a:srgbClr val="FFFF00"/>
                </a:solidFill>
                <a:latin typeface="Comic Sans MS"/>
                <a:cs typeface="Comic Sans MS"/>
              </a:rPr>
              <a:t>Willapa</a:t>
            </a:r>
            <a:r>
              <a:rPr lang="en-US" sz="2200" dirty="0">
                <a:solidFill>
                  <a:srgbClr val="FFFF00"/>
                </a:solidFill>
                <a:latin typeface="Comic Sans MS"/>
                <a:cs typeface="Comic Sans MS"/>
              </a:rPr>
              <a:t> Bay 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504341" y="-9114"/>
            <a:ext cx="26396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400" i="1" dirty="0" smtClean="0">
                <a:solidFill>
                  <a:srgbClr val="660066"/>
                </a:solidFill>
                <a:latin typeface="Comic Sans MS" charset="0"/>
              </a:rPr>
              <a:t>Cupcake Geology</a:t>
            </a:r>
            <a:endParaRPr lang="en-US" sz="2400" i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527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028" descr="ShovelScal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15888"/>
            <a:ext cx="8686800" cy="6513512"/>
          </a:xfrm>
          <a:prstGeom prst="rect">
            <a:avLst/>
          </a:prstGeom>
          <a:noFill/>
          <a:ln w="38100" cap="flat" cmpd="sng" algn="ctr">
            <a:solidFill>
              <a:srgbClr val="660066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472069" name="AutoShape 1029"/>
          <p:cNvSpPr>
            <a:spLocks noChangeArrowheads="1"/>
          </p:cNvSpPr>
          <p:nvPr/>
        </p:nvSpPr>
        <p:spPr bwMode="auto">
          <a:xfrm>
            <a:off x="4343400" y="3278188"/>
            <a:ext cx="2667000" cy="685800"/>
          </a:xfrm>
          <a:prstGeom prst="rightArrow">
            <a:avLst>
              <a:gd name="adj1" fmla="val 50000"/>
              <a:gd name="adj2" fmla="val 97222"/>
            </a:avLst>
          </a:prstGeom>
          <a:solidFill>
            <a:srgbClr val="FFFFFF">
              <a:alpha val="40000"/>
            </a:srgbClr>
          </a:solidFill>
          <a:ln w="28575" cap="flat" cmpd="sng" algn="ctr">
            <a:solidFill>
              <a:srgbClr val="660066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660066"/>
              </a:solidFill>
              <a:latin typeface="Comic Sans MS"/>
              <a:cs typeface="Comic Sans MS"/>
            </a:endParaRPr>
          </a:p>
        </p:txBody>
      </p:sp>
      <p:sp>
        <p:nvSpPr>
          <p:cNvPr id="472070" name="Rectangle 1030"/>
          <p:cNvSpPr>
            <a:spLocks noChangeArrowheads="1"/>
          </p:cNvSpPr>
          <p:nvPr/>
        </p:nvSpPr>
        <p:spPr bwMode="auto">
          <a:xfrm>
            <a:off x="4800600" y="3352800"/>
            <a:ext cx="10157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400" dirty="0">
                <a:solidFill>
                  <a:srgbClr val="660066"/>
                </a:solidFill>
                <a:latin typeface="Comic Sans MS"/>
                <a:cs typeface="Comic Sans MS"/>
              </a:rPr>
              <a:t>inland</a:t>
            </a:r>
          </a:p>
        </p:txBody>
      </p:sp>
      <p:sp>
        <p:nvSpPr>
          <p:cNvPr id="472071" name="Oval 1031"/>
          <p:cNvSpPr>
            <a:spLocks noChangeArrowheads="1"/>
          </p:cNvSpPr>
          <p:nvPr/>
        </p:nvSpPr>
        <p:spPr bwMode="auto">
          <a:xfrm>
            <a:off x="4876800" y="3886200"/>
            <a:ext cx="1143000" cy="762000"/>
          </a:xfrm>
          <a:prstGeom prst="ellips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660066"/>
              </a:solidFill>
              <a:latin typeface="Comic Sans MS"/>
              <a:cs typeface="Comic Sans MS"/>
            </a:endParaRPr>
          </a:p>
        </p:txBody>
      </p:sp>
      <p:sp>
        <p:nvSpPr>
          <p:cNvPr id="472072" name="Rectangle 1032"/>
          <p:cNvSpPr>
            <a:spLocks noChangeArrowheads="1"/>
          </p:cNvSpPr>
          <p:nvPr/>
        </p:nvSpPr>
        <p:spPr bwMode="auto">
          <a:xfrm>
            <a:off x="3657600" y="4724400"/>
            <a:ext cx="32528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400" dirty="0">
                <a:solidFill>
                  <a:srgbClr val="FFFF00"/>
                </a:solidFill>
                <a:latin typeface="Comic Sans MS"/>
                <a:cs typeface="Comic Sans MS"/>
              </a:rPr>
              <a:t>Clump of marsh grass</a:t>
            </a:r>
          </a:p>
        </p:txBody>
      </p:sp>
      <p:sp>
        <p:nvSpPr>
          <p:cNvPr id="472073" name="Line 1033"/>
          <p:cNvSpPr>
            <a:spLocks noChangeShapeType="1"/>
          </p:cNvSpPr>
          <p:nvPr/>
        </p:nvSpPr>
        <p:spPr bwMode="auto">
          <a:xfrm flipV="1">
            <a:off x="2743200" y="2859088"/>
            <a:ext cx="609600" cy="1752600"/>
          </a:xfrm>
          <a:prstGeom prst="line">
            <a:avLst/>
          </a:prstGeom>
          <a:noFill/>
          <a:ln w="57150">
            <a:solidFill>
              <a:srgbClr val="FF0000"/>
            </a:solidFill>
            <a:miter lim="800000"/>
            <a:headEnd type="triangle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660066"/>
              </a:solidFill>
              <a:latin typeface="Comic Sans MS"/>
              <a:cs typeface="Comic Sans MS"/>
            </a:endParaRPr>
          </a:p>
        </p:txBody>
      </p:sp>
      <p:sp>
        <p:nvSpPr>
          <p:cNvPr id="472074" name="Line 1034"/>
          <p:cNvSpPr>
            <a:spLocks noChangeShapeType="1"/>
          </p:cNvSpPr>
          <p:nvPr/>
        </p:nvSpPr>
        <p:spPr bwMode="auto">
          <a:xfrm flipV="1">
            <a:off x="3048000" y="2782888"/>
            <a:ext cx="609600" cy="1905000"/>
          </a:xfrm>
          <a:prstGeom prst="line">
            <a:avLst/>
          </a:prstGeom>
          <a:noFill/>
          <a:ln w="57150">
            <a:solidFill>
              <a:srgbClr val="FF0000"/>
            </a:solidFill>
            <a:miter lim="800000"/>
            <a:headEnd type="triangle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660066"/>
              </a:solidFill>
              <a:latin typeface="Comic Sans MS"/>
              <a:cs typeface="Comic Sans MS"/>
            </a:endParaRPr>
          </a:p>
        </p:txBody>
      </p:sp>
      <p:sp>
        <p:nvSpPr>
          <p:cNvPr id="472075" name="Line 1035"/>
          <p:cNvSpPr>
            <a:spLocks noChangeShapeType="1"/>
          </p:cNvSpPr>
          <p:nvPr/>
        </p:nvSpPr>
        <p:spPr bwMode="auto">
          <a:xfrm flipV="1">
            <a:off x="3276600" y="2706688"/>
            <a:ext cx="685800" cy="2057400"/>
          </a:xfrm>
          <a:prstGeom prst="line">
            <a:avLst/>
          </a:prstGeom>
          <a:noFill/>
          <a:ln w="57150">
            <a:solidFill>
              <a:srgbClr val="FF0000"/>
            </a:solidFill>
            <a:miter lim="800000"/>
            <a:headEnd type="triangle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660066"/>
              </a:solidFill>
              <a:latin typeface="Comic Sans MS"/>
              <a:cs typeface="Comic Sans MS"/>
            </a:endParaRPr>
          </a:p>
        </p:txBody>
      </p:sp>
      <p:sp>
        <p:nvSpPr>
          <p:cNvPr id="472076" name="Rectangle 1036"/>
          <p:cNvSpPr>
            <a:spLocks noChangeArrowheads="1"/>
          </p:cNvSpPr>
          <p:nvPr/>
        </p:nvSpPr>
        <p:spPr bwMode="auto">
          <a:xfrm>
            <a:off x="2514600" y="1716088"/>
            <a:ext cx="5181600" cy="798512"/>
          </a:xfrm>
          <a:prstGeom prst="rect">
            <a:avLst/>
          </a:prstGeom>
          <a:solidFill>
            <a:srgbClr val="FFFFFF">
              <a:alpha val="40000"/>
            </a:srgbClr>
          </a:solidFill>
          <a:ln w="9525">
            <a:solidFill>
              <a:srgbClr val="660066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FontTx/>
              <a:buNone/>
            </a:pPr>
            <a:endParaRPr lang="en-US">
              <a:solidFill>
                <a:srgbClr val="660066"/>
              </a:solidFill>
              <a:latin typeface="Comic Sans MS"/>
              <a:cs typeface="Comic Sans MS"/>
            </a:endParaRPr>
          </a:p>
        </p:txBody>
      </p:sp>
      <p:sp>
        <p:nvSpPr>
          <p:cNvPr id="472077" name="Rectangle 1037"/>
          <p:cNvSpPr>
            <a:spLocks noChangeArrowheads="1"/>
          </p:cNvSpPr>
          <p:nvPr/>
        </p:nvSpPr>
        <p:spPr bwMode="auto">
          <a:xfrm>
            <a:off x="2522538" y="1639888"/>
            <a:ext cx="510818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400" dirty="0">
                <a:solidFill>
                  <a:srgbClr val="660066"/>
                </a:solidFill>
                <a:latin typeface="Comic Sans MS"/>
                <a:cs typeface="Comic Sans MS"/>
              </a:rPr>
              <a:t>Multiple sand layers.</a:t>
            </a:r>
          </a:p>
          <a:p>
            <a:pPr>
              <a:buFontTx/>
              <a:buNone/>
            </a:pPr>
            <a:r>
              <a:rPr lang="en-US" sz="2400" dirty="0">
                <a:solidFill>
                  <a:srgbClr val="660066"/>
                </a:solidFill>
                <a:latin typeface="Comic Sans MS"/>
                <a:cs typeface="Comic Sans MS"/>
              </a:rPr>
              <a:t>One for each wave of the tsunami! </a:t>
            </a:r>
          </a:p>
        </p:txBody>
      </p:sp>
      <p:sp>
        <p:nvSpPr>
          <p:cNvPr id="12" name="Rectangle 1032"/>
          <p:cNvSpPr>
            <a:spLocks noChangeArrowheads="1"/>
          </p:cNvSpPr>
          <p:nvPr/>
        </p:nvSpPr>
        <p:spPr bwMode="auto">
          <a:xfrm>
            <a:off x="2057400" y="228600"/>
            <a:ext cx="587885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kumimoji="1" lang="en-US" sz="3600" i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Cascadia</a:t>
            </a:r>
            <a:r>
              <a:rPr kumimoji="1" lang="en-US" sz="3600" i="1" dirty="0" smtClean="0">
                <a:solidFill>
                  <a:srgbClr val="FFFF00"/>
                </a:solidFill>
                <a:latin typeface="Comic Sans MS"/>
                <a:cs typeface="Comic Sans MS"/>
              </a:rPr>
              <a:t> Tsunami Geology</a:t>
            </a:r>
            <a:endParaRPr kumimoji="1" lang="en-US" sz="3600" i="1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14893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72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7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72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47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72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7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7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7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7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069" grpId="0" animBg="1"/>
      <p:bldP spid="472070" grpId="0"/>
      <p:bldP spid="472071" grpId="0" animBg="1"/>
      <p:bldP spid="472072" grpId="0"/>
      <p:bldP spid="472073" grpId="0" animBg="1"/>
      <p:bldP spid="472074" grpId="0" animBg="1"/>
      <p:bldP spid="472075" grpId="0" animBg="1"/>
      <p:bldP spid="472076" grpId="0" animBg="1"/>
      <p:bldP spid="47207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6"/>
          <p:cNvSpPr>
            <a:spLocks noChangeArrowheads="1"/>
          </p:cNvSpPr>
          <p:nvPr/>
        </p:nvSpPr>
        <p:spPr bwMode="auto">
          <a:xfrm>
            <a:off x="1524000" y="76200"/>
            <a:ext cx="7315200" cy="6096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algn="ctr">
              <a:lnSpc>
                <a:spcPts val="4000"/>
              </a:lnSpc>
            </a:pPr>
            <a:r>
              <a:rPr lang="en-US" sz="4000" dirty="0">
                <a:solidFill>
                  <a:srgbClr val="660066"/>
                </a:solidFill>
                <a:latin typeface="Comic Sans MS" charset="0"/>
              </a:rPr>
              <a:t>Making a Ghost Forest</a:t>
            </a:r>
          </a:p>
        </p:txBody>
      </p:sp>
      <p:pic>
        <p:nvPicPr>
          <p:cNvPr id="2" name="Picture 1" descr="Ghost Forest Clip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9558" y="838200"/>
            <a:ext cx="7373442" cy="5486400"/>
          </a:xfrm>
          <a:prstGeom prst="rect">
            <a:avLst/>
          </a:prstGeom>
          <a:ln w="28575" cmpd="sng">
            <a:solidFill>
              <a:srgbClr val="6600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9007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5410200"/>
            <a:ext cx="6858000" cy="609600"/>
          </a:xfrm>
        </p:spPr>
        <p:txBody>
          <a:bodyPr/>
          <a:lstStyle/>
          <a:p>
            <a:pPr eaLnBrk="1" hangingPunct="1"/>
            <a:r>
              <a:rPr lang="en-US" sz="2600" dirty="0" err="1">
                <a:solidFill>
                  <a:srgbClr val="660066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Niawiakum</a:t>
            </a:r>
            <a:r>
              <a:rPr lang="en-US" sz="2600" dirty="0">
                <a:solidFill>
                  <a:srgbClr val="660066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River, east of </a:t>
            </a:r>
            <a:r>
              <a:rPr lang="en-US" sz="2600" dirty="0" err="1">
                <a:solidFill>
                  <a:srgbClr val="660066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Willapa</a:t>
            </a:r>
            <a:r>
              <a:rPr lang="en-US" sz="2600" dirty="0">
                <a:solidFill>
                  <a:srgbClr val="660066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Bay, WA.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133600" y="152400"/>
            <a:ext cx="4724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Comic Sans MS" pitchFamily="66" charset="0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sz="3600" dirty="0" smtClean="0">
                <a:solidFill>
                  <a:srgbClr val="660066"/>
                </a:solidFill>
                <a:latin typeface="Comic Sans MS" pitchFamily="30" charset="0"/>
                <a:ea typeface="ＭＳ Ｐゴシック" pitchFamily="30" charset="-128"/>
                <a:cs typeface="ＭＳ Ｐゴシック" pitchFamily="30" charset="-128"/>
              </a:rPr>
              <a:t>Buried Forest Soils</a:t>
            </a:r>
            <a:endParaRPr lang="en-US" sz="3600" dirty="0">
              <a:solidFill>
                <a:srgbClr val="660066"/>
              </a:solidFill>
              <a:latin typeface="Comic Sans MS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pic>
        <p:nvPicPr>
          <p:cNvPr id="2" name="Picture 1" descr="TwoRootLevel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400" y="838200"/>
            <a:ext cx="6096000" cy="4572000"/>
          </a:xfrm>
          <a:prstGeom prst="rect">
            <a:avLst/>
          </a:prstGeom>
          <a:ln w="28575" cmpd="sng">
            <a:solidFill>
              <a:srgbClr val="6600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oup 6"/>
          <p:cNvGrpSpPr/>
          <p:nvPr/>
        </p:nvGrpSpPr>
        <p:grpSpPr>
          <a:xfrm>
            <a:off x="7391400" y="3195935"/>
            <a:ext cx="1502191" cy="537865"/>
            <a:chOff x="7391400" y="3424535"/>
            <a:chExt cx="1502191" cy="537865"/>
          </a:xfrm>
        </p:grpSpPr>
        <p:sp>
          <p:nvSpPr>
            <p:cNvPr id="3" name="Left Arrow 2"/>
            <p:cNvSpPr/>
            <p:nvPr/>
          </p:nvSpPr>
          <p:spPr>
            <a:xfrm>
              <a:off x="7391400" y="3810000"/>
              <a:ext cx="685800" cy="152400"/>
            </a:xfrm>
            <a:prstGeom prst="leftArrow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467600" y="3424535"/>
              <a:ext cx="14259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660066"/>
                  </a:solidFill>
                  <a:latin typeface="Comic Sans MS"/>
                  <a:cs typeface="Comic Sans MS"/>
                </a:rPr>
                <a:t>1700 AD</a:t>
              </a:r>
              <a:endParaRPr lang="en-US" sz="2400" dirty="0">
                <a:solidFill>
                  <a:srgbClr val="660066"/>
                </a:solidFill>
                <a:latin typeface="Comic Sans MS"/>
                <a:cs typeface="Comic Sans M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391400" y="3810000"/>
            <a:ext cx="1750306" cy="533400"/>
            <a:chOff x="7391400" y="4038600"/>
            <a:chExt cx="1750306" cy="533400"/>
          </a:xfrm>
        </p:grpSpPr>
        <p:sp>
          <p:nvSpPr>
            <p:cNvPr id="8" name="Left Arrow 7"/>
            <p:cNvSpPr/>
            <p:nvPr/>
          </p:nvSpPr>
          <p:spPr>
            <a:xfrm>
              <a:off x="7391400" y="4038600"/>
              <a:ext cx="685800" cy="152400"/>
            </a:xfrm>
            <a:prstGeom prst="leftArrow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467600" y="4110335"/>
              <a:ext cx="16741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660066"/>
                  </a:solidFill>
                  <a:latin typeface="Comic Sans MS"/>
                  <a:cs typeface="Comic Sans MS"/>
                </a:rPr>
                <a:t>860(?) AD</a:t>
              </a:r>
              <a:endParaRPr lang="en-US" sz="2400" dirty="0">
                <a:solidFill>
                  <a:srgbClr val="660066"/>
                </a:solidFill>
                <a:latin typeface="Comic Sans MS"/>
                <a:cs typeface="Comic Sans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7620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762000" y="4495800"/>
            <a:ext cx="8077200" cy="1600200"/>
          </a:xfrm>
        </p:spPr>
        <p:txBody>
          <a:bodyPr/>
          <a:lstStyle/>
          <a:p>
            <a:pPr algn="l" eaLnBrk="1" hangingPunct="1">
              <a:lnSpc>
                <a:spcPts val="3120"/>
              </a:lnSpc>
            </a:pPr>
            <a:r>
              <a:rPr lang="en-US" sz="2400" dirty="0">
                <a:solidFill>
                  <a:srgbClr val="660066"/>
                </a:solidFill>
                <a:ea typeface="ＭＳ Ｐゴシック" pitchFamily="-109" charset="-128"/>
                <a:cs typeface="ＭＳ Ｐゴシック" pitchFamily="-109" charset="-128"/>
              </a:rPr>
              <a:t>Average time between </a:t>
            </a:r>
            <a:r>
              <a:rPr lang="en-US" sz="2400" dirty="0" smtClean="0">
                <a:solidFill>
                  <a:srgbClr val="660066"/>
                </a:solidFill>
                <a:ea typeface="ＭＳ Ｐゴシック" pitchFamily="-109" charset="-128"/>
                <a:cs typeface="ＭＳ Ｐゴシック" pitchFamily="-109" charset="-128"/>
              </a:rPr>
              <a:t>earthquakes </a:t>
            </a:r>
            <a:r>
              <a:rPr lang="en-US" sz="2400" dirty="0">
                <a:solidFill>
                  <a:srgbClr val="660066"/>
                </a:solidFill>
                <a:ea typeface="ＭＳ Ｐゴシック" pitchFamily="-109" charset="-128"/>
                <a:cs typeface="ＭＳ Ｐゴシック" pitchFamily="-109" charset="-128"/>
              </a:rPr>
              <a:t>= Recurrence time.</a:t>
            </a:r>
          </a:p>
          <a:p>
            <a:pPr algn="l" eaLnBrk="1" hangingPunct="1">
              <a:lnSpc>
                <a:spcPts val="3120"/>
              </a:lnSpc>
            </a:pPr>
            <a:r>
              <a:rPr lang="en-US" sz="2400" dirty="0">
                <a:solidFill>
                  <a:srgbClr val="660066"/>
                </a:solidFill>
                <a:ea typeface="ＭＳ Ｐゴシック" pitchFamily="-109" charset="-128"/>
                <a:cs typeface="ＭＳ Ｐゴシック" pitchFamily="-109" charset="-128"/>
              </a:rPr>
              <a:t>R</a:t>
            </a:r>
            <a:r>
              <a:rPr lang="en-US" sz="2400" dirty="0" smtClean="0">
                <a:solidFill>
                  <a:srgbClr val="660066"/>
                </a:solidFill>
                <a:ea typeface="ＭＳ Ｐゴシック" pitchFamily="-109" charset="-128"/>
                <a:cs typeface="ＭＳ Ｐゴシック" pitchFamily="-109" charset="-128"/>
              </a:rPr>
              <a:t>ecurrence </a:t>
            </a:r>
            <a:r>
              <a:rPr lang="en-US" sz="2400" dirty="0">
                <a:solidFill>
                  <a:srgbClr val="660066"/>
                </a:solidFill>
                <a:ea typeface="ＭＳ Ｐゴシック" pitchFamily="-109" charset="-128"/>
                <a:cs typeface="ＭＳ Ｐゴシック" pitchFamily="-109" charset="-128"/>
              </a:rPr>
              <a:t>time for Great Cascadia </a:t>
            </a:r>
            <a:r>
              <a:rPr lang="en-US" sz="2400" dirty="0" smtClean="0">
                <a:solidFill>
                  <a:srgbClr val="660066"/>
                </a:solidFill>
                <a:ea typeface="ＭＳ Ｐゴシック" pitchFamily="-109" charset="-128"/>
                <a:cs typeface="ＭＳ Ｐゴシック" pitchFamily="-109" charset="-128"/>
              </a:rPr>
              <a:t>EQs = 500 years.</a:t>
            </a:r>
          </a:p>
          <a:p>
            <a:pPr algn="l" eaLnBrk="1" hangingPunct="1">
              <a:lnSpc>
                <a:spcPts val="3120"/>
              </a:lnSpc>
            </a:pPr>
            <a:r>
              <a:rPr lang="en-US" sz="2400" dirty="0">
                <a:solidFill>
                  <a:srgbClr val="660066"/>
                </a:solidFill>
                <a:latin typeface="Comic Sans MS"/>
                <a:cs typeface="Comic Sans MS"/>
              </a:rPr>
              <a:t>We are at </a:t>
            </a:r>
            <a:r>
              <a:rPr lang="en-US" sz="2400" dirty="0" smtClean="0">
                <a:solidFill>
                  <a:srgbClr val="660066"/>
                </a:solidFill>
                <a:latin typeface="Comic Sans MS"/>
                <a:cs typeface="Comic Sans MS"/>
              </a:rPr>
              <a:t>315 </a:t>
            </a:r>
            <a:r>
              <a:rPr lang="en-US" sz="2400" dirty="0">
                <a:solidFill>
                  <a:srgbClr val="660066"/>
                </a:solidFill>
                <a:latin typeface="Comic Sans MS"/>
                <a:cs typeface="Comic Sans MS"/>
              </a:rPr>
              <a:t>years and counting. </a:t>
            </a:r>
          </a:p>
        </p:txBody>
      </p:sp>
      <p:pic>
        <p:nvPicPr>
          <p:cNvPr id="64516" name="Picture 4" descr="086 Ages of Cascadia quakes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838200"/>
            <a:ext cx="8839200" cy="3656013"/>
          </a:xfrm>
          <a:prstGeom prst="rect">
            <a:avLst/>
          </a:prstGeom>
          <a:noFill/>
          <a:ln w="28575" cmpd="sng">
            <a:solidFill>
              <a:srgbClr val="660066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itle 8"/>
          <p:cNvSpPr txBox="1">
            <a:spLocks/>
          </p:cNvSpPr>
          <p:nvPr/>
        </p:nvSpPr>
        <p:spPr bwMode="auto">
          <a:xfrm>
            <a:off x="914400" y="0"/>
            <a:ext cx="822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Comic Sans MS" pitchFamily="66" charset="0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200" dirty="0" smtClean="0">
                <a:solidFill>
                  <a:srgbClr val="660066"/>
                </a:solidFill>
                <a:latin typeface="Comic Sans MS" charset="0"/>
              </a:rPr>
              <a:t>Recent Great Cascadia Earthquakes</a:t>
            </a:r>
            <a:endParaRPr lang="en-US" sz="3200" dirty="0">
              <a:solidFill>
                <a:srgbClr val="660066"/>
              </a:solidFill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658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840" name="Picture 8" descr="ForestFo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3500" y="3429000"/>
            <a:ext cx="3795713" cy="2819400"/>
          </a:xfrm>
          <a:prstGeom prst="rect">
            <a:avLst/>
          </a:prstGeom>
          <a:noFill/>
          <a:ln w="19050">
            <a:solidFill>
              <a:srgbClr val="660066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376836" name="Picture 4" descr="ShovelScal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64150" y="3429000"/>
            <a:ext cx="3803650" cy="2819400"/>
          </a:xfrm>
          <a:prstGeom prst="rect">
            <a:avLst/>
          </a:prstGeom>
          <a:noFill/>
          <a:ln w="19050">
            <a:solidFill>
              <a:srgbClr val="660066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376838" name="Picture 6" descr="083 Diatoms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3429000"/>
            <a:ext cx="1039813" cy="1420813"/>
          </a:xfrm>
          <a:prstGeom prst="rect">
            <a:avLst/>
          </a:prstGeom>
          <a:noFill/>
          <a:ln w="19050">
            <a:solidFill>
              <a:srgbClr val="660066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376839" name="Picture 7" descr="011 Earthquake mask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4891088"/>
            <a:ext cx="1039813" cy="1357312"/>
          </a:xfrm>
          <a:prstGeom prst="rect">
            <a:avLst/>
          </a:prstGeom>
          <a:noFill/>
          <a:ln w="19050">
            <a:solidFill>
              <a:srgbClr val="660066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37895" name="Content Placeholder 10"/>
          <p:cNvSpPr>
            <a:spLocks noGrp="1"/>
          </p:cNvSpPr>
          <p:nvPr>
            <p:ph idx="1"/>
          </p:nvPr>
        </p:nvSpPr>
        <p:spPr>
          <a:xfrm>
            <a:off x="268108" y="301982"/>
            <a:ext cx="8763180" cy="2844796"/>
          </a:xfrm>
          <a:solidFill>
            <a:schemeClr val="bg1">
              <a:alpha val="59999"/>
            </a:schemeClr>
          </a:solidFill>
        </p:spPr>
        <p:txBody>
          <a:bodyPr>
            <a:noAutofit/>
          </a:bodyPr>
          <a:lstStyle/>
          <a:p>
            <a:pPr eaLnBrk="1" hangingPunct="1">
              <a:buFont typeface="Arial" charset="0"/>
              <a:buNone/>
            </a:pPr>
            <a:r>
              <a:rPr lang="en-US" i="1" dirty="0" smtClean="0">
                <a:solidFill>
                  <a:srgbClr val="660066"/>
                </a:solidFill>
                <a:latin typeface="Comic Sans MS" charset="0"/>
              </a:rPr>
              <a:t>	Cascadia </a:t>
            </a:r>
            <a:r>
              <a:rPr lang="en-US" i="1" dirty="0">
                <a:solidFill>
                  <a:srgbClr val="660066"/>
                </a:solidFill>
                <a:latin typeface="Comic Sans MS" charset="0"/>
              </a:rPr>
              <a:t>Tsunami Geology Storyline</a:t>
            </a:r>
          </a:p>
          <a:p>
            <a:pPr eaLnBrk="1" hangingPunct="1">
              <a:spcAft>
                <a:spcPts val="1800"/>
              </a:spcAft>
              <a:buFont typeface="Arial" charset="0"/>
              <a:buNone/>
            </a:pPr>
            <a:r>
              <a:rPr lang="en-US" sz="2800" dirty="0" smtClean="0">
                <a:solidFill>
                  <a:srgbClr val="660066"/>
                </a:solidFill>
                <a:latin typeface="Comic Sans MS" charset="0"/>
              </a:rPr>
              <a:t>	Great </a:t>
            </a:r>
            <a:r>
              <a:rPr lang="en-US" sz="2800" dirty="0">
                <a:solidFill>
                  <a:srgbClr val="660066"/>
                </a:solidFill>
                <a:latin typeface="Comic Sans MS" charset="0"/>
              </a:rPr>
              <a:t>earthquake January 26, 1700 @ 9 PM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2800" dirty="0">
                <a:solidFill>
                  <a:srgbClr val="660066"/>
                </a:solidFill>
                <a:latin typeface="Comic Sans MS" charset="0"/>
              </a:rPr>
              <a:t>Ghost forests, buried soils, diatoms, tsunami sand sheets, liquefaction, </a:t>
            </a:r>
            <a:r>
              <a:rPr lang="en-US" sz="2800" dirty="0" err="1">
                <a:solidFill>
                  <a:srgbClr val="660066"/>
                </a:solidFill>
                <a:latin typeface="Comic Sans MS" charset="0"/>
              </a:rPr>
              <a:t>turbidites</a:t>
            </a:r>
            <a:r>
              <a:rPr lang="en-US" sz="2800" dirty="0">
                <a:solidFill>
                  <a:srgbClr val="660066"/>
                </a:solidFill>
                <a:latin typeface="Comic Sans MS" charset="0"/>
              </a:rPr>
              <a:t>, Native American oral history, and written Japanese </a:t>
            </a:r>
            <a:r>
              <a:rPr lang="en-US" sz="2800" dirty="0" smtClean="0">
                <a:solidFill>
                  <a:srgbClr val="660066"/>
                </a:solidFill>
                <a:latin typeface="Comic Sans MS" charset="0"/>
              </a:rPr>
              <a:t>history.</a:t>
            </a:r>
            <a:endParaRPr lang="en-US" sz="2800" dirty="0">
              <a:solidFill>
                <a:srgbClr val="660066"/>
              </a:solidFill>
              <a:latin typeface="Comic Sans MS" charset="0"/>
            </a:endParaRPr>
          </a:p>
          <a:p>
            <a:pPr eaLnBrk="1" hangingPunct="1"/>
            <a:endParaRPr lang="en-US" sz="3600" dirty="0">
              <a:solidFill>
                <a:srgbClr val="660066"/>
              </a:solidFill>
              <a:latin typeface="Comic Sans MS" charset="0"/>
            </a:endParaRPr>
          </a:p>
        </p:txBody>
      </p:sp>
      <p:sp>
        <p:nvSpPr>
          <p:cNvPr id="37896" name="Rectangle 1037"/>
          <p:cNvSpPr>
            <a:spLocks noChangeArrowheads="1"/>
          </p:cNvSpPr>
          <p:nvPr/>
        </p:nvSpPr>
        <p:spPr bwMode="auto">
          <a:xfrm>
            <a:off x="6488113" y="4191000"/>
            <a:ext cx="2543175" cy="37782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660066"/>
                </a:solidFill>
                <a:latin typeface="Comic Sans MS" charset="0"/>
                <a:cs typeface="Comic Sans MS" charset="0"/>
              </a:rPr>
              <a:t>Intertidal mud &amp; clay</a:t>
            </a:r>
          </a:p>
        </p:txBody>
      </p:sp>
      <p:sp>
        <p:nvSpPr>
          <p:cNvPr id="37897" name="Rectangle 1037"/>
          <p:cNvSpPr>
            <a:spLocks noChangeArrowheads="1"/>
          </p:cNvSpPr>
          <p:nvPr/>
        </p:nvSpPr>
        <p:spPr bwMode="auto">
          <a:xfrm>
            <a:off x="7418388" y="4953000"/>
            <a:ext cx="1612900" cy="369888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660066"/>
                </a:solidFill>
                <a:latin typeface="Comic Sans MS" charset="0"/>
                <a:cs typeface="Comic Sans MS" charset="0"/>
              </a:rPr>
              <a:t>Tsunami sand</a:t>
            </a:r>
          </a:p>
        </p:txBody>
      </p:sp>
      <p:sp>
        <p:nvSpPr>
          <p:cNvPr id="37898" name="Rectangle 1037"/>
          <p:cNvSpPr>
            <a:spLocks noChangeArrowheads="1"/>
          </p:cNvSpPr>
          <p:nvPr/>
        </p:nvSpPr>
        <p:spPr bwMode="auto">
          <a:xfrm>
            <a:off x="7696200" y="5486400"/>
            <a:ext cx="1335088" cy="369888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660066"/>
                </a:solidFill>
                <a:latin typeface="Comic Sans MS" charset="0"/>
                <a:cs typeface="Comic Sans MS" charset="0"/>
              </a:rPr>
              <a:t>Forest soil</a:t>
            </a:r>
          </a:p>
        </p:txBody>
      </p:sp>
    </p:spTree>
    <p:extLst>
      <p:ext uri="{BB962C8B-B14F-4D97-AF65-F5344CB8AC3E}">
        <p14:creationId xmlns:p14="http://schemas.microsoft.com/office/powerpoint/2010/main" val="3671266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102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09600" y="1600200"/>
            <a:ext cx="4038600" cy="4191000"/>
          </a:xfrm>
        </p:spPr>
        <p:txBody>
          <a:bodyPr/>
          <a:lstStyle/>
          <a:p>
            <a:pPr algn="l" eaLnBrk="1" hangingPunct="1">
              <a:lnSpc>
                <a:spcPts val="4160"/>
              </a:lnSpc>
            </a:pPr>
            <a:r>
              <a:rPr lang="en-US" sz="2400" dirty="0" smtClean="0">
                <a:solidFill>
                  <a:srgbClr val="660066"/>
                </a:solidFill>
                <a:ea typeface="ＭＳ Ｐゴシック" pitchFamily="27" charset="-128"/>
                <a:cs typeface="ＭＳ Ｐゴシック" pitchFamily="27" charset="-128"/>
              </a:rPr>
              <a:t>Sediment deposited on continental shelf can surge down submarine canyons in turbidity currents. The resulting “</a:t>
            </a:r>
            <a:r>
              <a:rPr lang="en-US" sz="2400" dirty="0" err="1" smtClean="0">
                <a:solidFill>
                  <a:srgbClr val="660066"/>
                </a:solidFill>
                <a:ea typeface="ＭＳ Ｐゴシック" pitchFamily="27" charset="-128"/>
                <a:cs typeface="ＭＳ Ｐゴシック" pitchFamily="27" charset="-128"/>
              </a:rPr>
              <a:t>turbidite</a:t>
            </a:r>
            <a:r>
              <a:rPr lang="en-US" sz="2400" dirty="0" smtClean="0">
                <a:solidFill>
                  <a:srgbClr val="660066"/>
                </a:solidFill>
                <a:ea typeface="ＭＳ Ｐゴシック" pitchFamily="27" charset="-128"/>
                <a:cs typeface="ＭＳ Ｐゴシック" pitchFamily="27" charset="-128"/>
              </a:rPr>
              <a:t>” layer has coarse sand on bottom and fine clay on top.</a:t>
            </a:r>
          </a:p>
        </p:txBody>
      </p:sp>
      <p:pic>
        <p:nvPicPr>
          <p:cNvPr id="52228" name="Picture 1029" descr="BathymetryPNW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2963" y="914400"/>
            <a:ext cx="4338637" cy="5761037"/>
          </a:xfrm>
          <a:prstGeom prst="rect">
            <a:avLst/>
          </a:prstGeom>
          <a:noFill/>
          <a:ln w="28575" cap="flat" cmpd="sng" algn="ctr">
            <a:solidFill>
              <a:srgbClr val="FF66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" y="395517"/>
            <a:ext cx="6316178" cy="7620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algn="ctr">
              <a:lnSpc>
                <a:spcPts val="2800"/>
              </a:lnSpc>
            </a:pPr>
            <a:r>
              <a:rPr lang="en-US" sz="2800" dirty="0" smtClean="0">
                <a:solidFill>
                  <a:srgbClr val="660066"/>
                </a:solidFill>
                <a:latin typeface="Comic Sans MS" charset="0"/>
              </a:rPr>
              <a:t>Turbidites in Marine Sediment Cores</a:t>
            </a:r>
            <a:endParaRPr lang="en-US" sz="2800" dirty="0">
              <a:solidFill>
                <a:srgbClr val="660066"/>
              </a:solidFill>
              <a:latin typeface="Comic Sans MS" charset="0"/>
            </a:endParaRPr>
          </a:p>
        </p:txBody>
      </p:sp>
      <p:pic>
        <p:nvPicPr>
          <p:cNvPr id="2" name="turbidite_Edited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96588" y="1995722"/>
            <a:ext cx="4064000" cy="3048000"/>
          </a:xfrm>
          <a:prstGeom prst="rect">
            <a:avLst/>
          </a:prstGeom>
          <a:ln w="28575" cmpd="sng">
            <a:solidFill>
              <a:srgbClr val="6600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356921" y="-9114"/>
            <a:ext cx="28353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400" i="1" dirty="0" err="1" smtClean="0">
                <a:solidFill>
                  <a:srgbClr val="660066"/>
                </a:solidFill>
                <a:latin typeface="Comic Sans MS" charset="0"/>
              </a:rPr>
              <a:t>Turbidite</a:t>
            </a:r>
            <a:r>
              <a:rPr lang="en-US" sz="2400" i="1" dirty="0" smtClean="0">
                <a:solidFill>
                  <a:srgbClr val="660066"/>
                </a:solidFill>
                <a:latin typeface="Comic Sans MS" charset="0"/>
              </a:rPr>
              <a:t> in a Jar</a:t>
            </a:r>
            <a:endParaRPr lang="en-US" sz="2400" i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053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4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102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38200" y="990600"/>
            <a:ext cx="3733800" cy="5562600"/>
          </a:xfrm>
        </p:spPr>
        <p:txBody>
          <a:bodyPr/>
          <a:lstStyle/>
          <a:p>
            <a:pPr algn="l">
              <a:lnSpc>
                <a:spcPts val="2800"/>
              </a:lnSpc>
            </a:pPr>
            <a:r>
              <a:rPr lang="en-US" sz="2000" dirty="0" smtClean="0">
                <a:solidFill>
                  <a:srgbClr val="660066"/>
                </a:solidFill>
                <a:ea typeface="ＭＳ Ｐゴシック" pitchFamily="27" charset="-128"/>
                <a:cs typeface="ＭＳ Ｐゴシック" pitchFamily="27" charset="-128"/>
              </a:rPr>
              <a:t>Chris </a:t>
            </a:r>
            <a:r>
              <a:rPr lang="en-US" sz="2000" dirty="0" err="1" smtClean="0">
                <a:solidFill>
                  <a:srgbClr val="660066"/>
                </a:solidFill>
                <a:ea typeface="ＭＳ Ｐゴシック" pitchFamily="27" charset="-128"/>
                <a:cs typeface="ＭＳ Ｐゴシック" pitchFamily="27" charset="-128"/>
              </a:rPr>
              <a:t>Goldfinger</a:t>
            </a:r>
            <a:r>
              <a:rPr lang="en-US" sz="2000" dirty="0" smtClean="0">
                <a:solidFill>
                  <a:srgbClr val="660066"/>
                </a:solidFill>
                <a:ea typeface="ＭＳ Ｐゴシック" pitchFamily="27" charset="-128"/>
                <a:cs typeface="ＭＳ Ｐゴシック" pitchFamily="27" charset="-128"/>
              </a:rPr>
              <a:t> (OSU). </a:t>
            </a:r>
          </a:p>
          <a:p>
            <a:pPr algn="l">
              <a:lnSpc>
                <a:spcPts val="2800"/>
              </a:lnSpc>
            </a:pPr>
            <a:endParaRPr lang="en-US" sz="2000" dirty="0">
              <a:solidFill>
                <a:srgbClr val="660066"/>
              </a:solidFill>
              <a:ea typeface="ＭＳ Ｐゴシック" pitchFamily="27" charset="-128"/>
              <a:cs typeface="ＭＳ Ｐゴシック" pitchFamily="27" charset="-128"/>
            </a:endParaRPr>
          </a:p>
          <a:p>
            <a:pPr algn="l">
              <a:lnSpc>
                <a:spcPts val="2800"/>
              </a:lnSpc>
            </a:pPr>
            <a:r>
              <a:rPr lang="en-US" sz="2000" dirty="0" smtClean="0">
                <a:solidFill>
                  <a:srgbClr val="660066"/>
                </a:solidFill>
                <a:ea typeface="ＭＳ Ｐゴシック" pitchFamily="27" charset="-128"/>
                <a:cs typeface="ＭＳ Ｐゴシック" pitchFamily="27" charset="-128"/>
              </a:rPr>
              <a:t>Shaking by great Cascadia earthquakes caused turbidity currents. </a:t>
            </a:r>
          </a:p>
          <a:p>
            <a:pPr algn="l">
              <a:lnSpc>
                <a:spcPts val="2800"/>
              </a:lnSpc>
            </a:pPr>
            <a:endParaRPr lang="en-US" sz="2000" dirty="0" smtClean="0">
              <a:solidFill>
                <a:srgbClr val="660066"/>
              </a:solidFill>
              <a:ea typeface="ＭＳ Ｐゴシック" pitchFamily="27" charset="-128"/>
              <a:cs typeface="ＭＳ Ｐゴシック" pitchFamily="27" charset="-128"/>
            </a:endParaRPr>
          </a:p>
          <a:p>
            <a:pPr algn="l">
              <a:lnSpc>
                <a:spcPts val="2800"/>
              </a:lnSpc>
            </a:pPr>
            <a:r>
              <a:rPr lang="en-US" sz="2000" dirty="0" smtClean="0">
                <a:solidFill>
                  <a:srgbClr val="660066"/>
                </a:solidFill>
                <a:ea typeface="ＭＳ Ｐゴシック" pitchFamily="27" charset="-128"/>
                <a:cs typeface="ＭＳ Ｐゴシック" pitchFamily="27" charset="-128"/>
              </a:rPr>
              <a:t>Ages of many seafloor turbidites match </a:t>
            </a:r>
            <a:r>
              <a:rPr lang="en-US" sz="2000" dirty="0">
                <a:solidFill>
                  <a:srgbClr val="660066"/>
                </a:solidFill>
                <a:ea typeface="ＭＳ Ｐゴシック" pitchFamily="27" charset="-128"/>
                <a:cs typeface="ＭＳ Ｐゴシック" pitchFamily="27" charset="-128"/>
              </a:rPr>
              <a:t>from offshore </a:t>
            </a:r>
            <a:r>
              <a:rPr lang="en-US" sz="2000" dirty="0" smtClean="0">
                <a:solidFill>
                  <a:srgbClr val="660066"/>
                </a:solidFill>
                <a:ea typeface="ＭＳ Ｐゴシック" pitchFamily="27" charset="-128"/>
                <a:cs typeface="ＭＳ Ｐゴシック" pitchFamily="27" charset="-128"/>
              </a:rPr>
              <a:t>northern CA to BC.</a:t>
            </a:r>
          </a:p>
          <a:p>
            <a:pPr algn="l">
              <a:lnSpc>
                <a:spcPts val="2800"/>
              </a:lnSpc>
            </a:pPr>
            <a:endParaRPr lang="en-US" sz="2000" dirty="0" smtClean="0">
              <a:solidFill>
                <a:srgbClr val="660066"/>
              </a:solidFill>
              <a:ea typeface="ＭＳ Ｐゴシック" pitchFamily="27" charset="-128"/>
              <a:cs typeface="ＭＳ Ｐゴシック" pitchFamily="27" charset="-128"/>
            </a:endParaRPr>
          </a:p>
          <a:p>
            <a:pPr algn="l">
              <a:lnSpc>
                <a:spcPts val="2800"/>
              </a:lnSpc>
            </a:pPr>
            <a:r>
              <a:rPr lang="en-US" sz="2000" dirty="0" smtClean="0">
                <a:solidFill>
                  <a:srgbClr val="660066"/>
                </a:solidFill>
                <a:ea typeface="ＭＳ Ｐゴシック" pitchFamily="27" charset="-128"/>
                <a:cs typeface="ＭＳ Ｐゴシック" pitchFamily="27" charset="-128"/>
              </a:rPr>
              <a:t>Requires great earthquakes that ruptured entire or large segments of the plate boundary.</a:t>
            </a:r>
          </a:p>
        </p:txBody>
      </p:sp>
      <p:pic>
        <p:nvPicPr>
          <p:cNvPr id="52228" name="Picture 1029" descr="BathymetryPNW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2963" y="944563"/>
            <a:ext cx="4338637" cy="5761037"/>
          </a:xfrm>
          <a:prstGeom prst="rect">
            <a:avLst/>
          </a:prstGeom>
          <a:noFill/>
          <a:ln w="28575" cap="flat" cmpd="sng" algn="ctr">
            <a:solidFill>
              <a:srgbClr val="660066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595653">
            <a:off x="4804067" y="1175791"/>
            <a:ext cx="416030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1477963"/>
            <a:ext cx="3299425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971574" y="152400"/>
            <a:ext cx="7607251" cy="7620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algn="ctr">
              <a:lnSpc>
                <a:spcPts val="2800"/>
              </a:lnSpc>
            </a:pPr>
            <a:r>
              <a:rPr lang="en-US" sz="2800" dirty="0" smtClean="0">
                <a:solidFill>
                  <a:srgbClr val="660066"/>
                </a:solidFill>
                <a:latin typeface="Comic Sans MS" charset="0"/>
              </a:rPr>
              <a:t>Turbidites in Marine Sediment Cores</a:t>
            </a:r>
            <a:endParaRPr lang="en-US" sz="2800" dirty="0">
              <a:solidFill>
                <a:srgbClr val="660066"/>
              </a:solidFill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173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/>
          </p:cNvSpPr>
          <p:nvPr/>
        </p:nvSpPr>
        <p:spPr bwMode="auto">
          <a:xfrm>
            <a:off x="76200" y="152400"/>
            <a:ext cx="9144000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r>
              <a:rPr lang="en-US" sz="2600" dirty="0" smtClean="0">
                <a:solidFill>
                  <a:srgbClr val="660066"/>
                </a:solidFill>
                <a:latin typeface="Comic Sans MS"/>
                <a:ea typeface="ＭＳ Ｐゴシック" pitchFamily="32" charset="-128"/>
                <a:cs typeface="Comic Sans MS"/>
              </a:rPr>
              <a:t>Pacific Ocean Tsunami Generated by Japan Earthquake</a:t>
            </a:r>
            <a:endParaRPr lang="en-US" sz="2600" dirty="0">
              <a:solidFill>
                <a:srgbClr val="660066"/>
              </a:solidFill>
              <a:latin typeface="Comic Sans MS"/>
              <a:ea typeface="ＭＳ Ｐゴシック" pitchFamily="32" charset="-128"/>
              <a:cs typeface="Comic Sans MS"/>
            </a:endParaRPr>
          </a:p>
        </p:txBody>
      </p:sp>
      <p:sp>
        <p:nvSpPr>
          <p:cNvPr id="6" name="Rectangle 3"/>
          <p:cNvSpPr>
            <a:spLocks/>
          </p:cNvSpPr>
          <p:nvPr/>
        </p:nvSpPr>
        <p:spPr bwMode="auto">
          <a:xfrm>
            <a:off x="107040" y="1371600"/>
            <a:ext cx="2362200" cy="381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lnSpc>
                <a:spcPts val="2400"/>
              </a:lnSpc>
            </a:pPr>
            <a:r>
              <a:rPr lang="en-US" dirty="0" smtClean="0">
                <a:solidFill>
                  <a:srgbClr val="660066"/>
                </a:solidFill>
                <a:latin typeface="Comic Sans MS"/>
                <a:ea typeface="ＭＳ Ｐゴシック" pitchFamily="32" charset="-128"/>
                <a:cs typeface="Comic Sans MS"/>
              </a:rPr>
              <a:t>Tsunami height model shows forecast wave height (in cm). </a:t>
            </a:r>
            <a:endParaRPr lang="en-US" dirty="0">
              <a:solidFill>
                <a:srgbClr val="660066"/>
              </a:solidFill>
              <a:latin typeface="Comic Sans MS"/>
              <a:ea typeface="ＭＳ Ｐゴシック" pitchFamily="32" charset="-128"/>
              <a:cs typeface="Comic Sans MS"/>
            </a:endParaRPr>
          </a:p>
          <a:p>
            <a:pPr>
              <a:lnSpc>
                <a:spcPts val="2400"/>
              </a:lnSpc>
            </a:pPr>
            <a:endParaRPr lang="en-US" dirty="0" smtClean="0">
              <a:solidFill>
                <a:srgbClr val="660066"/>
              </a:solidFill>
              <a:latin typeface="Comic Sans MS"/>
              <a:cs typeface="Comic Sans MS"/>
            </a:endParaRPr>
          </a:p>
          <a:p>
            <a:pPr>
              <a:lnSpc>
                <a:spcPts val="2400"/>
              </a:lnSpc>
            </a:pPr>
            <a:r>
              <a:rPr lang="en-US" dirty="0" smtClean="0">
                <a:solidFill>
                  <a:srgbClr val="660066"/>
                </a:solidFill>
                <a:latin typeface="Comic Sans MS"/>
                <a:cs typeface="Comic Sans MS"/>
              </a:rPr>
              <a:t>Ocean </a:t>
            </a:r>
            <a:r>
              <a:rPr lang="en-US" dirty="0">
                <a:solidFill>
                  <a:srgbClr val="660066"/>
                </a:solidFill>
                <a:latin typeface="Comic Sans MS"/>
                <a:cs typeface="Comic Sans MS"/>
              </a:rPr>
              <a:t>floor bathymetry affects the wave height because </a:t>
            </a:r>
            <a:r>
              <a:rPr lang="en-US" dirty="0" smtClean="0">
                <a:solidFill>
                  <a:srgbClr val="660066"/>
                </a:solidFill>
                <a:latin typeface="Comic Sans MS"/>
                <a:cs typeface="Comic Sans MS"/>
              </a:rPr>
              <a:t>of reflections and refractions from seafloor features and islands.</a:t>
            </a:r>
            <a:endParaRPr lang="en-US" dirty="0" smtClean="0">
              <a:solidFill>
                <a:srgbClr val="660066"/>
              </a:solidFill>
              <a:latin typeface="Comic Sans MS"/>
              <a:ea typeface="ＭＳ Ｐゴシック" pitchFamily="32" charset="-128"/>
              <a:cs typeface="Comic Sans MS"/>
            </a:endParaRPr>
          </a:p>
          <a:p>
            <a:endParaRPr lang="en-US" dirty="0">
              <a:solidFill>
                <a:srgbClr val="660066"/>
              </a:solidFill>
              <a:latin typeface="Comic Sans MS"/>
              <a:ea typeface="ＭＳ Ｐゴシック" pitchFamily="32" charset="-128"/>
              <a:cs typeface="Comic Sans MS"/>
            </a:endParaRPr>
          </a:p>
        </p:txBody>
      </p:sp>
      <p:pic>
        <p:nvPicPr>
          <p:cNvPr id="7" name="Picture 6" descr="NOAA-tsunami-larg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1580" y="762000"/>
            <a:ext cx="6734550" cy="4489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14600" y="5257800"/>
            <a:ext cx="647700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660066"/>
                </a:solidFill>
                <a:latin typeface="Comic Sans MS"/>
                <a:cs typeface="Comic Sans MS"/>
              </a:rPr>
              <a:t>Tsunami evacuations were ordered for Hawaii, Oregon, and northern California but not Washington. </a:t>
            </a:r>
            <a:r>
              <a:rPr lang="en-US" sz="2000" dirty="0">
                <a:solidFill>
                  <a:srgbClr val="660066"/>
                </a:solidFill>
                <a:latin typeface="Comic Sans MS"/>
                <a:cs typeface="Comic Sans MS"/>
              </a:rPr>
              <a:t>W</a:t>
            </a:r>
            <a:r>
              <a:rPr lang="en-US" sz="2000" dirty="0" smtClean="0">
                <a:solidFill>
                  <a:srgbClr val="660066"/>
                </a:solidFill>
                <a:latin typeface="Comic Sans MS"/>
                <a:cs typeface="Comic Sans MS"/>
              </a:rPr>
              <a:t>ave heights were accurately predicted. </a:t>
            </a:r>
            <a:endParaRPr lang="en-US" sz="2000" dirty="0">
              <a:solidFill>
                <a:srgbClr val="660066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4817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8"/>
          <p:cNvSpPr>
            <a:spLocks noGrp="1"/>
          </p:cNvSpPr>
          <p:nvPr>
            <p:ph type="title"/>
          </p:nvPr>
        </p:nvSpPr>
        <p:spPr>
          <a:xfrm>
            <a:off x="2245575" y="197724"/>
            <a:ext cx="5009439" cy="487363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b="0" dirty="0" smtClean="0">
                <a:latin typeface="Comic Sans MS" charset="0"/>
              </a:rPr>
              <a:t>Turbidites: The Movie</a:t>
            </a:r>
            <a:endParaRPr lang="en-US" sz="3600" b="0" dirty="0">
              <a:latin typeface="Comic Sans MS" charset="0"/>
            </a:endParaRPr>
          </a:p>
        </p:txBody>
      </p:sp>
      <p:pic>
        <p:nvPicPr>
          <p:cNvPr id="2" name="Picture 1" descr="Turbidite Clip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400" y="1066800"/>
            <a:ext cx="3828254" cy="5486400"/>
          </a:xfrm>
          <a:prstGeom prst="rect">
            <a:avLst/>
          </a:prstGeom>
          <a:ln w="28575" cmpd="sng">
            <a:solidFill>
              <a:srgbClr val="6600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Turbidite Clip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066800"/>
            <a:ext cx="3835895" cy="5486400"/>
          </a:xfrm>
          <a:prstGeom prst="rect">
            <a:avLst/>
          </a:prstGeom>
          <a:ln w="28575" cmpd="sng">
            <a:solidFill>
              <a:srgbClr val="6600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9264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0" descr="ES_07_NoUnav_Bann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2" descr="map4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92175"/>
            <a:ext cx="9144000" cy="596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/>
          <p:cNvSpPr txBox="1">
            <a:spLocks noChangeArrowheads="1"/>
          </p:cNvSpPr>
          <p:nvPr/>
        </p:nvSpPr>
        <p:spPr bwMode="auto">
          <a:xfrm>
            <a:off x="3200400" y="0"/>
            <a:ext cx="5943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EEECE1"/>
                </a:solidFill>
                <a:latin typeface="Comic Sans MS" charset="0"/>
                <a:cs typeface="Comic Sans MS" charset="0"/>
              </a:rPr>
              <a:t>Plate Boundary Observatory (PBO)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62400" y="4419600"/>
            <a:ext cx="5029200" cy="2308225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</a:rPr>
              <a:t>-1100 permanent Global Positioning System (GPS) stations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</a:rPr>
              <a:t>-78 Borehole Seismometers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</a:rPr>
              <a:t>-74 Borehole </a:t>
            </a:r>
            <a:r>
              <a:rPr lang="en-US" kern="0" dirty="0" err="1">
                <a:solidFill>
                  <a:sysClr val="windowText" lastClr="000000"/>
                </a:solidFill>
              </a:rPr>
              <a:t>Strainmeters</a:t>
            </a:r>
            <a:r>
              <a:rPr lang="en-US" kern="0" dirty="0">
                <a:solidFill>
                  <a:sysClr val="windowText" lastClr="000000"/>
                </a:solidFill>
              </a:rPr>
              <a:t> (BSM)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</a:rPr>
              <a:t>-26 </a:t>
            </a:r>
            <a:r>
              <a:rPr lang="en-US" kern="0" dirty="0" err="1">
                <a:solidFill>
                  <a:sysClr val="windowText" lastClr="000000"/>
                </a:solidFill>
              </a:rPr>
              <a:t>Tiltmeters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</a:rPr>
              <a:t>-6 Laser </a:t>
            </a:r>
            <a:r>
              <a:rPr lang="en-US" kern="0" dirty="0" err="1">
                <a:solidFill>
                  <a:sysClr val="windowText" lastClr="000000"/>
                </a:solidFill>
              </a:rPr>
              <a:t>Strainmeters</a:t>
            </a:r>
            <a:r>
              <a:rPr lang="en-US" kern="0" dirty="0">
                <a:solidFill>
                  <a:sysClr val="windowText" lastClr="000000"/>
                </a:solidFill>
              </a:rPr>
              <a:t> (LSM)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kern="0" dirty="0">
                <a:solidFill>
                  <a:sysClr val="windowText" lastClr="000000"/>
                </a:solidFill>
              </a:rPr>
              <a:t>Measure the broad temporal and spatial spectrum of plate boundary deformation</a:t>
            </a:r>
          </a:p>
        </p:txBody>
      </p:sp>
      <p:pic>
        <p:nvPicPr>
          <p:cNvPr id="19461" name="Picture 1" descr="GPSStationDiagram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1219200"/>
            <a:ext cx="6692742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3256150"/>
      </p:ext>
    </p:extLst>
  </p:cSld>
  <p:clrMapOvr>
    <a:masterClrMapping/>
  </p:clrMapOvr>
  <p:transition xmlns:p14="http://schemas.microsoft.com/office/powerpoint/2010/main" spd="slow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29"/>
          <p:cNvSpPr>
            <a:spLocks noChangeArrowheads="1"/>
          </p:cNvSpPr>
          <p:nvPr/>
        </p:nvSpPr>
        <p:spPr bwMode="auto">
          <a:xfrm>
            <a:off x="1981200" y="152400"/>
            <a:ext cx="502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85000"/>
              </a:lnSpc>
            </a:pPr>
            <a:r>
              <a:rPr lang="en-US" sz="2800" dirty="0">
                <a:solidFill>
                  <a:srgbClr val="660066"/>
                </a:solidFill>
                <a:latin typeface="Comic Sans MS" charset="0"/>
                <a:cs typeface="Comic Sans MS" charset="0"/>
              </a:rPr>
              <a:t>Cascadia </a:t>
            </a:r>
            <a:r>
              <a:rPr lang="en-US" sz="2800" dirty="0" smtClean="0">
                <a:solidFill>
                  <a:srgbClr val="660066"/>
                </a:solidFill>
                <a:latin typeface="Comic Sans MS" charset="0"/>
                <a:cs typeface="Comic Sans MS" charset="0"/>
              </a:rPr>
              <a:t>Locked </a:t>
            </a:r>
            <a:r>
              <a:rPr lang="en-US" sz="2800" dirty="0">
                <a:solidFill>
                  <a:srgbClr val="660066"/>
                </a:solidFill>
                <a:latin typeface="Comic Sans MS" charset="0"/>
                <a:cs typeface="Comic Sans MS" charset="0"/>
              </a:rPr>
              <a:t>and </a:t>
            </a:r>
            <a:r>
              <a:rPr lang="en-US" sz="2800" dirty="0" smtClean="0">
                <a:solidFill>
                  <a:srgbClr val="660066"/>
                </a:solidFill>
                <a:latin typeface="Comic Sans MS" charset="0"/>
                <a:cs typeface="Comic Sans MS" charset="0"/>
              </a:rPr>
              <a:t>Loading</a:t>
            </a:r>
            <a:endParaRPr lang="en-US" sz="2800" dirty="0">
              <a:solidFill>
                <a:srgbClr val="660066"/>
              </a:solidFill>
              <a:latin typeface="Comic Sans MS" charset="0"/>
              <a:cs typeface="Comic Sans MS" charset="0"/>
            </a:endParaRPr>
          </a:p>
        </p:txBody>
      </p:sp>
      <p:pic>
        <p:nvPicPr>
          <p:cNvPr id="112642" name="Picture 1026" descr="GPSVelociti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0" y="702030"/>
            <a:ext cx="5715000" cy="564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Freeform 32"/>
          <p:cNvSpPr/>
          <p:nvPr/>
        </p:nvSpPr>
        <p:spPr bwMode="auto">
          <a:xfrm>
            <a:off x="3336086" y="2618832"/>
            <a:ext cx="547026" cy="3699263"/>
          </a:xfrm>
          <a:custGeom>
            <a:avLst/>
            <a:gdLst>
              <a:gd name="connsiteX0" fmla="*/ 514019 w 547026"/>
              <a:gd name="connsiteY0" fmla="*/ 3699263 h 3699263"/>
              <a:gd name="connsiteX1" fmla="*/ 503940 w 547026"/>
              <a:gd name="connsiteY1" fmla="*/ 3507748 h 3699263"/>
              <a:gd name="connsiteX2" fmla="*/ 483783 w 547026"/>
              <a:gd name="connsiteY2" fmla="*/ 2650970 h 3699263"/>
              <a:gd name="connsiteX3" fmla="*/ 473704 w 547026"/>
              <a:gd name="connsiteY3" fmla="*/ 2530013 h 3699263"/>
              <a:gd name="connsiteX4" fmla="*/ 463625 w 547026"/>
              <a:gd name="connsiteY4" fmla="*/ 2177223 h 3699263"/>
              <a:gd name="connsiteX5" fmla="*/ 453546 w 547026"/>
              <a:gd name="connsiteY5" fmla="*/ 2106664 h 3699263"/>
              <a:gd name="connsiteX6" fmla="*/ 433389 w 547026"/>
              <a:gd name="connsiteY6" fmla="*/ 2056266 h 3699263"/>
              <a:gd name="connsiteX7" fmla="*/ 393074 w 547026"/>
              <a:gd name="connsiteY7" fmla="*/ 1945389 h 3699263"/>
              <a:gd name="connsiteX8" fmla="*/ 382995 w 547026"/>
              <a:gd name="connsiteY8" fmla="*/ 1894990 h 3699263"/>
              <a:gd name="connsiteX9" fmla="*/ 372916 w 547026"/>
              <a:gd name="connsiteY9" fmla="*/ 1864751 h 3699263"/>
              <a:gd name="connsiteX10" fmla="*/ 362837 w 547026"/>
              <a:gd name="connsiteY10" fmla="*/ 1794193 h 3699263"/>
              <a:gd name="connsiteX11" fmla="*/ 352758 w 547026"/>
              <a:gd name="connsiteY11" fmla="*/ 1743794 h 3699263"/>
              <a:gd name="connsiteX12" fmla="*/ 332601 w 547026"/>
              <a:gd name="connsiteY12" fmla="*/ 1511960 h 3699263"/>
              <a:gd name="connsiteX13" fmla="*/ 312443 w 547026"/>
              <a:gd name="connsiteY13" fmla="*/ 1320445 h 3699263"/>
              <a:gd name="connsiteX14" fmla="*/ 282207 w 547026"/>
              <a:gd name="connsiteY14" fmla="*/ 1078531 h 3699263"/>
              <a:gd name="connsiteX15" fmla="*/ 272128 w 547026"/>
              <a:gd name="connsiteY15" fmla="*/ 1007973 h 3699263"/>
              <a:gd name="connsiteX16" fmla="*/ 221734 w 547026"/>
              <a:gd name="connsiteY16" fmla="*/ 887016 h 3699263"/>
              <a:gd name="connsiteX17" fmla="*/ 181419 w 547026"/>
              <a:gd name="connsiteY17" fmla="*/ 806379 h 3699263"/>
              <a:gd name="connsiteX18" fmla="*/ 171340 w 547026"/>
              <a:gd name="connsiteY18" fmla="*/ 766060 h 3699263"/>
              <a:gd name="connsiteX19" fmla="*/ 151182 w 547026"/>
              <a:gd name="connsiteY19" fmla="*/ 725741 h 3699263"/>
              <a:gd name="connsiteX20" fmla="*/ 100788 w 547026"/>
              <a:gd name="connsiteY20" fmla="*/ 584624 h 3699263"/>
              <a:gd name="connsiteX21" fmla="*/ 90709 w 547026"/>
              <a:gd name="connsiteY21" fmla="*/ 554385 h 3699263"/>
              <a:gd name="connsiteX22" fmla="*/ 80630 w 547026"/>
              <a:gd name="connsiteY22" fmla="*/ 524146 h 3699263"/>
              <a:gd name="connsiteX23" fmla="*/ 70552 w 547026"/>
              <a:gd name="connsiteY23" fmla="*/ 463668 h 3699263"/>
              <a:gd name="connsiteX24" fmla="*/ 50394 w 547026"/>
              <a:gd name="connsiteY24" fmla="*/ 342711 h 3699263"/>
              <a:gd name="connsiteX25" fmla="*/ 40315 w 547026"/>
              <a:gd name="connsiteY25" fmla="*/ 312471 h 3699263"/>
              <a:gd name="connsiteX26" fmla="*/ 30236 w 547026"/>
              <a:gd name="connsiteY26" fmla="*/ 211674 h 3699263"/>
              <a:gd name="connsiteX27" fmla="*/ 20158 w 547026"/>
              <a:gd name="connsiteY27" fmla="*/ 161275 h 3699263"/>
              <a:gd name="connsiteX28" fmla="*/ 10079 w 547026"/>
              <a:gd name="connsiteY28" fmla="*/ 60478 h 3699263"/>
              <a:gd name="connsiteX29" fmla="*/ 0 w 547026"/>
              <a:gd name="connsiteY29" fmla="*/ 0 h 3699263"/>
              <a:gd name="connsiteX30" fmla="*/ 0 w 547026"/>
              <a:gd name="connsiteY30" fmla="*/ 50398 h 3699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47026" h="3699263">
                <a:moveTo>
                  <a:pt x="514019" y="3699263"/>
                </a:moveTo>
                <a:cubicBezTo>
                  <a:pt x="510659" y="3635425"/>
                  <a:pt x="505231" y="3571662"/>
                  <a:pt x="503940" y="3507748"/>
                </a:cubicBezTo>
                <a:cubicBezTo>
                  <a:pt x="486593" y="2648960"/>
                  <a:pt x="547026" y="2967212"/>
                  <a:pt x="483783" y="2650970"/>
                </a:cubicBezTo>
                <a:cubicBezTo>
                  <a:pt x="480423" y="2610651"/>
                  <a:pt x="475424" y="2570435"/>
                  <a:pt x="473704" y="2530013"/>
                </a:cubicBezTo>
                <a:cubicBezTo>
                  <a:pt x="468703" y="2412475"/>
                  <a:pt x="469220" y="2294735"/>
                  <a:pt x="463625" y="2177223"/>
                </a:cubicBezTo>
                <a:cubicBezTo>
                  <a:pt x="462495" y="2153491"/>
                  <a:pt x="459308" y="2129713"/>
                  <a:pt x="453546" y="2106664"/>
                </a:cubicBezTo>
                <a:cubicBezTo>
                  <a:pt x="449158" y="2089111"/>
                  <a:pt x="438588" y="2073596"/>
                  <a:pt x="433389" y="2056266"/>
                </a:cubicBezTo>
                <a:cubicBezTo>
                  <a:pt x="400768" y="1947518"/>
                  <a:pt x="454812" y="2068877"/>
                  <a:pt x="393074" y="1945389"/>
                </a:cubicBezTo>
                <a:cubicBezTo>
                  <a:pt x="389714" y="1928589"/>
                  <a:pt x="387150" y="1911611"/>
                  <a:pt x="382995" y="1894990"/>
                </a:cubicBezTo>
                <a:cubicBezTo>
                  <a:pt x="380418" y="1884682"/>
                  <a:pt x="375000" y="1875170"/>
                  <a:pt x="372916" y="1864751"/>
                </a:cubicBezTo>
                <a:cubicBezTo>
                  <a:pt x="368257" y="1841454"/>
                  <a:pt x="366743" y="1817628"/>
                  <a:pt x="362837" y="1794193"/>
                </a:cubicBezTo>
                <a:cubicBezTo>
                  <a:pt x="360021" y="1777294"/>
                  <a:pt x="356118" y="1760594"/>
                  <a:pt x="352758" y="1743794"/>
                </a:cubicBezTo>
                <a:cubicBezTo>
                  <a:pt x="346039" y="1666516"/>
                  <a:pt x="337760" y="1589358"/>
                  <a:pt x="332601" y="1511960"/>
                </a:cubicBezTo>
                <a:cubicBezTo>
                  <a:pt x="321601" y="1346941"/>
                  <a:pt x="334772" y="1409767"/>
                  <a:pt x="312443" y="1320445"/>
                </a:cubicBezTo>
                <a:cubicBezTo>
                  <a:pt x="297637" y="1172375"/>
                  <a:pt x="307138" y="1253064"/>
                  <a:pt x="282207" y="1078531"/>
                </a:cubicBezTo>
                <a:cubicBezTo>
                  <a:pt x="278847" y="1055012"/>
                  <a:pt x="281265" y="1029904"/>
                  <a:pt x="272128" y="1007973"/>
                </a:cubicBezTo>
                <a:cubicBezTo>
                  <a:pt x="255330" y="967654"/>
                  <a:pt x="241266" y="926084"/>
                  <a:pt x="221734" y="887016"/>
                </a:cubicBezTo>
                <a:cubicBezTo>
                  <a:pt x="208296" y="860137"/>
                  <a:pt x="188707" y="835533"/>
                  <a:pt x="181419" y="806379"/>
                </a:cubicBezTo>
                <a:cubicBezTo>
                  <a:pt x="178059" y="792939"/>
                  <a:pt x="176204" y="779031"/>
                  <a:pt x="171340" y="766060"/>
                </a:cubicBezTo>
                <a:cubicBezTo>
                  <a:pt x="166064" y="751991"/>
                  <a:pt x="157284" y="739472"/>
                  <a:pt x="151182" y="725741"/>
                </a:cubicBezTo>
                <a:cubicBezTo>
                  <a:pt x="129850" y="677741"/>
                  <a:pt x="117960" y="636145"/>
                  <a:pt x="100788" y="584624"/>
                </a:cubicBezTo>
                <a:lnTo>
                  <a:pt x="90709" y="554385"/>
                </a:lnTo>
                <a:lnTo>
                  <a:pt x="80630" y="524146"/>
                </a:lnTo>
                <a:cubicBezTo>
                  <a:pt x="77271" y="503987"/>
                  <a:pt x="73659" y="483868"/>
                  <a:pt x="70552" y="463668"/>
                </a:cubicBezTo>
                <a:cubicBezTo>
                  <a:pt x="63725" y="419290"/>
                  <a:pt x="61040" y="385298"/>
                  <a:pt x="50394" y="342711"/>
                </a:cubicBezTo>
                <a:cubicBezTo>
                  <a:pt x="47817" y="332403"/>
                  <a:pt x="43675" y="322551"/>
                  <a:pt x="40315" y="312471"/>
                </a:cubicBezTo>
                <a:cubicBezTo>
                  <a:pt x="36955" y="278872"/>
                  <a:pt x="34698" y="245144"/>
                  <a:pt x="30236" y="211674"/>
                </a:cubicBezTo>
                <a:cubicBezTo>
                  <a:pt x="27972" y="194692"/>
                  <a:pt x="22422" y="178257"/>
                  <a:pt x="20158" y="161275"/>
                </a:cubicBezTo>
                <a:cubicBezTo>
                  <a:pt x="15696" y="127805"/>
                  <a:pt x="14267" y="93984"/>
                  <a:pt x="10079" y="60478"/>
                </a:cubicBezTo>
                <a:cubicBezTo>
                  <a:pt x="7544" y="40198"/>
                  <a:pt x="14451" y="14452"/>
                  <a:pt x="0" y="0"/>
                </a:cubicBezTo>
                <a:lnTo>
                  <a:pt x="0" y="50398"/>
                </a:lnTo>
              </a:path>
            </a:pathLst>
          </a:custGeom>
          <a:noFill/>
          <a:ln w="57150" cap="flat" cmpd="sng" algn="ctr">
            <a:solidFill>
              <a:srgbClr val="FF0606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65" charset="0"/>
            </a:endParaRPr>
          </a:p>
        </p:txBody>
      </p:sp>
      <p:sp>
        <p:nvSpPr>
          <p:cNvPr id="92165" name="Rectangle 1029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540230"/>
            <a:ext cx="3048000" cy="2667000"/>
          </a:xfrm>
          <a:noFill/>
          <a:effectLst>
            <a:outerShdw blurRad="63500" dist="25399" dir="16200000" algn="ctr" rotWithShape="0">
              <a:srgbClr val="FFFFFF">
                <a:alpha val="75000"/>
              </a:srgbClr>
            </a:outerShdw>
          </a:effectLst>
        </p:spPr>
        <p:txBody>
          <a:bodyPr/>
          <a:lstStyle/>
          <a:p>
            <a:pPr algn="l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sz="2200" dirty="0">
                <a:solidFill>
                  <a:srgbClr val="660066"/>
                </a:solidFill>
                <a:latin typeface="Comic Sans MS" pitchFamily="-112" charset="0"/>
              </a:rPr>
              <a:t>Examine motions of GPS stations </a:t>
            </a:r>
            <a:r>
              <a:rPr lang="en-US" sz="2200" dirty="0" smtClean="0">
                <a:solidFill>
                  <a:srgbClr val="660066"/>
                </a:solidFill>
                <a:latin typeface="Comic Sans MS" pitchFamily="-112" charset="0"/>
              </a:rPr>
              <a:t>due to </a:t>
            </a:r>
            <a:r>
              <a:rPr lang="en-US" sz="2200" dirty="0">
                <a:solidFill>
                  <a:srgbClr val="660066"/>
                </a:solidFill>
                <a:latin typeface="Comic Sans MS" pitchFamily="-112" charset="0"/>
              </a:rPr>
              <a:t>Juan de Fuca - North America plate </a:t>
            </a:r>
            <a:r>
              <a:rPr lang="en-US" sz="2200" dirty="0" smtClean="0">
                <a:solidFill>
                  <a:srgbClr val="660066"/>
                </a:solidFill>
                <a:latin typeface="Comic Sans MS" pitchFamily="-112" charset="0"/>
              </a:rPr>
              <a:t>convergence.</a:t>
            </a:r>
            <a:endParaRPr lang="en-US" sz="2200" dirty="0">
              <a:solidFill>
                <a:srgbClr val="660066"/>
              </a:solidFill>
              <a:latin typeface="Comic Sans MS" pitchFamily="-112" charset="0"/>
            </a:endParaRPr>
          </a:p>
        </p:txBody>
      </p:sp>
      <p:sp>
        <p:nvSpPr>
          <p:cNvPr id="478218" name="Rectangle 1034"/>
          <p:cNvSpPr>
            <a:spLocks noChangeArrowheads="1"/>
          </p:cNvSpPr>
          <p:nvPr/>
        </p:nvSpPr>
        <p:spPr bwMode="auto">
          <a:xfrm>
            <a:off x="4529155" y="3015165"/>
            <a:ext cx="813043" cy="307777"/>
          </a:xfrm>
          <a:prstGeom prst="rect">
            <a:avLst/>
          </a:prstGeom>
          <a:solidFill>
            <a:schemeClr val="bg1">
              <a:alpha val="72156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Astoria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478226" name="Rectangle 1042"/>
          <p:cNvSpPr>
            <a:spLocks noChangeArrowheads="1"/>
          </p:cNvSpPr>
          <p:nvPr/>
        </p:nvSpPr>
        <p:spPr bwMode="auto">
          <a:xfrm>
            <a:off x="4648200" y="2878576"/>
            <a:ext cx="152400" cy="152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1" name="Right Arrow 30"/>
          <p:cNvSpPr/>
          <p:nvPr/>
        </p:nvSpPr>
        <p:spPr bwMode="auto">
          <a:xfrm rot="19560206">
            <a:off x="1480988" y="4899806"/>
            <a:ext cx="2209800" cy="106680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65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9430637">
            <a:off x="574492" y="4857419"/>
            <a:ext cx="2871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  <a:latin typeface="Comic Sans MS"/>
                <a:cs typeface="Comic Sans MS"/>
              </a:rPr>
              <a:t>Juan de Fuca Plate</a:t>
            </a:r>
            <a:endParaRPr lang="en-US" dirty="0">
              <a:solidFill>
                <a:srgbClr val="660066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767096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8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478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8218" grpId="0" animBg="1"/>
      <p:bldP spid="4782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9"/>
          <p:cNvSpPr>
            <a:spLocks noChangeArrowheads="1"/>
          </p:cNvSpPr>
          <p:nvPr/>
        </p:nvSpPr>
        <p:spPr bwMode="auto">
          <a:xfrm>
            <a:off x="312984" y="1534138"/>
            <a:ext cx="236938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000" dirty="0" smtClean="0">
                <a:solidFill>
                  <a:srgbClr val="660066"/>
                </a:solidFill>
                <a:latin typeface="Comic Sans MS"/>
                <a:cs typeface="Comic Sans MS"/>
              </a:rPr>
              <a:t>Northward motion </a:t>
            </a:r>
            <a:br>
              <a:rPr lang="en-US" sz="2000" dirty="0" smtClean="0">
                <a:solidFill>
                  <a:srgbClr val="660066"/>
                </a:solidFill>
                <a:latin typeface="Comic Sans MS"/>
                <a:cs typeface="Comic Sans MS"/>
              </a:rPr>
            </a:br>
            <a:r>
              <a:rPr lang="en-US" sz="2000" dirty="0" smtClean="0">
                <a:solidFill>
                  <a:srgbClr val="660066"/>
                </a:solidFill>
                <a:latin typeface="Comic Sans MS"/>
                <a:cs typeface="Comic Sans MS"/>
              </a:rPr>
              <a:t>= 0.29 inch/</a:t>
            </a:r>
            <a:r>
              <a:rPr lang="en-US" sz="2000" dirty="0" err="1">
                <a:solidFill>
                  <a:srgbClr val="660066"/>
                </a:solidFill>
                <a:latin typeface="Comic Sans MS"/>
                <a:cs typeface="Comic Sans MS"/>
              </a:rPr>
              <a:t>yr</a:t>
            </a:r>
            <a:endParaRPr lang="en-US" sz="2000" dirty="0">
              <a:solidFill>
                <a:srgbClr val="660066"/>
              </a:solidFill>
              <a:latin typeface="Comic Sans MS"/>
              <a:cs typeface="Comic Sans MS"/>
            </a:endParaRPr>
          </a:p>
        </p:txBody>
      </p:sp>
      <p:sp>
        <p:nvSpPr>
          <p:cNvPr id="28" name="Rectangle 10"/>
          <p:cNvSpPr>
            <a:spLocks noChangeArrowheads="1"/>
          </p:cNvSpPr>
          <p:nvPr/>
        </p:nvSpPr>
        <p:spPr bwMode="auto">
          <a:xfrm>
            <a:off x="312984" y="2411259"/>
            <a:ext cx="21750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solidFill>
                  <a:srgbClr val="660066"/>
                </a:solidFill>
                <a:latin typeface="Comic Sans MS"/>
                <a:cs typeface="Comic Sans MS"/>
              </a:rPr>
              <a:t>Eastward motion </a:t>
            </a:r>
            <a:br>
              <a:rPr lang="en-US" sz="2000" dirty="0" smtClean="0">
                <a:solidFill>
                  <a:srgbClr val="660066"/>
                </a:solidFill>
                <a:latin typeface="Comic Sans MS"/>
                <a:cs typeface="Comic Sans MS"/>
              </a:rPr>
            </a:br>
            <a:r>
              <a:rPr lang="en-US" sz="2000" dirty="0" smtClean="0">
                <a:solidFill>
                  <a:srgbClr val="660066"/>
                </a:solidFill>
                <a:latin typeface="Comic Sans MS"/>
                <a:cs typeface="Comic Sans MS"/>
              </a:rPr>
              <a:t>= 0.33 inch/</a:t>
            </a:r>
            <a:r>
              <a:rPr lang="en-US" sz="2000" dirty="0" err="1">
                <a:solidFill>
                  <a:srgbClr val="660066"/>
                </a:solidFill>
                <a:latin typeface="Comic Sans MS"/>
                <a:cs typeface="Comic Sans MS"/>
              </a:rPr>
              <a:t>yr</a:t>
            </a:r>
            <a:endParaRPr lang="en-US" sz="2000" dirty="0">
              <a:solidFill>
                <a:srgbClr val="660066"/>
              </a:solidFill>
              <a:latin typeface="Comic Sans MS"/>
              <a:cs typeface="Comic Sans MS"/>
            </a:endParaRPr>
          </a:p>
        </p:txBody>
      </p:sp>
      <p:sp>
        <p:nvSpPr>
          <p:cNvPr id="22" name="Rectangle 29"/>
          <p:cNvSpPr>
            <a:spLocks noChangeArrowheads="1"/>
          </p:cNvSpPr>
          <p:nvPr/>
        </p:nvSpPr>
        <p:spPr bwMode="auto">
          <a:xfrm>
            <a:off x="1182343" y="192226"/>
            <a:ext cx="6385199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85000"/>
              </a:lnSpc>
            </a:pPr>
            <a:r>
              <a:rPr lang="en-US" sz="2800" dirty="0" smtClean="0">
                <a:solidFill>
                  <a:srgbClr val="660066"/>
                </a:solidFill>
                <a:latin typeface="Comic Sans MS" charset="0"/>
                <a:cs typeface="Comic Sans MS" charset="0"/>
              </a:rPr>
              <a:t>Astoria, OR GPS Observations</a:t>
            </a:r>
            <a:endParaRPr lang="en-US" sz="2800" dirty="0">
              <a:solidFill>
                <a:srgbClr val="660066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29" name="Rectangle 10"/>
          <p:cNvSpPr>
            <a:spLocks noChangeArrowheads="1"/>
          </p:cNvSpPr>
          <p:nvPr/>
        </p:nvSpPr>
        <p:spPr bwMode="auto">
          <a:xfrm>
            <a:off x="312984" y="3288380"/>
            <a:ext cx="187633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solidFill>
                  <a:srgbClr val="660066"/>
                </a:solidFill>
                <a:latin typeface="Comic Sans MS"/>
                <a:cs typeface="Comic Sans MS"/>
              </a:rPr>
              <a:t>Total motion </a:t>
            </a:r>
            <a:br>
              <a:rPr lang="en-US" sz="2000" dirty="0" smtClean="0">
                <a:solidFill>
                  <a:srgbClr val="660066"/>
                </a:solidFill>
                <a:latin typeface="Comic Sans MS"/>
                <a:cs typeface="Comic Sans MS"/>
              </a:rPr>
            </a:br>
            <a:r>
              <a:rPr lang="en-US" sz="2000" dirty="0" smtClean="0">
                <a:solidFill>
                  <a:srgbClr val="660066"/>
                </a:solidFill>
                <a:latin typeface="Comic Sans MS"/>
                <a:cs typeface="Comic Sans MS"/>
              </a:rPr>
              <a:t>= 0.44 inch/</a:t>
            </a:r>
            <a:r>
              <a:rPr lang="en-US" sz="2000" dirty="0" err="1" smtClean="0">
                <a:solidFill>
                  <a:srgbClr val="660066"/>
                </a:solidFill>
                <a:latin typeface="Comic Sans MS"/>
                <a:cs typeface="Comic Sans MS"/>
              </a:rPr>
              <a:t>yr</a:t>
            </a:r>
            <a:endParaRPr lang="en-US" sz="2000" dirty="0">
              <a:solidFill>
                <a:srgbClr val="660066"/>
              </a:solidFill>
              <a:latin typeface="Comic Sans MS"/>
              <a:cs typeface="Comic Sans MS"/>
            </a:endParaRP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312984" y="4165502"/>
            <a:ext cx="351603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solidFill>
                  <a:srgbClr val="660066"/>
                </a:solidFill>
                <a:latin typeface="Comic Sans MS"/>
                <a:cs typeface="Comic Sans MS"/>
              </a:rPr>
              <a:t>Total motion since 1700 AD</a:t>
            </a:r>
            <a:br>
              <a:rPr lang="en-US" sz="2000" dirty="0" smtClean="0">
                <a:solidFill>
                  <a:srgbClr val="660066"/>
                </a:solidFill>
                <a:latin typeface="Comic Sans MS"/>
                <a:cs typeface="Comic Sans MS"/>
              </a:rPr>
            </a:br>
            <a:r>
              <a:rPr lang="en-US" sz="2000" dirty="0" smtClean="0">
                <a:solidFill>
                  <a:srgbClr val="660066"/>
                </a:solidFill>
                <a:latin typeface="Comic Sans MS"/>
                <a:cs typeface="Comic Sans MS"/>
              </a:rPr>
              <a:t>= 11.5 feet</a:t>
            </a:r>
            <a:endParaRPr lang="en-US" sz="2000" dirty="0">
              <a:solidFill>
                <a:srgbClr val="660066"/>
              </a:solidFill>
              <a:latin typeface="Comic Sans MS"/>
              <a:cs typeface="Comic Sans MS"/>
            </a:endParaRPr>
          </a:p>
        </p:txBody>
      </p:sp>
      <p:pic>
        <p:nvPicPr>
          <p:cNvPr id="3" name="Picture 2" descr="AstoriaGPS Graph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9016" y="725626"/>
            <a:ext cx="4460259" cy="5591484"/>
          </a:xfrm>
          <a:prstGeom prst="rect">
            <a:avLst/>
          </a:prstGeom>
          <a:ln w="28575" cmpd="sng">
            <a:solidFill>
              <a:srgbClr val="6600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Line 5"/>
          <p:cNvSpPr>
            <a:spLocks noChangeShapeType="1"/>
          </p:cNvSpPr>
          <p:nvPr/>
        </p:nvSpPr>
        <p:spPr bwMode="auto">
          <a:xfrm flipV="1">
            <a:off x="4542534" y="3470107"/>
            <a:ext cx="2635456" cy="2227055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879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9" grpId="0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r>
              <a:rPr lang="en-US" dirty="0" smtClean="0">
                <a:solidFill>
                  <a:srgbClr val="660066"/>
                </a:solidFill>
              </a:rPr>
              <a:t>Cascadia GPS Animation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4" name="Picture 3" descr="GPS Animation Grab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600" y="914400"/>
            <a:ext cx="8235400" cy="5486400"/>
          </a:xfrm>
          <a:prstGeom prst="rect">
            <a:avLst/>
          </a:prstGeom>
          <a:ln w="28575" cmpd="sng">
            <a:solidFill>
              <a:srgbClr val="6600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6383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1" name="Rectangle 27"/>
          <p:cNvSpPr>
            <a:spLocks noChangeArrowheads="1"/>
          </p:cNvSpPr>
          <p:nvPr/>
        </p:nvSpPr>
        <p:spPr bwMode="auto">
          <a:xfrm>
            <a:off x="304800" y="706369"/>
            <a:ext cx="31242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lnSpc>
                <a:spcPts val="2400"/>
              </a:lnSpc>
            </a:pPr>
            <a:r>
              <a:rPr lang="en-US" sz="1800" dirty="0">
                <a:solidFill>
                  <a:srgbClr val="660066"/>
                </a:solidFill>
                <a:latin typeface="Comic Sans MS" pitchFamily="-109" charset="0"/>
                <a:ea typeface="Comic Sans MS" pitchFamily="-109" charset="0"/>
                <a:cs typeface="Comic Sans MS" pitchFamily="-109" charset="0"/>
              </a:rPr>
              <a:t>Stations on coast are moving NE faster than stations in urban corridor</a:t>
            </a:r>
            <a:r>
              <a:rPr lang="en-US" sz="1800" dirty="0" smtClean="0">
                <a:solidFill>
                  <a:srgbClr val="660066"/>
                </a:solidFill>
                <a:latin typeface="Comic Sans MS" pitchFamily="-109" charset="0"/>
                <a:ea typeface="Comic Sans MS" pitchFamily="-109" charset="0"/>
                <a:cs typeface="Comic Sans MS" pitchFamily="-109" charset="0"/>
              </a:rPr>
              <a:t>.</a:t>
            </a:r>
            <a:endParaRPr lang="en-US" sz="1800" dirty="0">
              <a:solidFill>
                <a:srgbClr val="660066"/>
              </a:solidFill>
              <a:latin typeface="Comic Sans MS" pitchFamily="-109" charset="0"/>
              <a:ea typeface="Comic Sans MS" pitchFamily="-109" charset="0"/>
              <a:cs typeface="Comic Sans MS" pitchFamily="-109" charset="0"/>
            </a:endParaRPr>
          </a:p>
          <a:p>
            <a:pPr>
              <a:lnSpc>
                <a:spcPts val="2400"/>
              </a:lnSpc>
            </a:pPr>
            <a:endParaRPr lang="en-US" sz="1800" dirty="0" smtClean="0">
              <a:solidFill>
                <a:srgbClr val="660066"/>
              </a:solidFill>
              <a:latin typeface="Comic Sans MS" pitchFamily="-109" charset="0"/>
              <a:ea typeface="Comic Sans MS" pitchFamily="-109" charset="0"/>
              <a:cs typeface="Comic Sans MS" pitchFamily="-109" charset="0"/>
            </a:endParaRPr>
          </a:p>
          <a:p>
            <a:pPr>
              <a:lnSpc>
                <a:spcPts val="2400"/>
              </a:lnSpc>
            </a:pPr>
            <a:r>
              <a:rPr lang="en-US" sz="1800" dirty="0" err="1">
                <a:solidFill>
                  <a:srgbClr val="660066"/>
                </a:solidFill>
                <a:latin typeface="Comic Sans MS" pitchFamily="-109" charset="0"/>
                <a:ea typeface="Comic Sans MS" pitchFamily="-109" charset="0"/>
                <a:cs typeface="Comic Sans MS" pitchFamily="-109" charset="0"/>
              </a:rPr>
              <a:t>Cascadia</a:t>
            </a:r>
            <a:r>
              <a:rPr lang="en-US" sz="1800" dirty="0">
                <a:solidFill>
                  <a:srgbClr val="660066"/>
                </a:solidFill>
                <a:latin typeface="Comic Sans MS" pitchFamily="-109" charset="0"/>
                <a:ea typeface="Comic Sans MS" pitchFamily="-109" charset="0"/>
                <a:cs typeface="Comic Sans MS" pitchFamily="-109" charset="0"/>
              </a:rPr>
              <a:t> </a:t>
            </a:r>
            <a:r>
              <a:rPr lang="en-US" sz="1800" dirty="0" err="1">
                <a:solidFill>
                  <a:srgbClr val="660066"/>
                </a:solidFill>
                <a:latin typeface="Comic Sans MS" pitchFamily="-109" charset="0"/>
                <a:ea typeface="Comic Sans MS" pitchFamily="-109" charset="0"/>
                <a:cs typeface="Comic Sans MS" pitchFamily="-109" charset="0"/>
              </a:rPr>
              <a:t>subduction</a:t>
            </a:r>
            <a:r>
              <a:rPr lang="en-US" sz="1800" dirty="0">
                <a:solidFill>
                  <a:srgbClr val="660066"/>
                </a:solidFill>
                <a:latin typeface="Comic Sans MS" pitchFamily="-109" charset="0"/>
                <a:ea typeface="Comic Sans MS" pitchFamily="-109" charset="0"/>
                <a:cs typeface="Comic Sans MS" pitchFamily="-109" charset="0"/>
              </a:rPr>
              <a:t> zone boundary is “locked and loading” as it stores elastic energy that will be released in the next great </a:t>
            </a:r>
            <a:r>
              <a:rPr lang="en-US" sz="1800" dirty="0" err="1">
                <a:solidFill>
                  <a:srgbClr val="660066"/>
                </a:solidFill>
                <a:latin typeface="Comic Sans MS" pitchFamily="-109" charset="0"/>
                <a:ea typeface="Comic Sans MS" pitchFamily="-109" charset="0"/>
                <a:cs typeface="Comic Sans MS" pitchFamily="-109" charset="0"/>
              </a:rPr>
              <a:t>Cascadia</a:t>
            </a:r>
            <a:r>
              <a:rPr lang="en-US" sz="1800" dirty="0" smtClean="0">
                <a:solidFill>
                  <a:srgbClr val="660066"/>
                </a:solidFill>
                <a:latin typeface="Comic Sans MS" pitchFamily="-109" charset="0"/>
                <a:ea typeface="Comic Sans MS" pitchFamily="-109" charset="0"/>
                <a:cs typeface="Comic Sans MS" pitchFamily="-109" charset="0"/>
              </a:rPr>
              <a:t> earthquake.</a:t>
            </a:r>
          </a:p>
          <a:p>
            <a:pPr>
              <a:lnSpc>
                <a:spcPts val="2400"/>
              </a:lnSpc>
            </a:pPr>
            <a:endParaRPr lang="en-US" sz="1800" dirty="0" smtClean="0">
              <a:solidFill>
                <a:srgbClr val="660066"/>
              </a:solidFill>
              <a:latin typeface="Comic Sans MS" pitchFamily="-109" charset="0"/>
              <a:ea typeface="Comic Sans MS" pitchFamily="-109" charset="0"/>
              <a:cs typeface="Comic Sans MS" pitchFamily="-109" charset="0"/>
            </a:endParaRPr>
          </a:p>
          <a:p>
            <a:pPr>
              <a:lnSpc>
                <a:spcPts val="2400"/>
              </a:lnSpc>
            </a:pPr>
            <a:r>
              <a:rPr lang="en-US" sz="1800" dirty="0" smtClean="0">
                <a:solidFill>
                  <a:srgbClr val="660066"/>
                </a:solidFill>
                <a:latin typeface="Comic Sans MS" pitchFamily="-109" charset="0"/>
                <a:ea typeface="Comic Sans MS" pitchFamily="-109" charset="0"/>
                <a:cs typeface="Comic Sans MS" pitchFamily="-109" charset="0"/>
              </a:rPr>
              <a:t>If the next great </a:t>
            </a:r>
            <a:r>
              <a:rPr lang="en-US" sz="1800" dirty="0" err="1" smtClean="0">
                <a:solidFill>
                  <a:srgbClr val="660066"/>
                </a:solidFill>
                <a:latin typeface="Comic Sans MS" pitchFamily="-109" charset="0"/>
                <a:ea typeface="Comic Sans MS" pitchFamily="-109" charset="0"/>
                <a:cs typeface="Comic Sans MS" pitchFamily="-109" charset="0"/>
              </a:rPr>
              <a:t>Cascadia</a:t>
            </a:r>
            <a:r>
              <a:rPr lang="en-US" sz="1800" dirty="0" smtClean="0">
                <a:solidFill>
                  <a:srgbClr val="660066"/>
                </a:solidFill>
                <a:latin typeface="Comic Sans MS" pitchFamily="-109" charset="0"/>
                <a:ea typeface="Comic Sans MS" pitchFamily="-109" charset="0"/>
                <a:cs typeface="Comic Sans MS" pitchFamily="-109" charset="0"/>
              </a:rPr>
              <a:t> earthquake happens tomorrow, Pacific Beach will jump 5.35 meters (17.5 feet) southwest.</a:t>
            </a:r>
          </a:p>
          <a:p>
            <a:pPr>
              <a:lnSpc>
                <a:spcPts val="2400"/>
              </a:lnSpc>
            </a:pPr>
            <a:endParaRPr lang="en-US" sz="1800" dirty="0" smtClean="0">
              <a:solidFill>
                <a:srgbClr val="660066"/>
              </a:solidFill>
              <a:latin typeface="Comic Sans MS" pitchFamily="-109" charset="0"/>
              <a:ea typeface="Comic Sans MS" pitchFamily="-109" charset="0"/>
              <a:cs typeface="Comic Sans MS" pitchFamily="-109" charset="0"/>
            </a:endParaRPr>
          </a:p>
        </p:txBody>
      </p:sp>
      <p:pic>
        <p:nvPicPr>
          <p:cNvPr id="51202" name="Picture 5" descr="GPSVelociti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0" y="719069"/>
            <a:ext cx="5715000" cy="564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Rectangle 6"/>
          <p:cNvSpPr>
            <a:spLocks noChangeArrowheads="1"/>
          </p:cNvSpPr>
          <p:nvPr/>
        </p:nvSpPr>
        <p:spPr bwMode="auto">
          <a:xfrm>
            <a:off x="6400800" y="3386069"/>
            <a:ext cx="152400" cy="152400"/>
          </a:xfrm>
          <a:prstGeom prst="rect">
            <a:avLst/>
          </a:prstGeom>
          <a:solidFill>
            <a:srgbClr val="FF060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 pitchFamily="-109" charset="0"/>
              <a:ea typeface="Comic Sans MS" pitchFamily="-109" charset="0"/>
              <a:cs typeface="Comic Sans MS" pitchFamily="-109" charset="0"/>
            </a:endParaRPr>
          </a:p>
        </p:txBody>
      </p:sp>
      <p:sp>
        <p:nvSpPr>
          <p:cNvPr id="51204" name="Rectangle 7"/>
          <p:cNvSpPr>
            <a:spLocks noChangeArrowheads="1"/>
          </p:cNvSpPr>
          <p:nvPr/>
        </p:nvSpPr>
        <p:spPr bwMode="auto">
          <a:xfrm>
            <a:off x="7924800" y="3538469"/>
            <a:ext cx="152400" cy="152400"/>
          </a:xfrm>
          <a:prstGeom prst="rect">
            <a:avLst/>
          </a:prstGeom>
          <a:solidFill>
            <a:srgbClr val="FF060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 pitchFamily="-109" charset="0"/>
              <a:ea typeface="Comic Sans MS" pitchFamily="-109" charset="0"/>
              <a:cs typeface="Comic Sans MS" pitchFamily="-109" charset="0"/>
            </a:endParaRPr>
          </a:p>
        </p:txBody>
      </p:sp>
      <p:sp>
        <p:nvSpPr>
          <p:cNvPr id="51205" name="Rectangle 8"/>
          <p:cNvSpPr>
            <a:spLocks noChangeArrowheads="1"/>
          </p:cNvSpPr>
          <p:nvPr/>
        </p:nvSpPr>
        <p:spPr bwMode="auto">
          <a:xfrm>
            <a:off x="7696200" y="2243069"/>
            <a:ext cx="152400" cy="152400"/>
          </a:xfrm>
          <a:prstGeom prst="rect">
            <a:avLst/>
          </a:prstGeom>
          <a:solidFill>
            <a:srgbClr val="FF060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 pitchFamily="-109" charset="0"/>
              <a:ea typeface="Comic Sans MS" pitchFamily="-109" charset="0"/>
              <a:cs typeface="Comic Sans MS" pitchFamily="-109" charset="0"/>
            </a:endParaRPr>
          </a:p>
        </p:txBody>
      </p:sp>
      <p:sp>
        <p:nvSpPr>
          <p:cNvPr id="51206" name="Rectangle 10"/>
          <p:cNvSpPr>
            <a:spLocks noChangeArrowheads="1"/>
          </p:cNvSpPr>
          <p:nvPr/>
        </p:nvSpPr>
        <p:spPr bwMode="auto">
          <a:xfrm>
            <a:off x="4724400" y="4224269"/>
            <a:ext cx="889000" cy="307975"/>
          </a:xfrm>
          <a:prstGeom prst="rect">
            <a:avLst/>
          </a:prstGeom>
          <a:solidFill>
            <a:schemeClr val="bg1">
              <a:alpha val="72156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Comic Sans MS" pitchFamily="-109" charset="0"/>
                <a:ea typeface="Comic Sans MS" pitchFamily="-109" charset="0"/>
                <a:cs typeface="Comic Sans MS" pitchFamily="-109" charset="0"/>
              </a:rPr>
              <a:t>Corvallis</a:t>
            </a:r>
          </a:p>
        </p:txBody>
      </p:sp>
      <p:sp>
        <p:nvSpPr>
          <p:cNvPr id="51207" name="Rectangle 12"/>
          <p:cNvSpPr>
            <a:spLocks noChangeArrowheads="1"/>
          </p:cNvSpPr>
          <p:nvPr/>
        </p:nvSpPr>
        <p:spPr bwMode="auto">
          <a:xfrm>
            <a:off x="3505200" y="1938269"/>
            <a:ext cx="746125" cy="523875"/>
          </a:xfrm>
          <a:prstGeom prst="rect">
            <a:avLst/>
          </a:prstGeom>
          <a:solidFill>
            <a:schemeClr val="bg1">
              <a:alpha val="72156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Comic Sans MS" pitchFamily="-109" charset="0"/>
                <a:ea typeface="Comic Sans MS" pitchFamily="-109" charset="0"/>
                <a:cs typeface="Comic Sans MS" pitchFamily="-109" charset="0"/>
              </a:rPr>
              <a:t>Pacific</a:t>
            </a:r>
          </a:p>
          <a:p>
            <a:r>
              <a:rPr lang="en-US" sz="1400">
                <a:latin typeface="Comic Sans MS" pitchFamily="-109" charset="0"/>
                <a:ea typeface="Comic Sans MS" pitchFamily="-109" charset="0"/>
                <a:cs typeface="Comic Sans MS" pitchFamily="-109" charset="0"/>
              </a:rPr>
              <a:t>Beach</a:t>
            </a:r>
          </a:p>
        </p:txBody>
      </p:sp>
      <p:sp>
        <p:nvSpPr>
          <p:cNvPr id="51208" name="Rectangle 13"/>
          <p:cNvSpPr>
            <a:spLocks noChangeArrowheads="1"/>
          </p:cNvSpPr>
          <p:nvPr/>
        </p:nvSpPr>
        <p:spPr bwMode="auto">
          <a:xfrm>
            <a:off x="3429000" y="1176269"/>
            <a:ext cx="635000" cy="523875"/>
          </a:xfrm>
          <a:prstGeom prst="rect">
            <a:avLst/>
          </a:prstGeom>
          <a:solidFill>
            <a:schemeClr val="bg1">
              <a:alpha val="72156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Comic Sans MS" pitchFamily="-109" charset="0"/>
                <a:ea typeface="Comic Sans MS" pitchFamily="-109" charset="0"/>
                <a:cs typeface="Comic Sans MS" pitchFamily="-109" charset="0"/>
              </a:rPr>
              <a:t>Neah</a:t>
            </a:r>
          </a:p>
          <a:p>
            <a:r>
              <a:rPr lang="en-US" sz="1400">
                <a:latin typeface="Comic Sans MS" pitchFamily="-109" charset="0"/>
                <a:ea typeface="Comic Sans MS" pitchFamily="-109" charset="0"/>
                <a:cs typeface="Comic Sans MS" pitchFamily="-109" charset="0"/>
              </a:rPr>
              <a:t>Bay</a:t>
            </a:r>
          </a:p>
        </p:txBody>
      </p:sp>
      <p:sp>
        <p:nvSpPr>
          <p:cNvPr id="51209" name="Rectangle 14"/>
          <p:cNvSpPr>
            <a:spLocks noChangeArrowheads="1"/>
          </p:cNvSpPr>
          <p:nvPr/>
        </p:nvSpPr>
        <p:spPr bwMode="auto">
          <a:xfrm>
            <a:off x="5181600" y="2928869"/>
            <a:ext cx="623888" cy="307975"/>
          </a:xfrm>
          <a:prstGeom prst="rect">
            <a:avLst/>
          </a:prstGeom>
          <a:solidFill>
            <a:schemeClr val="bg1">
              <a:alpha val="72156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Comic Sans MS" pitchFamily="-109" charset="0"/>
                <a:ea typeface="Comic Sans MS" pitchFamily="-109" charset="0"/>
                <a:cs typeface="Comic Sans MS" pitchFamily="-109" charset="0"/>
              </a:rPr>
              <a:t>Kelso</a:t>
            </a:r>
          </a:p>
        </p:txBody>
      </p:sp>
      <p:sp>
        <p:nvSpPr>
          <p:cNvPr id="51210" name="Rectangle 15"/>
          <p:cNvSpPr>
            <a:spLocks noChangeArrowheads="1"/>
          </p:cNvSpPr>
          <p:nvPr/>
        </p:nvSpPr>
        <p:spPr bwMode="auto">
          <a:xfrm>
            <a:off x="4572000" y="2319269"/>
            <a:ext cx="1023938" cy="307975"/>
          </a:xfrm>
          <a:prstGeom prst="rect">
            <a:avLst/>
          </a:prstGeom>
          <a:solidFill>
            <a:schemeClr val="bg1">
              <a:alpha val="72156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Comic Sans MS" pitchFamily="-109" charset="0"/>
                <a:ea typeface="Comic Sans MS" pitchFamily="-109" charset="0"/>
                <a:cs typeface="Comic Sans MS" pitchFamily="-109" charset="0"/>
              </a:rPr>
              <a:t>Tumwater</a:t>
            </a:r>
          </a:p>
        </p:txBody>
      </p:sp>
      <p:sp>
        <p:nvSpPr>
          <p:cNvPr id="51211" name="Rectangle 16"/>
          <p:cNvSpPr>
            <a:spLocks noChangeArrowheads="1"/>
          </p:cNvSpPr>
          <p:nvPr/>
        </p:nvSpPr>
        <p:spPr bwMode="auto">
          <a:xfrm>
            <a:off x="7315200" y="2395469"/>
            <a:ext cx="808038" cy="307975"/>
          </a:xfrm>
          <a:prstGeom prst="rect">
            <a:avLst/>
          </a:prstGeom>
          <a:solidFill>
            <a:schemeClr val="bg1">
              <a:alpha val="72156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Comic Sans MS" pitchFamily="-109" charset="0"/>
                <a:ea typeface="Comic Sans MS" pitchFamily="-109" charset="0"/>
                <a:cs typeface="Comic Sans MS" pitchFamily="-109" charset="0"/>
              </a:rPr>
              <a:t>Othello</a:t>
            </a:r>
          </a:p>
        </p:txBody>
      </p:sp>
      <p:sp>
        <p:nvSpPr>
          <p:cNvPr id="51212" name="Rectangle 17"/>
          <p:cNvSpPr>
            <a:spLocks noChangeArrowheads="1"/>
          </p:cNvSpPr>
          <p:nvPr/>
        </p:nvSpPr>
        <p:spPr bwMode="auto">
          <a:xfrm>
            <a:off x="7467600" y="3767069"/>
            <a:ext cx="1027113" cy="307975"/>
          </a:xfrm>
          <a:prstGeom prst="rect">
            <a:avLst/>
          </a:prstGeom>
          <a:solidFill>
            <a:schemeClr val="bg1">
              <a:alpha val="72156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Comic Sans MS" pitchFamily="-109" charset="0"/>
                <a:ea typeface="Comic Sans MS" pitchFamily="-109" charset="0"/>
                <a:cs typeface="Comic Sans MS" pitchFamily="-109" charset="0"/>
              </a:rPr>
              <a:t>La Grande</a:t>
            </a:r>
          </a:p>
        </p:txBody>
      </p:sp>
      <p:sp>
        <p:nvSpPr>
          <p:cNvPr id="51213" name="Rectangle 18"/>
          <p:cNvSpPr>
            <a:spLocks noChangeArrowheads="1"/>
          </p:cNvSpPr>
          <p:nvPr/>
        </p:nvSpPr>
        <p:spPr bwMode="auto">
          <a:xfrm>
            <a:off x="6096000" y="3614669"/>
            <a:ext cx="736600" cy="307975"/>
          </a:xfrm>
          <a:prstGeom prst="rect">
            <a:avLst/>
          </a:prstGeom>
          <a:solidFill>
            <a:schemeClr val="bg1">
              <a:alpha val="72156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Comic Sans MS" pitchFamily="-109" charset="0"/>
                <a:ea typeface="Comic Sans MS" pitchFamily="-109" charset="0"/>
                <a:cs typeface="Comic Sans MS" pitchFamily="-109" charset="0"/>
              </a:rPr>
              <a:t>Wasco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038600" y="1023869"/>
            <a:ext cx="1447800" cy="3429000"/>
            <a:chOff x="4038600" y="1231900"/>
            <a:chExt cx="1447800" cy="3429000"/>
          </a:xfrm>
        </p:grpSpPr>
        <p:sp>
          <p:nvSpPr>
            <p:cNvPr id="343059" name="AutoShape 19"/>
            <p:cNvSpPr>
              <a:spLocks noChangeArrowheads="1"/>
            </p:cNvSpPr>
            <p:nvPr/>
          </p:nvSpPr>
          <p:spPr bwMode="auto">
            <a:xfrm rot="19737592">
              <a:off x="4038600" y="1231900"/>
              <a:ext cx="990600" cy="228600"/>
            </a:xfrm>
            <a:prstGeom prst="rightArrow">
              <a:avLst>
                <a:gd name="adj1" fmla="val 50000"/>
                <a:gd name="adj2" fmla="val 108333"/>
              </a:avLst>
            </a:prstGeom>
            <a:solidFill>
              <a:srgbClr val="FF060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mic Sans MS" pitchFamily="-109" charset="0"/>
                <a:ea typeface="Comic Sans MS" pitchFamily="-109" charset="0"/>
                <a:cs typeface="Comic Sans MS" pitchFamily="-109" charset="0"/>
              </a:endParaRPr>
            </a:p>
          </p:txBody>
        </p:sp>
        <p:sp>
          <p:nvSpPr>
            <p:cNvPr id="343060" name="AutoShape 20"/>
            <p:cNvSpPr>
              <a:spLocks noChangeArrowheads="1"/>
            </p:cNvSpPr>
            <p:nvPr/>
          </p:nvSpPr>
          <p:spPr bwMode="auto">
            <a:xfrm rot="18307429">
              <a:off x="4305300" y="4089400"/>
              <a:ext cx="914400" cy="228600"/>
            </a:xfrm>
            <a:prstGeom prst="rightArrow">
              <a:avLst>
                <a:gd name="adj1" fmla="val 50000"/>
                <a:gd name="adj2" fmla="val 100000"/>
              </a:avLst>
            </a:prstGeom>
            <a:solidFill>
              <a:srgbClr val="FF060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mic Sans MS" pitchFamily="-109" charset="0"/>
                <a:ea typeface="Comic Sans MS" pitchFamily="-109" charset="0"/>
                <a:cs typeface="Comic Sans MS" pitchFamily="-109" charset="0"/>
              </a:endParaRPr>
            </a:p>
          </p:txBody>
        </p:sp>
        <p:sp>
          <p:nvSpPr>
            <p:cNvPr id="343061" name="AutoShape 21"/>
            <p:cNvSpPr>
              <a:spLocks noChangeArrowheads="1"/>
            </p:cNvSpPr>
            <p:nvPr/>
          </p:nvSpPr>
          <p:spPr bwMode="auto">
            <a:xfrm rot="19445077">
              <a:off x="4191000" y="1917700"/>
              <a:ext cx="1295400" cy="225425"/>
            </a:xfrm>
            <a:prstGeom prst="rightArrow">
              <a:avLst>
                <a:gd name="adj1" fmla="val 50000"/>
                <a:gd name="adj2" fmla="val 143662"/>
              </a:avLst>
            </a:prstGeom>
            <a:solidFill>
              <a:srgbClr val="FF060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mic Sans MS" pitchFamily="-109" charset="0"/>
                <a:ea typeface="Comic Sans MS" pitchFamily="-109" charset="0"/>
                <a:cs typeface="Comic Sans MS" pitchFamily="-109" charset="0"/>
              </a:endParaRPr>
            </a:p>
          </p:txBody>
        </p:sp>
        <p:sp>
          <p:nvSpPr>
            <p:cNvPr id="343062" name="AutoShape 22"/>
            <p:cNvSpPr>
              <a:spLocks noChangeArrowheads="1"/>
            </p:cNvSpPr>
            <p:nvPr/>
          </p:nvSpPr>
          <p:spPr bwMode="auto">
            <a:xfrm rot="18489500">
              <a:off x="4341813" y="3214687"/>
              <a:ext cx="838200" cy="225425"/>
            </a:xfrm>
            <a:prstGeom prst="rightArrow">
              <a:avLst>
                <a:gd name="adj1" fmla="val 50000"/>
                <a:gd name="adj2" fmla="val 92958"/>
              </a:avLst>
            </a:prstGeom>
            <a:solidFill>
              <a:srgbClr val="FF060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mic Sans MS" pitchFamily="-109" charset="0"/>
                <a:ea typeface="Comic Sans MS" pitchFamily="-109" charset="0"/>
                <a:cs typeface="Comic Sans MS" pitchFamily="-109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953000" y="1862069"/>
            <a:ext cx="762000" cy="2362200"/>
            <a:chOff x="4953000" y="2070100"/>
            <a:chExt cx="762000" cy="2362200"/>
          </a:xfrm>
        </p:grpSpPr>
        <p:sp>
          <p:nvSpPr>
            <p:cNvPr id="343063" name="AutoShape 23"/>
            <p:cNvSpPr>
              <a:spLocks noChangeArrowheads="1"/>
            </p:cNvSpPr>
            <p:nvPr/>
          </p:nvSpPr>
          <p:spPr bwMode="auto">
            <a:xfrm rot="18523568">
              <a:off x="5295900" y="2794000"/>
              <a:ext cx="609600" cy="228600"/>
            </a:xfrm>
            <a:prstGeom prst="rightArrow">
              <a:avLst>
                <a:gd name="adj1" fmla="val 50000"/>
                <a:gd name="adj2" fmla="val 66667"/>
              </a:avLst>
            </a:prstGeom>
            <a:solidFill>
              <a:srgbClr val="FF060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mic Sans MS" pitchFamily="-109" charset="0"/>
                <a:ea typeface="Comic Sans MS" pitchFamily="-109" charset="0"/>
                <a:cs typeface="Comic Sans MS" pitchFamily="-109" charset="0"/>
              </a:endParaRPr>
            </a:p>
          </p:txBody>
        </p:sp>
        <p:sp>
          <p:nvSpPr>
            <p:cNvPr id="343064" name="AutoShape 24"/>
            <p:cNvSpPr>
              <a:spLocks noChangeArrowheads="1"/>
            </p:cNvSpPr>
            <p:nvPr/>
          </p:nvSpPr>
          <p:spPr bwMode="auto">
            <a:xfrm rot="18890945">
              <a:off x="5105400" y="2222500"/>
              <a:ext cx="533400" cy="228600"/>
            </a:xfrm>
            <a:prstGeom prst="rightArrow">
              <a:avLst>
                <a:gd name="adj1" fmla="val 50000"/>
                <a:gd name="adj2" fmla="val 58333"/>
              </a:avLst>
            </a:prstGeom>
            <a:solidFill>
              <a:srgbClr val="FF060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mic Sans MS" pitchFamily="-109" charset="0"/>
                <a:ea typeface="Comic Sans MS" pitchFamily="-109" charset="0"/>
                <a:cs typeface="Comic Sans MS" pitchFamily="-109" charset="0"/>
              </a:endParaRPr>
            </a:p>
          </p:txBody>
        </p:sp>
        <p:sp>
          <p:nvSpPr>
            <p:cNvPr id="343065" name="AutoShape 25"/>
            <p:cNvSpPr>
              <a:spLocks noChangeArrowheads="1"/>
            </p:cNvSpPr>
            <p:nvPr/>
          </p:nvSpPr>
          <p:spPr bwMode="auto">
            <a:xfrm rot="17825073">
              <a:off x="4779169" y="3996531"/>
              <a:ext cx="609600" cy="261938"/>
            </a:xfrm>
            <a:prstGeom prst="rightArrow">
              <a:avLst>
                <a:gd name="adj1" fmla="val 50000"/>
                <a:gd name="adj2" fmla="val 58182"/>
              </a:avLst>
            </a:prstGeom>
            <a:solidFill>
              <a:srgbClr val="FF060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mic Sans MS" pitchFamily="-109" charset="0"/>
                <a:ea typeface="Comic Sans MS" pitchFamily="-109" charset="0"/>
                <a:cs typeface="Comic Sans MS" pitchFamily="-109" charset="0"/>
              </a:endParaRPr>
            </a:p>
          </p:txBody>
        </p:sp>
      </p:grpSp>
      <p:sp>
        <p:nvSpPr>
          <p:cNvPr id="51223" name="Freeform 42"/>
          <p:cNvSpPr>
            <a:spLocks/>
          </p:cNvSpPr>
          <p:nvPr/>
        </p:nvSpPr>
        <p:spPr bwMode="auto">
          <a:xfrm>
            <a:off x="3352800" y="2917756"/>
            <a:ext cx="533400" cy="3441700"/>
          </a:xfrm>
          <a:custGeom>
            <a:avLst/>
            <a:gdLst>
              <a:gd name="T0" fmla="*/ 0 w 336"/>
              <a:gd name="T1" fmla="*/ 0 h 2488"/>
              <a:gd name="T2" fmla="*/ 2147483647 w 336"/>
              <a:gd name="T3" fmla="*/ 2147483647 h 2488"/>
              <a:gd name="T4" fmla="*/ 2147483647 w 336"/>
              <a:gd name="T5" fmla="*/ 2147483647 h 2488"/>
              <a:gd name="T6" fmla="*/ 2147483647 w 336"/>
              <a:gd name="T7" fmla="*/ 2147483647 h 2488"/>
              <a:gd name="T8" fmla="*/ 2147483647 w 336"/>
              <a:gd name="T9" fmla="*/ 2147483647 h 2488"/>
              <a:gd name="T10" fmla="*/ 2147483647 w 336"/>
              <a:gd name="T11" fmla="*/ 2147483647 h 2488"/>
              <a:gd name="T12" fmla="*/ 2147483647 w 336"/>
              <a:gd name="T13" fmla="*/ 2147483647 h 2488"/>
              <a:gd name="T14" fmla="*/ 2147483647 w 336"/>
              <a:gd name="T15" fmla="*/ 2147483647 h 2488"/>
              <a:gd name="T16" fmla="*/ 2147483647 w 336"/>
              <a:gd name="T17" fmla="*/ 2147483647 h 2488"/>
              <a:gd name="T18" fmla="*/ 2147483647 w 336"/>
              <a:gd name="T19" fmla="*/ 2147483647 h 248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36"/>
              <a:gd name="T31" fmla="*/ 0 h 2488"/>
              <a:gd name="T32" fmla="*/ 336 w 336"/>
              <a:gd name="T33" fmla="*/ 2488 h 248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36" h="2488">
                <a:moveTo>
                  <a:pt x="0" y="0"/>
                </a:moveTo>
                <a:cubicBezTo>
                  <a:pt x="32" y="48"/>
                  <a:pt x="30" y="102"/>
                  <a:pt x="72" y="144"/>
                </a:cubicBezTo>
                <a:cubicBezTo>
                  <a:pt x="89" y="195"/>
                  <a:pt x="97" y="250"/>
                  <a:pt x="128" y="296"/>
                </a:cubicBezTo>
                <a:cubicBezTo>
                  <a:pt x="135" y="326"/>
                  <a:pt x="153" y="346"/>
                  <a:pt x="160" y="376"/>
                </a:cubicBezTo>
                <a:cubicBezTo>
                  <a:pt x="188" y="503"/>
                  <a:pt x="198" y="635"/>
                  <a:pt x="240" y="760"/>
                </a:cubicBezTo>
                <a:cubicBezTo>
                  <a:pt x="248" y="816"/>
                  <a:pt x="256" y="871"/>
                  <a:pt x="264" y="928"/>
                </a:cubicBezTo>
                <a:cubicBezTo>
                  <a:pt x="262" y="995"/>
                  <a:pt x="311" y="1300"/>
                  <a:pt x="224" y="1432"/>
                </a:cubicBezTo>
                <a:cubicBezTo>
                  <a:pt x="231" y="1550"/>
                  <a:pt x="255" y="1665"/>
                  <a:pt x="264" y="1784"/>
                </a:cubicBezTo>
                <a:cubicBezTo>
                  <a:pt x="272" y="1912"/>
                  <a:pt x="251" y="2061"/>
                  <a:pt x="328" y="2176"/>
                </a:cubicBezTo>
                <a:cubicBezTo>
                  <a:pt x="336" y="2445"/>
                  <a:pt x="336" y="2341"/>
                  <a:pt x="336" y="2488"/>
                </a:cubicBezTo>
              </a:path>
            </a:pathLst>
          </a:custGeom>
          <a:noFill/>
          <a:ln w="38100">
            <a:solidFill>
              <a:srgbClr val="FFFF00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FFF00"/>
              </a:solidFill>
              <a:latin typeface="Comic Sans MS" pitchFamily="-109" charset="0"/>
              <a:ea typeface="Comic Sans MS" pitchFamily="-109" charset="0"/>
              <a:cs typeface="Comic Sans MS" pitchFamily="-109" charset="0"/>
            </a:endParaRPr>
          </a:p>
        </p:txBody>
      </p:sp>
      <p:sp>
        <p:nvSpPr>
          <p:cNvPr id="51225" name="Rectangle 11"/>
          <p:cNvSpPr>
            <a:spLocks noChangeArrowheads="1"/>
          </p:cNvSpPr>
          <p:nvPr/>
        </p:nvSpPr>
        <p:spPr bwMode="auto">
          <a:xfrm>
            <a:off x="3429000" y="3309869"/>
            <a:ext cx="973138" cy="307975"/>
          </a:xfrm>
          <a:prstGeom prst="rect">
            <a:avLst/>
          </a:prstGeom>
          <a:solidFill>
            <a:schemeClr val="bg1">
              <a:alpha val="72156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Comic Sans MS" pitchFamily="-109" charset="0"/>
                <a:ea typeface="Comic Sans MS" pitchFamily="-109" charset="0"/>
                <a:cs typeface="Comic Sans MS" pitchFamily="-109" charset="0"/>
              </a:rPr>
              <a:t>Tillamook</a:t>
            </a:r>
          </a:p>
        </p:txBody>
      </p:sp>
      <p:sp>
        <p:nvSpPr>
          <p:cNvPr id="51226" name="Rectangle 9"/>
          <p:cNvSpPr>
            <a:spLocks noChangeArrowheads="1"/>
          </p:cNvSpPr>
          <p:nvPr/>
        </p:nvSpPr>
        <p:spPr bwMode="auto">
          <a:xfrm>
            <a:off x="3581400" y="4224269"/>
            <a:ext cx="922338" cy="307975"/>
          </a:xfrm>
          <a:prstGeom prst="rect">
            <a:avLst/>
          </a:prstGeom>
          <a:solidFill>
            <a:schemeClr val="bg1">
              <a:alpha val="72156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Comic Sans MS" pitchFamily="-109" charset="0"/>
                <a:ea typeface="Comic Sans MS" pitchFamily="-109" charset="0"/>
                <a:cs typeface="Comic Sans MS" pitchFamily="-109" charset="0"/>
              </a:rPr>
              <a:t>Newport</a:t>
            </a:r>
          </a:p>
        </p:txBody>
      </p:sp>
      <p:sp>
        <p:nvSpPr>
          <p:cNvPr id="29" name="Rectangle 29"/>
          <p:cNvSpPr>
            <a:spLocks noChangeArrowheads="1"/>
          </p:cNvSpPr>
          <p:nvPr/>
        </p:nvSpPr>
        <p:spPr bwMode="auto">
          <a:xfrm>
            <a:off x="152400" y="108604"/>
            <a:ext cx="502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85000"/>
              </a:lnSpc>
            </a:pPr>
            <a:r>
              <a:rPr lang="en-US" sz="2800" dirty="0">
                <a:solidFill>
                  <a:srgbClr val="660066"/>
                </a:solidFill>
                <a:latin typeface="Comic Sans MS" charset="0"/>
                <a:cs typeface="Comic Sans MS" charset="0"/>
              </a:rPr>
              <a:t>Cascadia </a:t>
            </a:r>
            <a:r>
              <a:rPr lang="en-US" sz="2800" dirty="0" smtClean="0">
                <a:solidFill>
                  <a:srgbClr val="660066"/>
                </a:solidFill>
                <a:latin typeface="Comic Sans MS" charset="0"/>
                <a:cs typeface="Comic Sans MS" charset="0"/>
              </a:rPr>
              <a:t>Locked </a:t>
            </a:r>
            <a:r>
              <a:rPr lang="en-US" sz="2800" dirty="0">
                <a:solidFill>
                  <a:srgbClr val="660066"/>
                </a:solidFill>
                <a:latin typeface="Comic Sans MS" charset="0"/>
                <a:cs typeface="Comic Sans MS" charset="0"/>
              </a:rPr>
              <a:t>and </a:t>
            </a:r>
            <a:r>
              <a:rPr lang="en-US" sz="2800" dirty="0" smtClean="0">
                <a:solidFill>
                  <a:srgbClr val="660066"/>
                </a:solidFill>
                <a:latin typeface="Comic Sans MS" charset="0"/>
                <a:cs typeface="Comic Sans MS" charset="0"/>
              </a:rPr>
              <a:t>Loading</a:t>
            </a:r>
            <a:endParaRPr lang="en-US" sz="2800" dirty="0">
              <a:solidFill>
                <a:srgbClr val="660066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30" name="Right Arrow 29"/>
          <p:cNvSpPr/>
          <p:nvPr/>
        </p:nvSpPr>
        <p:spPr>
          <a:xfrm rot="20276847">
            <a:off x="2456777" y="3598535"/>
            <a:ext cx="1143000" cy="492682"/>
          </a:xfrm>
          <a:prstGeom prst="rightArrow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Right Arrow 30"/>
          <p:cNvSpPr/>
          <p:nvPr/>
        </p:nvSpPr>
        <p:spPr>
          <a:xfrm rot="20276847">
            <a:off x="2682276" y="5550858"/>
            <a:ext cx="1143000" cy="511315"/>
          </a:xfrm>
          <a:prstGeom prst="rightArrow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224" name="Rectangle 43"/>
          <p:cNvSpPr>
            <a:spLocks noChangeArrowheads="1"/>
          </p:cNvSpPr>
          <p:nvPr/>
        </p:nvSpPr>
        <p:spPr bwMode="auto">
          <a:xfrm rot="5400000">
            <a:off x="2293937" y="5008494"/>
            <a:ext cx="2424113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Comic Sans MS" pitchFamily="-109" charset="0"/>
                <a:ea typeface="Comic Sans MS" pitchFamily="-109" charset="0"/>
                <a:cs typeface="Comic Sans MS" pitchFamily="-109" charset="0"/>
              </a:rPr>
              <a:t>Juan de Fuca Plate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6799181" y="-9114"/>
            <a:ext cx="23493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400" i="1" dirty="0" smtClean="0">
                <a:solidFill>
                  <a:srgbClr val="660066"/>
                </a:solidFill>
                <a:latin typeface="Comic Sans MS" charset="0"/>
              </a:rPr>
              <a:t>GPS Gum Drop</a:t>
            </a:r>
            <a:endParaRPr lang="en-US" sz="2400" i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686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1"/>
          <p:cNvSpPr>
            <a:spLocks noChangeArrowheads="1"/>
          </p:cNvSpPr>
          <p:nvPr/>
        </p:nvSpPr>
        <p:spPr bwMode="auto">
          <a:xfrm>
            <a:off x="3330012" y="228600"/>
            <a:ext cx="3724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dirty="0" err="1">
                <a:latin typeface="Arial" charset="0"/>
              </a:rPr>
              <a:t>Neah</a:t>
            </a:r>
            <a:r>
              <a:rPr lang="en-US" b="1" dirty="0">
                <a:latin typeface="Arial" charset="0"/>
              </a:rPr>
              <a:t> Bay, WA GPS Data</a:t>
            </a:r>
          </a:p>
        </p:txBody>
      </p:sp>
      <p:grpSp>
        <p:nvGrpSpPr>
          <p:cNvPr id="10242" name="Group 17"/>
          <p:cNvGrpSpPr>
            <a:grpSpLocks/>
          </p:cNvGrpSpPr>
          <p:nvPr/>
        </p:nvGrpSpPr>
        <p:grpSpPr bwMode="auto">
          <a:xfrm>
            <a:off x="914400" y="838200"/>
            <a:ext cx="7553325" cy="5514975"/>
            <a:chOff x="534" y="510"/>
            <a:chExt cx="4758" cy="3474"/>
          </a:xfrm>
        </p:grpSpPr>
        <p:pic>
          <p:nvPicPr>
            <p:cNvPr id="10243" name="Picture 30" descr="Neah Bay, WA.tiff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" y="510"/>
              <a:ext cx="4758" cy="3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4" name="Line 5"/>
            <p:cNvSpPr>
              <a:spLocks noChangeShapeType="1"/>
            </p:cNvSpPr>
            <p:nvPr/>
          </p:nvSpPr>
          <p:spPr bwMode="auto">
            <a:xfrm flipV="1">
              <a:off x="1080" y="882"/>
              <a:ext cx="3792" cy="864"/>
            </a:xfrm>
            <a:prstGeom prst="line">
              <a:avLst/>
            </a:prstGeom>
            <a:noFill/>
            <a:ln w="349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5" name="Line 6"/>
            <p:cNvSpPr>
              <a:spLocks noChangeShapeType="1"/>
            </p:cNvSpPr>
            <p:nvPr/>
          </p:nvSpPr>
          <p:spPr bwMode="auto">
            <a:xfrm flipV="1">
              <a:off x="1080" y="2478"/>
              <a:ext cx="3792" cy="1152"/>
            </a:xfrm>
            <a:prstGeom prst="line">
              <a:avLst/>
            </a:prstGeom>
            <a:noFill/>
            <a:ln w="349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6" name="Line 7"/>
            <p:cNvSpPr>
              <a:spLocks noChangeShapeType="1"/>
            </p:cNvSpPr>
            <p:nvPr/>
          </p:nvSpPr>
          <p:spPr bwMode="auto">
            <a:xfrm>
              <a:off x="1128" y="2478"/>
              <a:ext cx="3696" cy="0"/>
            </a:xfrm>
            <a:prstGeom prst="line">
              <a:avLst/>
            </a:prstGeom>
            <a:noFill/>
            <a:ln w="19050">
              <a:solidFill>
                <a:srgbClr val="C0504D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7" name="Line 8"/>
            <p:cNvSpPr>
              <a:spLocks noChangeShapeType="1"/>
            </p:cNvSpPr>
            <p:nvPr/>
          </p:nvSpPr>
          <p:spPr bwMode="auto">
            <a:xfrm>
              <a:off x="1128" y="876"/>
              <a:ext cx="3744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8" name="Rectangle 9"/>
            <p:cNvSpPr>
              <a:spLocks noChangeArrowheads="1"/>
            </p:cNvSpPr>
            <p:nvPr/>
          </p:nvSpPr>
          <p:spPr bwMode="auto">
            <a:xfrm>
              <a:off x="1176" y="882"/>
              <a:ext cx="2055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Arial" charset="0"/>
                </a:rPr>
                <a:t>42 mm / 5.5 </a:t>
              </a:r>
              <a:r>
                <a:rPr lang="en-US" sz="2000" dirty="0" err="1">
                  <a:latin typeface="Arial" charset="0"/>
                </a:rPr>
                <a:t>yr</a:t>
              </a:r>
              <a:r>
                <a:rPr lang="en-US" sz="2000" dirty="0">
                  <a:latin typeface="Arial" charset="0"/>
                </a:rPr>
                <a:t> = 7.6 mm/</a:t>
              </a:r>
              <a:r>
                <a:rPr lang="en-US" sz="2000" dirty="0" err="1">
                  <a:latin typeface="Arial" charset="0"/>
                </a:rPr>
                <a:t>yr</a:t>
              </a:r>
              <a:endParaRPr lang="en-US" sz="2000" dirty="0">
                <a:latin typeface="Arial" charset="0"/>
              </a:endParaRPr>
            </a:p>
          </p:txBody>
        </p:sp>
        <p:sp>
          <p:nvSpPr>
            <p:cNvPr id="10249" name="Rectangle 10"/>
            <p:cNvSpPr>
              <a:spLocks noChangeArrowheads="1"/>
            </p:cNvSpPr>
            <p:nvPr/>
          </p:nvSpPr>
          <p:spPr bwMode="auto">
            <a:xfrm>
              <a:off x="1272" y="2478"/>
              <a:ext cx="207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56mm / 5.5 </a:t>
              </a:r>
              <a:r>
                <a:rPr lang="en-US" sz="2000" dirty="0" err="1">
                  <a:solidFill>
                    <a:srgbClr val="000000"/>
                  </a:solidFill>
                  <a:latin typeface="Arial" charset="0"/>
                </a:rPr>
                <a:t>yr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 = 10.2 mm/</a:t>
              </a:r>
              <a:r>
                <a:rPr lang="en-US" sz="2000" dirty="0" err="1">
                  <a:solidFill>
                    <a:srgbClr val="000000"/>
                  </a:solidFill>
                  <a:latin typeface="Arial" charset="0"/>
                </a:rPr>
                <a:t>yr</a:t>
              </a:r>
              <a:endParaRPr lang="en-US" sz="2000" dirty="0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10250" name="Group 23"/>
            <p:cNvGrpSpPr>
              <a:grpSpLocks/>
            </p:cNvGrpSpPr>
            <p:nvPr/>
          </p:nvGrpSpPr>
          <p:grpSpPr bwMode="auto">
            <a:xfrm>
              <a:off x="924" y="3811"/>
              <a:ext cx="3795" cy="173"/>
              <a:chOff x="1428412" y="5694325"/>
              <a:chExt cx="6024361" cy="275025"/>
            </a:xfrm>
          </p:grpSpPr>
          <p:sp>
            <p:nvSpPr>
              <p:cNvPr id="10251" name="Rectangle 26"/>
              <p:cNvSpPr>
                <a:spLocks noChangeArrowheads="1"/>
              </p:cNvSpPr>
              <p:nvPr/>
            </p:nvSpPr>
            <p:spPr bwMode="auto">
              <a:xfrm>
                <a:off x="3630201" y="5694325"/>
                <a:ext cx="523857" cy="275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solidFill>
                      <a:srgbClr val="000000"/>
                    </a:solidFill>
                    <a:latin typeface="Arial" charset="0"/>
                  </a:rPr>
                  <a:t>2006</a:t>
                </a:r>
              </a:p>
            </p:txBody>
          </p:sp>
          <p:sp>
            <p:nvSpPr>
              <p:cNvPr id="10252" name="Rectangle 27"/>
              <p:cNvSpPr>
                <a:spLocks noChangeArrowheads="1"/>
              </p:cNvSpPr>
              <p:nvPr/>
            </p:nvSpPr>
            <p:spPr bwMode="auto">
              <a:xfrm>
                <a:off x="4730302" y="5694325"/>
                <a:ext cx="523857" cy="275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solidFill>
                      <a:srgbClr val="000000"/>
                    </a:solidFill>
                    <a:latin typeface="Arial" charset="0"/>
                  </a:rPr>
                  <a:t>2007</a:t>
                </a:r>
              </a:p>
            </p:txBody>
          </p:sp>
          <p:sp>
            <p:nvSpPr>
              <p:cNvPr id="10253" name="Rectangle 28"/>
              <p:cNvSpPr>
                <a:spLocks noChangeArrowheads="1"/>
              </p:cNvSpPr>
              <p:nvPr/>
            </p:nvSpPr>
            <p:spPr bwMode="auto">
              <a:xfrm>
                <a:off x="5830402" y="5694325"/>
                <a:ext cx="523858" cy="275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solidFill>
                      <a:srgbClr val="000000"/>
                    </a:solidFill>
                    <a:latin typeface="Arial" charset="0"/>
                  </a:rPr>
                  <a:t>2008</a:t>
                </a:r>
              </a:p>
            </p:txBody>
          </p:sp>
          <p:sp>
            <p:nvSpPr>
              <p:cNvPr id="10254" name="Rectangle 20"/>
              <p:cNvSpPr>
                <a:spLocks noChangeArrowheads="1"/>
              </p:cNvSpPr>
              <p:nvPr/>
            </p:nvSpPr>
            <p:spPr bwMode="auto">
              <a:xfrm>
                <a:off x="1428412" y="5694325"/>
                <a:ext cx="523857" cy="275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solidFill>
                      <a:srgbClr val="000000"/>
                    </a:solidFill>
                    <a:latin typeface="Arial" charset="0"/>
                  </a:rPr>
                  <a:t>2004</a:t>
                </a:r>
              </a:p>
            </p:txBody>
          </p:sp>
          <p:sp>
            <p:nvSpPr>
              <p:cNvPr id="10255" name="Rectangle 21"/>
              <p:cNvSpPr>
                <a:spLocks noChangeArrowheads="1"/>
              </p:cNvSpPr>
              <p:nvPr/>
            </p:nvSpPr>
            <p:spPr bwMode="auto">
              <a:xfrm>
                <a:off x="2528513" y="5694325"/>
                <a:ext cx="523857" cy="275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solidFill>
                      <a:srgbClr val="000000"/>
                    </a:solidFill>
                    <a:latin typeface="Arial" charset="0"/>
                  </a:rPr>
                  <a:t>2005</a:t>
                </a:r>
              </a:p>
            </p:txBody>
          </p:sp>
          <p:sp>
            <p:nvSpPr>
              <p:cNvPr id="10256" name="Rectangle 28"/>
              <p:cNvSpPr>
                <a:spLocks noChangeArrowheads="1"/>
              </p:cNvSpPr>
              <p:nvPr/>
            </p:nvSpPr>
            <p:spPr bwMode="auto">
              <a:xfrm>
                <a:off x="6928915" y="5694325"/>
                <a:ext cx="523858" cy="275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solidFill>
                      <a:srgbClr val="000000"/>
                    </a:solidFill>
                    <a:latin typeface="Arial" charset="0"/>
                  </a:rPr>
                  <a:t>2009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12910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2" descr="cmGrid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9400" y="787400"/>
            <a:ext cx="6223000" cy="57658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6" name="Rectangle 9"/>
          <p:cNvSpPr>
            <a:spLocks noChangeArrowheads="1"/>
          </p:cNvSpPr>
          <p:nvPr/>
        </p:nvSpPr>
        <p:spPr bwMode="auto">
          <a:xfrm>
            <a:off x="2855913" y="228600"/>
            <a:ext cx="4232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latin typeface="Arial" charset="0"/>
              </a:rPr>
              <a:t>Neah Bay, WA GPS Velocity</a:t>
            </a:r>
          </a:p>
        </p:txBody>
      </p:sp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2540000" y="2692400"/>
            <a:ext cx="457200" cy="2971800"/>
          </a:xfrm>
          <a:prstGeom prst="upArrow">
            <a:avLst>
              <a:gd name="adj1" fmla="val 50000"/>
              <a:gd name="adj2" fmla="val 170836"/>
            </a:avLst>
          </a:prstGeom>
          <a:solidFill>
            <a:srgbClr val="FF0000">
              <a:alpha val="50195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14" name="AutoShape 4"/>
          <p:cNvSpPr>
            <a:spLocks noChangeArrowheads="1"/>
          </p:cNvSpPr>
          <p:nvPr/>
        </p:nvSpPr>
        <p:spPr bwMode="auto">
          <a:xfrm rot="5400000">
            <a:off x="4521200" y="711200"/>
            <a:ext cx="457200" cy="3962400"/>
          </a:xfrm>
          <a:prstGeom prst="upArrow">
            <a:avLst>
              <a:gd name="adj1" fmla="val 50000"/>
              <a:gd name="adj2" fmla="val 225012"/>
            </a:avLst>
          </a:prstGeom>
          <a:solidFill>
            <a:srgbClr val="FF0000">
              <a:alpha val="50195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en-US">
              <a:latin typeface="Arial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289175" y="3727451"/>
            <a:ext cx="4937125" cy="901700"/>
            <a:chOff x="2289175" y="3727451"/>
            <a:chExt cx="4937125" cy="901700"/>
          </a:xfrm>
        </p:grpSpPr>
        <p:sp>
          <p:nvSpPr>
            <p:cNvPr id="17" name="AutoShape 7"/>
            <p:cNvSpPr>
              <a:spLocks noChangeArrowheads="1"/>
            </p:cNvSpPr>
            <p:nvPr/>
          </p:nvSpPr>
          <p:spPr bwMode="auto">
            <a:xfrm rot="3206868">
              <a:off x="4306888" y="1709738"/>
              <a:ext cx="901700" cy="4937125"/>
            </a:xfrm>
            <a:prstGeom prst="upArrow">
              <a:avLst>
                <a:gd name="adj1" fmla="val 50000"/>
                <a:gd name="adj2" fmla="val 141523"/>
              </a:avLst>
            </a:prstGeom>
            <a:solidFill>
              <a:srgbClr val="FF00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18" name="Rectangle 8"/>
            <p:cNvSpPr>
              <a:spLocks noChangeArrowheads="1"/>
            </p:cNvSpPr>
            <p:nvPr/>
          </p:nvSpPr>
          <p:spPr bwMode="auto">
            <a:xfrm rot="19368511">
              <a:off x="4059238" y="3956050"/>
              <a:ext cx="1516063" cy="376238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 dirty="0">
                  <a:latin typeface="Arial" charset="0"/>
                </a:rPr>
                <a:t>12.4 mm / </a:t>
              </a:r>
              <a:r>
                <a:rPr lang="en-US" sz="1800" b="1" dirty="0" err="1">
                  <a:latin typeface="Arial" charset="0"/>
                </a:rPr>
                <a:t>yr</a:t>
              </a:r>
              <a:endParaRPr lang="en-US" sz="1800" b="1" dirty="0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6970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1" name="Rectangle 27"/>
          <p:cNvSpPr>
            <a:spLocks noChangeArrowheads="1"/>
          </p:cNvSpPr>
          <p:nvPr/>
        </p:nvSpPr>
        <p:spPr bwMode="auto">
          <a:xfrm>
            <a:off x="304800" y="662573"/>
            <a:ext cx="3124200" cy="592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lnSpc>
                <a:spcPts val="2400"/>
              </a:lnSpc>
            </a:pPr>
            <a:r>
              <a:rPr lang="en-US" sz="1800" dirty="0" smtClean="0">
                <a:solidFill>
                  <a:srgbClr val="660066"/>
                </a:solidFill>
                <a:latin typeface="Comic Sans MS" pitchFamily="-109" charset="0"/>
                <a:ea typeface="Comic Sans MS" pitchFamily="-109" charset="0"/>
                <a:cs typeface="Comic Sans MS" pitchFamily="-109" charset="0"/>
              </a:rPr>
              <a:t>GPS receivers in western part of the Willamette Valley and Puget Lowlands, as well as the eastern fringe of the Coast Ranges, move in a “</a:t>
            </a:r>
            <a:r>
              <a:rPr lang="en-US" sz="1800" dirty="0" err="1" smtClean="0">
                <a:solidFill>
                  <a:srgbClr val="660066"/>
                </a:solidFill>
                <a:latin typeface="Comic Sans MS" pitchFamily="-109" charset="0"/>
                <a:ea typeface="Comic Sans MS" pitchFamily="-109" charset="0"/>
                <a:cs typeface="Comic Sans MS" pitchFamily="-109" charset="0"/>
              </a:rPr>
              <a:t>sawtooth</a:t>
            </a:r>
            <a:r>
              <a:rPr lang="en-US" sz="1800" dirty="0" smtClean="0">
                <a:solidFill>
                  <a:srgbClr val="660066"/>
                </a:solidFill>
                <a:latin typeface="Comic Sans MS" pitchFamily="-109" charset="0"/>
                <a:ea typeface="Comic Sans MS" pitchFamily="-109" charset="0"/>
                <a:cs typeface="Comic Sans MS" pitchFamily="-109" charset="0"/>
              </a:rPr>
              <a:t> pattern”. </a:t>
            </a:r>
          </a:p>
          <a:p>
            <a:pPr>
              <a:lnSpc>
                <a:spcPts val="2400"/>
              </a:lnSpc>
            </a:pPr>
            <a:endParaRPr lang="en-US" dirty="0">
              <a:solidFill>
                <a:srgbClr val="660066"/>
              </a:solidFill>
              <a:latin typeface="Comic Sans MS" pitchFamily="-109" charset="0"/>
              <a:ea typeface="Comic Sans MS" pitchFamily="-109" charset="0"/>
              <a:cs typeface="Comic Sans MS" pitchFamily="-109" charset="0"/>
            </a:endParaRPr>
          </a:p>
          <a:p>
            <a:pPr>
              <a:lnSpc>
                <a:spcPts val="2400"/>
              </a:lnSpc>
            </a:pPr>
            <a:r>
              <a:rPr lang="en-US" sz="1800" dirty="0" smtClean="0">
                <a:solidFill>
                  <a:srgbClr val="660066"/>
                </a:solidFill>
                <a:latin typeface="Comic Sans MS" pitchFamily="-109" charset="0"/>
                <a:ea typeface="Comic Sans MS" pitchFamily="-109" charset="0"/>
                <a:cs typeface="Comic Sans MS" pitchFamily="-109" charset="0"/>
              </a:rPr>
              <a:t>They move NE most of the time but backslide to the SW every 10 to 16 months.</a:t>
            </a:r>
          </a:p>
          <a:p>
            <a:pPr>
              <a:lnSpc>
                <a:spcPts val="2400"/>
              </a:lnSpc>
            </a:pPr>
            <a:endParaRPr lang="en-US" dirty="0">
              <a:solidFill>
                <a:srgbClr val="660066"/>
              </a:solidFill>
              <a:latin typeface="Comic Sans MS" pitchFamily="-109" charset="0"/>
              <a:ea typeface="Comic Sans MS" pitchFamily="-109" charset="0"/>
              <a:cs typeface="Comic Sans MS" pitchFamily="-109" charset="0"/>
            </a:endParaRPr>
          </a:p>
          <a:p>
            <a:pPr>
              <a:lnSpc>
                <a:spcPts val="2400"/>
              </a:lnSpc>
            </a:pPr>
            <a:r>
              <a:rPr lang="en-US" dirty="0" smtClean="0">
                <a:solidFill>
                  <a:srgbClr val="660066"/>
                </a:solidFill>
                <a:latin typeface="Comic Sans MS" pitchFamily="-109" charset="0"/>
                <a:ea typeface="Comic Sans MS" pitchFamily="-109" charset="0"/>
                <a:cs typeface="Comic Sans MS" pitchFamily="-109" charset="0"/>
              </a:rPr>
              <a:t>Low-amplitude seismic vibrations accompany the backwards motion.</a:t>
            </a:r>
          </a:p>
          <a:p>
            <a:pPr>
              <a:lnSpc>
                <a:spcPts val="2400"/>
              </a:lnSpc>
            </a:pPr>
            <a:endParaRPr lang="en-US" sz="1800" dirty="0">
              <a:solidFill>
                <a:srgbClr val="660066"/>
              </a:solidFill>
              <a:latin typeface="Comic Sans MS" pitchFamily="-109" charset="0"/>
              <a:ea typeface="Comic Sans MS" pitchFamily="-109" charset="0"/>
              <a:cs typeface="Comic Sans MS" pitchFamily="-109" charset="0"/>
            </a:endParaRPr>
          </a:p>
          <a:p>
            <a:pPr>
              <a:lnSpc>
                <a:spcPts val="2400"/>
              </a:lnSpc>
            </a:pPr>
            <a:r>
              <a:rPr lang="en-US" dirty="0" smtClean="0">
                <a:solidFill>
                  <a:srgbClr val="660066"/>
                </a:solidFill>
                <a:latin typeface="Comic Sans MS" pitchFamily="-109" charset="0"/>
                <a:ea typeface="Comic Sans MS" pitchFamily="-109" charset="0"/>
                <a:cs typeface="Comic Sans MS" pitchFamily="-109" charset="0"/>
              </a:rPr>
              <a:t>This is “Episodic Tremor and Slip”, a major new discovery.</a:t>
            </a:r>
            <a:endParaRPr lang="en-US" sz="1800" dirty="0" smtClean="0">
              <a:solidFill>
                <a:srgbClr val="660066"/>
              </a:solidFill>
              <a:latin typeface="Comic Sans MS" pitchFamily="-109" charset="0"/>
              <a:ea typeface="Comic Sans MS" pitchFamily="-109" charset="0"/>
              <a:cs typeface="Comic Sans MS" pitchFamily="-109" charset="0"/>
            </a:endParaRPr>
          </a:p>
          <a:p>
            <a:pPr>
              <a:lnSpc>
                <a:spcPts val="2400"/>
              </a:lnSpc>
            </a:pPr>
            <a:endParaRPr lang="en-US" sz="1800" dirty="0" smtClean="0">
              <a:solidFill>
                <a:srgbClr val="660066"/>
              </a:solidFill>
              <a:latin typeface="Comic Sans MS" pitchFamily="-109" charset="0"/>
              <a:ea typeface="Comic Sans MS" pitchFamily="-109" charset="0"/>
              <a:cs typeface="Comic Sans MS" pitchFamily="-109" charset="0"/>
            </a:endParaRPr>
          </a:p>
        </p:txBody>
      </p:sp>
      <p:pic>
        <p:nvPicPr>
          <p:cNvPr id="51202" name="Picture 5" descr="GPSVelociti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0" y="675273"/>
            <a:ext cx="5715000" cy="564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Rectangle 6"/>
          <p:cNvSpPr>
            <a:spLocks noChangeArrowheads="1"/>
          </p:cNvSpPr>
          <p:nvPr/>
        </p:nvSpPr>
        <p:spPr bwMode="auto">
          <a:xfrm>
            <a:off x="6400800" y="3342273"/>
            <a:ext cx="152400" cy="152400"/>
          </a:xfrm>
          <a:prstGeom prst="rect">
            <a:avLst/>
          </a:prstGeom>
          <a:solidFill>
            <a:srgbClr val="FF060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 pitchFamily="-109" charset="0"/>
              <a:ea typeface="Comic Sans MS" pitchFamily="-109" charset="0"/>
              <a:cs typeface="Comic Sans MS" pitchFamily="-109" charset="0"/>
            </a:endParaRPr>
          </a:p>
        </p:txBody>
      </p:sp>
      <p:sp>
        <p:nvSpPr>
          <p:cNvPr id="51204" name="Rectangle 7"/>
          <p:cNvSpPr>
            <a:spLocks noChangeArrowheads="1"/>
          </p:cNvSpPr>
          <p:nvPr/>
        </p:nvSpPr>
        <p:spPr bwMode="auto">
          <a:xfrm>
            <a:off x="7924800" y="3494673"/>
            <a:ext cx="152400" cy="152400"/>
          </a:xfrm>
          <a:prstGeom prst="rect">
            <a:avLst/>
          </a:prstGeom>
          <a:solidFill>
            <a:srgbClr val="FF060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 pitchFamily="-109" charset="0"/>
              <a:ea typeface="Comic Sans MS" pitchFamily="-109" charset="0"/>
              <a:cs typeface="Comic Sans MS" pitchFamily="-109" charset="0"/>
            </a:endParaRPr>
          </a:p>
        </p:txBody>
      </p:sp>
      <p:sp>
        <p:nvSpPr>
          <p:cNvPr id="51205" name="Rectangle 8"/>
          <p:cNvSpPr>
            <a:spLocks noChangeArrowheads="1"/>
          </p:cNvSpPr>
          <p:nvPr/>
        </p:nvSpPr>
        <p:spPr bwMode="auto">
          <a:xfrm>
            <a:off x="7696200" y="2199273"/>
            <a:ext cx="152400" cy="152400"/>
          </a:xfrm>
          <a:prstGeom prst="rect">
            <a:avLst/>
          </a:prstGeom>
          <a:solidFill>
            <a:srgbClr val="FF060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 pitchFamily="-109" charset="0"/>
              <a:ea typeface="Comic Sans MS" pitchFamily="-109" charset="0"/>
              <a:cs typeface="Comic Sans MS" pitchFamily="-109" charset="0"/>
            </a:endParaRPr>
          </a:p>
        </p:txBody>
      </p:sp>
      <p:sp>
        <p:nvSpPr>
          <p:cNvPr id="51206" name="Rectangle 10"/>
          <p:cNvSpPr>
            <a:spLocks noChangeArrowheads="1"/>
          </p:cNvSpPr>
          <p:nvPr/>
        </p:nvSpPr>
        <p:spPr bwMode="auto">
          <a:xfrm>
            <a:off x="4724400" y="4180473"/>
            <a:ext cx="889000" cy="307975"/>
          </a:xfrm>
          <a:prstGeom prst="rect">
            <a:avLst/>
          </a:prstGeom>
          <a:solidFill>
            <a:schemeClr val="bg1">
              <a:alpha val="72156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Comic Sans MS" pitchFamily="-109" charset="0"/>
                <a:ea typeface="Comic Sans MS" pitchFamily="-109" charset="0"/>
                <a:cs typeface="Comic Sans MS" pitchFamily="-109" charset="0"/>
              </a:rPr>
              <a:t>Corvallis</a:t>
            </a:r>
          </a:p>
        </p:txBody>
      </p:sp>
      <p:sp>
        <p:nvSpPr>
          <p:cNvPr id="51207" name="Rectangle 12"/>
          <p:cNvSpPr>
            <a:spLocks noChangeArrowheads="1"/>
          </p:cNvSpPr>
          <p:nvPr/>
        </p:nvSpPr>
        <p:spPr bwMode="auto">
          <a:xfrm>
            <a:off x="3505200" y="1894473"/>
            <a:ext cx="746125" cy="523875"/>
          </a:xfrm>
          <a:prstGeom prst="rect">
            <a:avLst/>
          </a:prstGeom>
          <a:solidFill>
            <a:schemeClr val="bg1">
              <a:alpha val="72156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Comic Sans MS" pitchFamily="-109" charset="0"/>
                <a:ea typeface="Comic Sans MS" pitchFamily="-109" charset="0"/>
                <a:cs typeface="Comic Sans MS" pitchFamily="-109" charset="0"/>
              </a:rPr>
              <a:t>Pacific</a:t>
            </a:r>
          </a:p>
          <a:p>
            <a:r>
              <a:rPr lang="en-US" sz="1400">
                <a:latin typeface="Comic Sans MS" pitchFamily="-109" charset="0"/>
                <a:ea typeface="Comic Sans MS" pitchFamily="-109" charset="0"/>
                <a:cs typeface="Comic Sans MS" pitchFamily="-109" charset="0"/>
              </a:rPr>
              <a:t>Beach</a:t>
            </a:r>
          </a:p>
        </p:txBody>
      </p:sp>
      <p:sp>
        <p:nvSpPr>
          <p:cNvPr id="51208" name="Rectangle 13"/>
          <p:cNvSpPr>
            <a:spLocks noChangeArrowheads="1"/>
          </p:cNvSpPr>
          <p:nvPr/>
        </p:nvSpPr>
        <p:spPr bwMode="auto">
          <a:xfrm>
            <a:off x="3429000" y="1132473"/>
            <a:ext cx="635000" cy="523875"/>
          </a:xfrm>
          <a:prstGeom prst="rect">
            <a:avLst/>
          </a:prstGeom>
          <a:solidFill>
            <a:schemeClr val="bg1">
              <a:alpha val="72156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Comic Sans MS" pitchFamily="-109" charset="0"/>
                <a:ea typeface="Comic Sans MS" pitchFamily="-109" charset="0"/>
                <a:cs typeface="Comic Sans MS" pitchFamily="-109" charset="0"/>
              </a:rPr>
              <a:t>Neah</a:t>
            </a:r>
          </a:p>
          <a:p>
            <a:r>
              <a:rPr lang="en-US" sz="1400">
                <a:latin typeface="Comic Sans MS" pitchFamily="-109" charset="0"/>
                <a:ea typeface="Comic Sans MS" pitchFamily="-109" charset="0"/>
                <a:cs typeface="Comic Sans MS" pitchFamily="-109" charset="0"/>
              </a:rPr>
              <a:t>Bay</a:t>
            </a:r>
          </a:p>
        </p:txBody>
      </p:sp>
      <p:sp>
        <p:nvSpPr>
          <p:cNvPr id="51209" name="Rectangle 14"/>
          <p:cNvSpPr>
            <a:spLocks noChangeArrowheads="1"/>
          </p:cNvSpPr>
          <p:nvPr/>
        </p:nvSpPr>
        <p:spPr bwMode="auto">
          <a:xfrm>
            <a:off x="5181600" y="2885073"/>
            <a:ext cx="623888" cy="307975"/>
          </a:xfrm>
          <a:prstGeom prst="rect">
            <a:avLst/>
          </a:prstGeom>
          <a:solidFill>
            <a:schemeClr val="bg1">
              <a:alpha val="72156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Comic Sans MS" pitchFamily="-109" charset="0"/>
                <a:ea typeface="Comic Sans MS" pitchFamily="-109" charset="0"/>
                <a:cs typeface="Comic Sans MS" pitchFamily="-109" charset="0"/>
              </a:rPr>
              <a:t>Kelso</a:t>
            </a:r>
          </a:p>
        </p:txBody>
      </p:sp>
      <p:sp>
        <p:nvSpPr>
          <p:cNvPr id="51210" name="Rectangle 15"/>
          <p:cNvSpPr>
            <a:spLocks noChangeArrowheads="1"/>
          </p:cNvSpPr>
          <p:nvPr/>
        </p:nvSpPr>
        <p:spPr bwMode="auto">
          <a:xfrm>
            <a:off x="4572000" y="2275473"/>
            <a:ext cx="1023938" cy="307975"/>
          </a:xfrm>
          <a:prstGeom prst="rect">
            <a:avLst/>
          </a:prstGeom>
          <a:solidFill>
            <a:schemeClr val="bg1">
              <a:alpha val="72156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Comic Sans MS" pitchFamily="-109" charset="0"/>
                <a:ea typeface="Comic Sans MS" pitchFamily="-109" charset="0"/>
                <a:cs typeface="Comic Sans MS" pitchFamily="-109" charset="0"/>
              </a:rPr>
              <a:t>Tumwater</a:t>
            </a:r>
          </a:p>
        </p:txBody>
      </p:sp>
      <p:sp>
        <p:nvSpPr>
          <p:cNvPr id="51211" name="Rectangle 16"/>
          <p:cNvSpPr>
            <a:spLocks noChangeArrowheads="1"/>
          </p:cNvSpPr>
          <p:nvPr/>
        </p:nvSpPr>
        <p:spPr bwMode="auto">
          <a:xfrm>
            <a:off x="7315200" y="2351673"/>
            <a:ext cx="808038" cy="307975"/>
          </a:xfrm>
          <a:prstGeom prst="rect">
            <a:avLst/>
          </a:prstGeom>
          <a:solidFill>
            <a:schemeClr val="bg1">
              <a:alpha val="72156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Comic Sans MS" pitchFamily="-109" charset="0"/>
                <a:ea typeface="Comic Sans MS" pitchFamily="-109" charset="0"/>
                <a:cs typeface="Comic Sans MS" pitchFamily="-109" charset="0"/>
              </a:rPr>
              <a:t>Othello</a:t>
            </a:r>
          </a:p>
        </p:txBody>
      </p:sp>
      <p:sp>
        <p:nvSpPr>
          <p:cNvPr id="51212" name="Rectangle 17"/>
          <p:cNvSpPr>
            <a:spLocks noChangeArrowheads="1"/>
          </p:cNvSpPr>
          <p:nvPr/>
        </p:nvSpPr>
        <p:spPr bwMode="auto">
          <a:xfrm>
            <a:off x="7467600" y="3723273"/>
            <a:ext cx="1027113" cy="307975"/>
          </a:xfrm>
          <a:prstGeom prst="rect">
            <a:avLst/>
          </a:prstGeom>
          <a:solidFill>
            <a:schemeClr val="bg1">
              <a:alpha val="72156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Comic Sans MS" pitchFamily="-109" charset="0"/>
                <a:ea typeface="Comic Sans MS" pitchFamily="-109" charset="0"/>
                <a:cs typeface="Comic Sans MS" pitchFamily="-109" charset="0"/>
              </a:rPr>
              <a:t>La Grande</a:t>
            </a:r>
          </a:p>
        </p:txBody>
      </p:sp>
      <p:sp>
        <p:nvSpPr>
          <p:cNvPr id="51213" name="Rectangle 18"/>
          <p:cNvSpPr>
            <a:spLocks noChangeArrowheads="1"/>
          </p:cNvSpPr>
          <p:nvPr/>
        </p:nvSpPr>
        <p:spPr bwMode="auto">
          <a:xfrm>
            <a:off x="6096000" y="3570873"/>
            <a:ext cx="736600" cy="307975"/>
          </a:xfrm>
          <a:prstGeom prst="rect">
            <a:avLst/>
          </a:prstGeom>
          <a:solidFill>
            <a:schemeClr val="bg1">
              <a:alpha val="72156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Comic Sans MS" pitchFamily="-109" charset="0"/>
                <a:ea typeface="Comic Sans MS" pitchFamily="-109" charset="0"/>
                <a:cs typeface="Comic Sans MS" pitchFamily="-109" charset="0"/>
              </a:rPr>
              <a:t>Wasco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038600" y="980073"/>
            <a:ext cx="1447800" cy="3429000"/>
            <a:chOff x="4038600" y="1231900"/>
            <a:chExt cx="1447800" cy="3429000"/>
          </a:xfrm>
        </p:grpSpPr>
        <p:sp>
          <p:nvSpPr>
            <p:cNvPr id="343059" name="AutoShape 19"/>
            <p:cNvSpPr>
              <a:spLocks noChangeArrowheads="1"/>
            </p:cNvSpPr>
            <p:nvPr/>
          </p:nvSpPr>
          <p:spPr bwMode="auto">
            <a:xfrm rot="19737592">
              <a:off x="4038600" y="1231900"/>
              <a:ext cx="990600" cy="228600"/>
            </a:xfrm>
            <a:prstGeom prst="rightArrow">
              <a:avLst>
                <a:gd name="adj1" fmla="val 50000"/>
                <a:gd name="adj2" fmla="val 108333"/>
              </a:avLst>
            </a:prstGeom>
            <a:solidFill>
              <a:srgbClr val="FF060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mic Sans MS" pitchFamily="-109" charset="0"/>
                <a:ea typeface="Comic Sans MS" pitchFamily="-109" charset="0"/>
                <a:cs typeface="Comic Sans MS" pitchFamily="-109" charset="0"/>
              </a:endParaRPr>
            </a:p>
          </p:txBody>
        </p:sp>
        <p:sp>
          <p:nvSpPr>
            <p:cNvPr id="343060" name="AutoShape 20"/>
            <p:cNvSpPr>
              <a:spLocks noChangeArrowheads="1"/>
            </p:cNvSpPr>
            <p:nvPr/>
          </p:nvSpPr>
          <p:spPr bwMode="auto">
            <a:xfrm rot="18307429">
              <a:off x="4305300" y="4089400"/>
              <a:ext cx="914400" cy="228600"/>
            </a:xfrm>
            <a:prstGeom prst="rightArrow">
              <a:avLst>
                <a:gd name="adj1" fmla="val 50000"/>
                <a:gd name="adj2" fmla="val 100000"/>
              </a:avLst>
            </a:prstGeom>
            <a:solidFill>
              <a:srgbClr val="FF060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mic Sans MS" pitchFamily="-109" charset="0"/>
                <a:ea typeface="Comic Sans MS" pitchFamily="-109" charset="0"/>
                <a:cs typeface="Comic Sans MS" pitchFamily="-109" charset="0"/>
              </a:endParaRPr>
            </a:p>
          </p:txBody>
        </p:sp>
        <p:sp>
          <p:nvSpPr>
            <p:cNvPr id="343061" name="AutoShape 21"/>
            <p:cNvSpPr>
              <a:spLocks noChangeArrowheads="1"/>
            </p:cNvSpPr>
            <p:nvPr/>
          </p:nvSpPr>
          <p:spPr bwMode="auto">
            <a:xfrm rot="19445077">
              <a:off x="4191000" y="1917700"/>
              <a:ext cx="1295400" cy="225425"/>
            </a:xfrm>
            <a:prstGeom prst="rightArrow">
              <a:avLst>
                <a:gd name="adj1" fmla="val 50000"/>
                <a:gd name="adj2" fmla="val 143662"/>
              </a:avLst>
            </a:prstGeom>
            <a:solidFill>
              <a:srgbClr val="FF060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mic Sans MS" pitchFamily="-109" charset="0"/>
                <a:ea typeface="Comic Sans MS" pitchFamily="-109" charset="0"/>
                <a:cs typeface="Comic Sans MS" pitchFamily="-109" charset="0"/>
              </a:endParaRPr>
            </a:p>
          </p:txBody>
        </p:sp>
        <p:sp>
          <p:nvSpPr>
            <p:cNvPr id="343062" name="AutoShape 22"/>
            <p:cNvSpPr>
              <a:spLocks noChangeArrowheads="1"/>
            </p:cNvSpPr>
            <p:nvPr/>
          </p:nvSpPr>
          <p:spPr bwMode="auto">
            <a:xfrm rot="18489500">
              <a:off x="4341813" y="3214687"/>
              <a:ext cx="838200" cy="225425"/>
            </a:xfrm>
            <a:prstGeom prst="rightArrow">
              <a:avLst>
                <a:gd name="adj1" fmla="val 50000"/>
                <a:gd name="adj2" fmla="val 92958"/>
              </a:avLst>
            </a:prstGeom>
            <a:solidFill>
              <a:srgbClr val="FF060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mic Sans MS" pitchFamily="-109" charset="0"/>
                <a:ea typeface="Comic Sans MS" pitchFamily="-109" charset="0"/>
                <a:cs typeface="Comic Sans MS" pitchFamily="-109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953000" y="1818273"/>
            <a:ext cx="762000" cy="2362200"/>
            <a:chOff x="4953000" y="2070100"/>
            <a:chExt cx="762000" cy="2362200"/>
          </a:xfrm>
        </p:grpSpPr>
        <p:sp>
          <p:nvSpPr>
            <p:cNvPr id="343063" name="AutoShape 23"/>
            <p:cNvSpPr>
              <a:spLocks noChangeArrowheads="1"/>
            </p:cNvSpPr>
            <p:nvPr/>
          </p:nvSpPr>
          <p:spPr bwMode="auto">
            <a:xfrm rot="18523568">
              <a:off x="5295900" y="2794000"/>
              <a:ext cx="609600" cy="228600"/>
            </a:xfrm>
            <a:prstGeom prst="rightArrow">
              <a:avLst>
                <a:gd name="adj1" fmla="val 50000"/>
                <a:gd name="adj2" fmla="val 66667"/>
              </a:avLst>
            </a:prstGeom>
            <a:solidFill>
              <a:srgbClr val="FF060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mic Sans MS" pitchFamily="-109" charset="0"/>
                <a:ea typeface="Comic Sans MS" pitchFamily="-109" charset="0"/>
                <a:cs typeface="Comic Sans MS" pitchFamily="-109" charset="0"/>
              </a:endParaRPr>
            </a:p>
          </p:txBody>
        </p:sp>
        <p:sp>
          <p:nvSpPr>
            <p:cNvPr id="343064" name="AutoShape 24"/>
            <p:cNvSpPr>
              <a:spLocks noChangeArrowheads="1"/>
            </p:cNvSpPr>
            <p:nvPr/>
          </p:nvSpPr>
          <p:spPr bwMode="auto">
            <a:xfrm rot="18890945">
              <a:off x="5105400" y="2222500"/>
              <a:ext cx="533400" cy="228600"/>
            </a:xfrm>
            <a:prstGeom prst="rightArrow">
              <a:avLst>
                <a:gd name="adj1" fmla="val 50000"/>
                <a:gd name="adj2" fmla="val 58333"/>
              </a:avLst>
            </a:prstGeom>
            <a:solidFill>
              <a:srgbClr val="FF060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mic Sans MS" pitchFamily="-109" charset="0"/>
                <a:ea typeface="Comic Sans MS" pitchFamily="-109" charset="0"/>
                <a:cs typeface="Comic Sans MS" pitchFamily="-109" charset="0"/>
              </a:endParaRPr>
            </a:p>
          </p:txBody>
        </p:sp>
        <p:sp>
          <p:nvSpPr>
            <p:cNvPr id="343065" name="AutoShape 25"/>
            <p:cNvSpPr>
              <a:spLocks noChangeArrowheads="1"/>
            </p:cNvSpPr>
            <p:nvPr/>
          </p:nvSpPr>
          <p:spPr bwMode="auto">
            <a:xfrm rot="17825073">
              <a:off x="4779169" y="3996531"/>
              <a:ext cx="609600" cy="261938"/>
            </a:xfrm>
            <a:prstGeom prst="rightArrow">
              <a:avLst>
                <a:gd name="adj1" fmla="val 50000"/>
                <a:gd name="adj2" fmla="val 58182"/>
              </a:avLst>
            </a:prstGeom>
            <a:solidFill>
              <a:srgbClr val="FF060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mic Sans MS" pitchFamily="-109" charset="0"/>
                <a:ea typeface="Comic Sans MS" pitchFamily="-109" charset="0"/>
                <a:cs typeface="Comic Sans MS" pitchFamily="-109" charset="0"/>
              </a:endParaRPr>
            </a:p>
          </p:txBody>
        </p:sp>
      </p:grpSp>
      <p:sp>
        <p:nvSpPr>
          <p:cNvPr id="51223" name="Freeform 42"/>
          <p:cNvSpPr>
            <a:spLocks/>
          </p:cNvSpPr>
          <p:nvPr/>
        </p:nvSpPr>
        <p:spPr bwMode="auto">
          <a:xfrm>
            <a:off x="3352800" y="2873960"/>
            <a:ext cx="533400" cy="3441700"/>
          </a:xfrm>
          <a:custGeom>
            <a:avLst/>
            <a:gdLst>
              <a:gd name="T0" fmla="*/ 0 w 336"/>
              <a:gd name="T1" fmla="*/ 0 h 2488"/>
              <a:gd name="T2" fmla="*/ 2147483647 w 336"/>
              <a:gd name="T3" fmla="*/ 2147483647 h 2488"/>
              <a:gd name="T4" fmla="*/ 2147483647 w 336"/>
              <a:gd name="T5" fmla="*/ 2147483647 h 2488"/>
              <a:gd name="T6" fmla="*/ 2147483647 w 336"/>
              <a:gd name="T7" fmla="*/ 2147483647 h 2488"/>
              <a:gd name="T8" fmla="*/ 2147483647 w 336"/>
              <a:gd name="T9" fmla="*/ 2147483647 h 2488"/>
              <a:gd name="T10" fmla="*/ 2147483647 w 336"/>
              <a:gd name="T11" fmla="*/ 2147483647 h 2488"/>
              <a:gd name="T12" fmla="*/ 2147483647 w 336"/>
              <a:gd name="T13" fmla="*/ 2147483647 h 2488"/>
              <a:gd name="T14" fmla="*/ 2147483647 w 336"/>
              <a:gd name="T15" fmla="*/ 2147483647 h 2488"/>
              <a:gd name="T16" fmla="*/ 2147483647 w 336"/>
              <a:gd name="T17" fmla="*/ 2147483647 h 2488"/>
              <a:gd name="T18" fmla="*/ 2147483647 w 336"/>
              <a:gd name="T19" fmla="*/ 2147483647 h 248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36"/>
              <a:gd name="T31" fmla="*/ 0 h 2488"/>
              <a:gd name="T32" fmla="*/ 336 w 336"/>
              <a:gd name="T33" fmla="*/ 2488 h 248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36" h="2488">
                <a:moveTo>
                  <a:pt x="0" y="0"/>
                </a:moveTo>
                <a:cubicBezTo>
                  <a:pt x="32" y="48"/>
                  <a:pt x="30" y="102"/>
                  <a:pt x="72" y="144"/>
                </a:cubicBezTo>
                <a:cubicBezTo>
                  <a:pt x="89" y="195"/>
                  <a:pt x="97" y="250"/>
                  <a:pt x="128" y="296"/>
                </a:cubicBezTo>
                <a:cubicBezTo>
                  <a:pt x="135" y="326"/>
                  <a:pt x="153" y="346"/>
                  <a:pt x="160" y="376"/>
                </a:cubicBezTo>
                <a:cubicBezTo>
                  <a:pt x="188" y="503"/>
                  <a:pt x="198" y="635"/>
                  <a:pt x="240" y="760"/>
                </a:cubicBezTo>
                <a:cubicBezTo>
                  <a:pt x="248" y="816"/>
                  <a:pt x="256" y="871"/>
                  <a:pt x="264" y="928"/>
                </a:cubicBezTo>
                <a:cubicBezTo>
                  <a:pt x="262" y="995"/>
                  <a:pt x="311" y="1300"/>
                  <a:pt x="224" y="1432"/>
                </a:cubicBezTo>
                <a:cubicBezTo>
                  <a:pt x="231" y="1550"/>
                  <a:pt x="255" y="1665"/>
                  <a:pt x="264" y="1784"/>
                </a:cubicBezTo>
                <a:cubicBezTo>
                  <a:pt x="272" y="1912"/>
                  <a:pt x="251" y="2061"/>
                  <a:pt x="328" y="2176"/>
                </a:cubicBezTo>
                <a:cubicBezTo>
                  <a:pt x="336" y="2445"/>
                  <a:pt x="336" y="2341"/>
                  <a:pt x="336" y="2488"/>
                </a:cubicBezTo>
              </a:path>
            </a:pathLst>
          </a:custGeom>
          <a:noFill/>
          <a:ln w="38100">
            <a:solidFill>
              <a:srgbClr val="FFFF00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FFF00"/>
              </a:solidFill>
              <a:latin typeface="Comic Sans MS" pitchFamily="-109" charset="0"/>
              <a:ea typeface="Comic Sans MS" pitchFamily="-109" charset="0"/>
              <a:cs typeface="Comic Sans MS" pitchFamily="-109" charset="0"/>
            </a:endParaRPr>
          </a:p>
        </p:txBody>
      </p:sp>
      <p:sp>
        <p:nvSpPr>
          <p:cNvPr id="51225" name="Rectangle 11"/>
          <p:cNvSpPr>
            <a:spLocks noChangeArrowheads="1"/>
          </p:cNvSpPr>
          <p:nvPr/>
        </p:nvSpPr>
        <p:spPr bwMode="auto">
          <a:xfrm>
            <a:off x="3429000" y="3266073"/>
            <a:ext cx="973138" cy="307975"/>
          </a:xfrm>
          <a:prstGeom prst="rect">
            <a:avLst/>
          </a:prstGeom>
          <a:solidFill>
            <a:schemeClr val="bg1">
              <a:alpha val="72156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Comic Sans MS" pitchFamily="-109" charset="0"/>
                <a:ea typeface="Comic Sans MS" pitchFamily="-109" charset="0"/>
                <a:cs typeface="Comic Sans MS" pitchFamily="-109" charset="0"/>
              </a:rPr>
              <a:t>Tillamook</a:t>
            </a:r>
          </a:p>
        </p:txBody>
      </p:sp>
      <p:sp>
        <p:nvSpPr>
          <p:cNvPr id="51226" name="Rectangle 9"/>
          <p:cNvSpPr>
            <a:spLocks noChangeArrowheads="1"/>
          </p:cNvSpPr>
          <p:nvPr/>
        </p:nvSpPr>
        <p:spPr bwMode="auto">
          <a:xfrm>
            <a:off x="3581400" y="4180473"/>
            <a:ext cx="922338" cy="307975"/>
          </a:xfrm>
          <a:prstGeom prst="rect">
            <a:avLst/>
          </a:prstGeom>
          <a:solidFill>
            <a:schemeClr val="bg1">
              <a:alpha val="72156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Comic Sans MS" pitchFamily="-109" charset="0"/>
                <a:ea typeface="Comic Sans MS" pitchFamily="-109" charset="0"/>
                <a:cs typeface="Comic Sans MS" pitchFamily="-109" charset="0"/>
              </a:rPr>
              <a:t>Newport</a:t>
            </a:r>
          </a:p>
        </p:txBody>
      </p:sp>
      <p:sp>
        <p:nvSpPr>
          <p:cNvPr id="51224" name="Rectangle 43"/>
          <p:cNvSpPr>
            <a:spLocks noChangeArrowheads="1"/>
          </p:cNvSpPr>
          <p:nvPr/>
        </p:nvSpPr>
        <p:spPr bwMode="auto">
          <a:xfrm rot="5400000">
            <a:off x="2293937" y="4964698"/>
            <a:ext cx="2424113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Comic Sans MS" pitchFamily="-109" charset="0"/>
                <a:ea typeface="Comic Sans MS" pitchFamily="-109" charset="0"/>
                <a:cs typeface="Comic Sans MS" pitchFamily="-109" charset="0"/>
              </a:rPr>
              <a:t>Juan de Fuca Plate</a:t>
            </a:r>
          </a:p>
        </p:txBody>
      </p:sp>
      <p:sp>
        <p:nvSpPr>
          <p:cNvPr id="33" name="Freeform 32"/>
          <p:cNvSpPr/>
          <p:nvPr/>
        </p:nvSpPr>
        <p:spPr>
          <a:xfrm>
            <a:off x="4083310" y="673156"/>
            <a:ext cx="1326955" cy="5598298"/>
          </a:xfrm>
          <a:custGeom>
            <a:avLst/>
            <a:gdLst>
              <a:gd name="connsiteX0" fmla="*/ 37352 w 1326955"/>
              <a:gd name="connsiteY0" fmla="*/ 20067 h 5598298"/>
              <a:gd name="connsiteX1" fmla="*/ 115505 w 1326955"/>
              <a:gd name="connsiteY1" fmla="*/ 68914 h 5598298"/>
              <a:gd name="connsiteX2" fmla="*/ 135044 w 1326955"/>
              <a:gd name="connsiteY2" fmla="*/ 88452 h 5598298"/>
              <a:gd name="connsiteX3" fmla="*/ 164352 w 1326955"/>
              <a:gd name="connsiteY3" fmla="*/ 147067 h 5598298"/>
              <a:gd name="connsiteX4" fmla="*/ 213198 w 1326955"/>
              <a:gd name="connsiteY4" fmla="*/ 234991 h 5598298"/>
              <a:gd name="connsiteX5" fmla="*/ 242505 w 1326955"/>
              <a:gd name="connsiteY5" fmla="*/ 264298 h 5598298"/>
              <a:gd name="connsiteX6" fmla="*/ 281582 w 1326955"/>
              <a:gd name="connsiteY6" fmla="*/ 332683 h 5598298"/>
              <a:gd name="connsiteX7" fmla="*/ 301121 w 1326955"/>
              <a:gd name="connsiteY7" fmla="*/ 352221 h 5598298"/>
              <a:gd name="connsiteX8" fmla="*/ 340198 w 1326955"/>
              <a:gd name="connsiteY8" fmla="*/ 430375 h 5598298"/>
              <a:gd name="connsiteX9" fmla="*/ 359736 w 1326955"/>
              <a:gd name="connsiteY9" fmla="*/ 498760 h 5598298"/>
              <a:gd name="connsiteX10" fmla="*/ 389044 w 1326955"/>
              <a:gd name="connsiteY10" fmla="*/ 518298 h 5598298"/>
              <a:gd name="connsiteX11" fmla="*/ 398813 w 1326955"/>
              <a:gd name="connsiteY11" fmla="*/ 547606 h 5598298"/>
              <a:gd name="connsiteX12" fmla="*/ 428121 w 1326955"/>
              <a:gd name="connsiteY12" fmla="*/ 557375 h 5598298"/>
              <a:gd name="connsiteX13" fmla="*/ 447659 w 1326955"/>
              <a:gd name="connsiteY13" fmla="*/ 576914 h 5598298"/>
              <a:gd name="connsiteX14" fmla="*/ 476967 w 1326955"/>
              <a:gd name="connsiteY14" fmla="*/ 664837 h 5598298"/>
              <a:gd name="connsiteX15" fmla="*/ 496505 w 1326955"/>
              <a:gd name="connsiteY15" fmla="*/ 723452 h 5598298"/>
              <a:gd name="connsiteX16" fmla="*/ 525813 w 1326955"/>
              <a:gd name="connsiteY16" fmla="*/ 840683 h 5598298"/>
              <a:gd name="connsiteX17" fmla="*/ 545352 w 1326955"/>
              <a:gd name="connsiteY17" fmla="*/ 928606 h 5598298"/>
              <a:gd name="connsiteX18" fmla="*/ 555121 w 1326955"/>
              <a:gd name="connsiteY18" fmla="*/ 967683 h 5598298"/>
              <a:gd name="connsiteX19" fmla="*/ 574659 w 1326955"/>
              <a:gd name="connsiteY19" fmla="*/ 996991 h 5598298"/>
              <a:gd name="connsiteX20" fmla="*/ 594198 w 1326955"/>
              <a:gd name="connsiteY20" fmla="*/ 1055606 h 5598298"/>
              <a:gd name="connsiteX21" fmla="*/ 643044 w 1326955"/>
              <a:gd name="connsiteY21" fmla="*/ 1123991 h 5598298"/>
              <a:gd name="connsiteX22" fmla="*/ 662582 w 1326955"/>
              <a:gd name="connsiteY22" fmla="*/ 1221683 h 5598298"/>
              <a:gd name="connsiteX23" fmla="*/ 682121 w 1326955"/>
              <a:gd name="connsiteY23" fmla="*/ 1280298 h 5598298"/>
              <a:gd name="connsiteX24" fmla="*/ 691890 w 1326955"/>
              <a:gd name="connsiteY24" fmla="*/ 1387760 h 5598298"/>
              <a:gd name="connsiteX25" fmla="*/ 701659 w 1326955"/>
              <a:gd name="connsiteY25" fmla="*/ 1426837 h 5598298"/>
              <a:gd name="connsiteX26" fmla="*/ 730967 w 1326955"/>
              <a:gd name="connsiteY26" fmla="*/ 1524529 h 5598298"/>
              <a:gd name="connsiteX27" fmla="*/ 750505 w 1326955"/>
              <a:gd name="connsiteY27" fmla="*/ 1602683 h 5598298"/>
              <a:gd name="connsiteX28" fmla="*/ 770044 w 1326955"/>
              <a:gd name="connsiteY28" fmla="*/ 1700375 h 5598298"/>
              <a:gd name="connsiteX29" fmla="*/ 789582 w 1326955"/>
              <a:gd name="connsiteY29" fmla="*/ 1934837 h 5598298"/>
              <a:gd name="connsiteX30" fmla="*/ 809121 w 1326955"/>
              <a:gd name="connsiteY30" fmla="*/ 2042298 h 5598298"/>
              <a:gd name="connsiteX31" fmla="*/ 818890 w 1326955"/>
              <a:gd name="connsiteY31" fmla="*/ 2071606 h 5598298"/>
              <a:gd name="connsiteX32" fmla="*/ 828659 w 1326955"/>
              <a:gd name="connsiteY32" fmla="*/ 2120452 h 5598298"/>
              <a:gd name="connsiteX33" fmla="*/ 838428 w 1326955"/>
              <a:gd name="connsiteY33" fmla="*/ 2149760 h 5598298"/>
              <a:gd name="connsiteX34" fmla="*/ 857967 w 1326955"/>
              <a:gd name="connsiteY34" fmla="*/ 2257221 h 5598298"/>
              <a:gd name="connsiteX35" fmla="*/ 867736 w 1326955"/>
              <a:gd name="connsiteY35" fmla="*/ 2296298 h 5598298"/>
              <a:gd name="connsiteX36" fmla="*/ 887275 w 1326955"/>
              <a:gd name="connsiteY36" fmla="*/ 3273221 h 5598298"/>
              <a:gd name="connsiteX37" fmla="*/ 867736 w 1326955"/>
              <a:gd name="connsiteY37" fmla="*/ 3810529 h 5598298"/>
              <a:gd name="connsiteX38" fmla="*/ 857967 w 1326955"/>
              <a:gd name="connsiteY38" fmla="*/ 3839837 h 5598298"/>
              <a:gd name="connsiteX39" fmla="*/ 838428 w 1326955"/>
              <a:gd name="connsiteY39" fmla="*/ 3917991 h 5598298"/>
              <a:gd name="connsiteX40" fmla="*/ 818890 w 1326955"/>
              <a:gd name="connsiteY40" fmla="*/ 4562760 h 5598298"/>
              <a:gd name="connsiteX41" fmla="*/ 838428 w 1326955"/>
              <a:gd name="connsiteY41" fmla="*/ 5051221 h 5598298"/>
              <a:gd name="connsiteX42" fmla="*/ 848198 w 1326955"/>
              <a:gd name="connsiteY42" fmla="*/ 5510375 h 5598298"/>
              <a:gd name="connsiteX43" fmla="*/ 867736 w 1326955"/>
              <a:gd name="connsiteY43" fmla="*/ 5568991 h 5598298"/>
              <a:gd name="connsiteX44" fmla="*/ 994736 w 1326955"/>
              <a:gd name="connsiteY44" fmla="*/ 5598298 h 5598298"/>
              <a:gd name="connsiteX45" fmla="*/ 1199890 w 1326955"/>
              <a:gd name="connsiteY45" fmla="*/ 5588529 h 5598298"/>
              <a:gd name="connsiteX46" fmla="*/ 1209659 w 1326955"/>
              <a:gd name="connsiteY46" fmla="*/ 5559221 h 5598298"/>
              <a:gd name="connsiteX47" fmla="*/ 1219428 w 1326955"/>
              <a:gd name="connsiteY47" fmla="*/ 4533452 h 5598298"/>
              <a:gd name="connsiteX48" fmla="*/ 1238967 w 1326955"/>
              <a:gd name="connsiteY48" fmla="*/ 4347837 h 5598298"/>
              <a:gd name="connsiteX49" fmla="*/ 1248736 w 1326955"/>
              <a:gd name="connsiteY49" fmla="*/ 4250144 h 5598298"/>
              <a:gd name="connsiteX50" fmla="*/ 1258505 w 1326955"/>
              <a:gd name="connsiteY50" fmla="*/ 4191529 h 5598298"/>
              <a:gd name="connsiteX51" fmla="*/ 1268275 w 1326955"/>
              <a:gd name="connsiteY51" fmla="*/ 4064529 h 5598298"/>
              <a:gd name="connsiteX52" fmla="*/ 1258505 w 1326955"/>
              <a:gd name="connsiteY52" fmla="*/ 3732375 h 5598298"/>
              <a:gd name="connsiteX53" fmla="*/ 1248736 w 1326955"/>
              <a:gd name="connsiteY53" fmla="*/ 3595606 h 5598298"/>
              <a:gd name="connsiteX54" fmla="*/ 1287813 w 1326955"/>
              <a:gd name="connsiteY54" fmla="*/ 2491683 h 5598298"/>
              <a:gd name="connsiteX55" fmla="*/ 1297582 w 1326955"/>
              <a:gd name="connsiteY55" fmla="*/ 2374452 h 5598298"/>
              <a:gd name="connsiteX56" fmla="*/ 1317121 w 1326955"/>
              <a:gd name="connsiteY56" fmla="*/ 2159529 h 5598298"/>
              <a:gd name="connsiteX57" fmla="*/ 1326890 w 1326955"/>
              <a:gd name="connsiteY57" fmla="*/ 2052067 h 5598298"/>
              <a:gd name="connsiteX58" fmla="*/ 1297582 w 1326955"/>
              <a:gd name="connsiteY58" fmla="*/ 1680837 h 5598298"/>
              <a:gd name="connsiteX59" fmla="*/ 1268275 w 1326955"/>
              <a:gd name="connsiteY59" fmla="*/ 1592914 h 5598298"/>
              <a:gd name="connsiteX60" fmla="*/ 1258505 w 1326955"/>
              <a:gd name="connsiteY60" fmla="*/ 1563606 h 5598298"/>
              <a:gd name="connsiteX61" fmla="*/ 1238967 w 1326955"/>
              <a:gd name="connsiteY61" fmla="*/ 1514760 h 5598298"/>
              <a:gd name="connsiteX62" fmla="*/ 1229198 w 1326955"/>
              <a:gd name="connsiteY62" fmla="*/ 1475683 h 5598298"/>
              <a:gd name="connsiteX63" fmla="*/ 1219428 w 1326955"/>
              <a:gd name="connsiteY63" fmla="*/ 1446375 h 5598298"/>
              <a:gd name="connsiteX64" fmla="*/ 1199890 w 1326955"/>
              <a:gd name="connsiteY64" fmla="*/ 1368221 h 5598298"/>
              <a:gd name="connsiteX65" fmla="*/ 1190121 w 1326955"/>
              <a:gd name="connsiteY65" fmla="*/ 1338914 h 5598298"/>
              <a:gd name="connsiteX66" fmla="*/ 1170582 w 1326955"/>
              <a:gd name="connsiteY66" fmla="*/ 1260760 h 5598298"/>
              <a:gd name="connsiteX67" fmla="*/ 1160813 w 1326955"/>
              <a:gd name="connsiteY67" fmla="*/ 1221683 h 5598298"/>
              <a:gd name="connsiteX68" fmla="*/ 1151044 w 1326955"/>
              <a:gd name="connsiteY68" fmla="*/ 1094683 h 5598298"/>
              <a:gd name="connsiteX69" fmla="*/ 1141275 w 1326955"/>
              <a:gd name="connsiteY69" fmla="*/ 1036067 h 5598298"/>
              <a:gd name="connsiteX70" fmla="*/ 1111967 w 1326955"/>
              <a:gd name="connsiteY70" fmla="*/ 909067 h 5598298"/>
              <a:gd name="connsiteX71" fmla="*/ 1102198 w 1326955"/>
              <a:gd name="connsiteY71" fmla="*/ 860221 h 5598298"/>
              <a:gd name="connsiteX72" fmla="*/ 1072890 w 1326955"/>
              <a:gd name="connsiteY72" fmla="*/ 782067 h 5598298"/>
              <a:gd name="connsiteX73" fmla="*/ 1063121 w 1326955"/>
              <a:gd name="connsiteY73" fmla="*/ 723452 h 5598298"/>
              <a:gd name="connsiteX74" fmla="*/ 1033813 w 1326955"/>
              <a:gd name="connsiteY74" fmla="*/ 655067 h 5598298"/>
              <a:gd name="connsiteX75" fmla="*/ 1014275 w 1326955"/>
              <a:gd name="connsiteY75" fmla="*/ 596452 h 5598298"/>
              <a:gd name="connsiteX76" fmla="*/ 1004505 w 1326955"/>
              <a:gd name="connsiteY76" fmla="*/ 567144 h 5598298"/>
              <a:gd name="connsiteX77" fmla="*/ 994736 w 1326955"/>
              <a:gd name="connsiteY77" fmla="*/ 518298 h 5598298"/>
              <a:gd name="connsiteX78" fmla="*/ 1024044 w 1326955"/>
              <a:gd name="connsiteY78" fmla="*/ 508529 h 5598298"/>
              <a:gd name="connsiteX79" fmla="*/ 1014275 w 1326955"/>
              <a:gd name="connsiteY79" fmla="*/ 469452 h 5598298"/>
              <a:gd name="connsiteX80" fmla="*/ 984967 w 1326955"/>
              <a:gd name="connsiteY80" fmla="*/ 410837 h 5598298"/>
              <a:gd name="connsiteX81" fmla="*/ 965428 w 1326955"/>
              <a:gd name="connsiteY81" fmla="*/ 352221 h 5598298"/>
              <a:gd name="connsiteX82" fmla="*/ 955659 w 1326955"/>
              <a:gd name="connsiteY82" fmla="*/ 322914 h 5598298"/>
              <a:gd name="connsiteX83" fmla="*/ 916582 w 1326955"/>
              <a:gd name="connsiteY83" fmla="*/ 264298 h 5598298"/>
              <a:gd name="connsiteX84" fmla="*/ 897044 w 1326955"/>
              <a:gd name="connsiteY84" fmla="*/ 176375 h 5598298"/>
              <a:gd name="connsiteX85" fmla="*/ 867736 w 1326955"/>
              <a:gd name="connsiteY85" fmla="*/ 78683 h 5598298"/>
              <a:gd name="connsiteX86" fmla="*/ 857967 w 1326955"/>
              <a:gd name="connsiteY86" fmla="*/ 49375 h 5598298"/>
              <a:gd name="connsiteX87" fmla="*/ 789582 w 1326955"/>
              <a:gd name="connsiteY87" fmla="*/ 529 h 5598298"/>
              <a:gd name="connsiteX88" fmla="*/ 37352 w 1326955"/>
              <a:gd name="connsiteY88" fmla="*/ 20067 h 5598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1326955" h="5598298">
                <a:moveTo>
                  <a:pt x="37352" y="20067"/>
                </a:moveTo>
                <a:cubicBezTo>
                  <a:pt x="-74994" y="31464"/>
                  <a:pt x="100464" y="56881"/>
                  <a:pt x="115505" y="68914"/>
                </a:cubicBezTo>
                <a:cubicBezTo>
                  <a:pt x="122697" y="74668"/>
                  <a:pt x="128531" y="81939"/>
                  <a:pt x="135044" y="88452"/>
                </a:cubicBezTo>
                <a:cubicBezTo>
                  <a:pt x="159599" y="162119"/>
                  <a:pt x="126476" y="71315"/>
                  <a:pt x="164352" y="147067"/>
                </a:cubicBezTo>
                <a:cubicBezTo>
                  <a:pt x="188923" y="196208"/>
                  <a:pt x="151588" y="173381"/>
                  <a:pt x="213198" y="234991"/>
                </a:cubicBezTo>
                <a:cubicBezTo>
                  <a:pt x="222967" y="244760"/>
                  <a:pt x="233661" y="253685"/>
                  <a:pt x="242505" y="264298"/>
                </a:cubicBezTo>
                <a:cubicBezTo>
                  <a:pt x="275821" y="304277"/>
                  <a:pt x="249725" y="284898"/>
                  <a:pt x="281582" y="332683"/>
                </a:cubicBezTo>
                <a:cubicBezTo>
                  <a:pt x="286691" y="340347"/>
                  <a:pt x="294608" y="345708"/>
                  <a:pt x="301121" y="352221"/>
                </a:cubicBezTo>
                <a:cubicBezTo>
                  <a:pt x="323572" y="419575"/>
                  <a:pt x="306095" y="396274"/>
                  <a:pt x="340198" y="430375"/>
                </a:cubicBezTo>
                <a:cubicBezTo>
                  <a:pt x="340836" y="432927"/>
                  <a:pt x="354640" y="492390"/>
                  <a:pt x="359736" y="498760"/>
                </a:cubicBezTo>
                <a:cubicBezTo>
                  <a:pt x="367071" y="507928"/>
                  <a:pt x="379275" y="511785"/>
                  <a:pt x="389044" y="518298"/>
                </a:cubicBezTo>
                <a:cubicBezTo>
                  <a:pt x="392300" y="528067"/>
                  <a:pt x="391531" y="540324"/>
                  <a:pt x="398813" y="547606"/>
                </a:cubicBezTo>
                <a:cubicBezTo>
                  <a:pt x="406095" y="554888"/>
                  <a:pt x="419291" y="552077"/>
                  <a:pt x="428121" y="557375"/>
                </a:cubicBezTo>
                <a:cubicBezTo>
                  <a:pt x="436019" y="562114"/>
                  <a:pt x="441146" y="570401"/>
                  <a:pt x="447659" y="576914"/>
                </a:cubicBezTo>
                <a:lnTo>
                  <a:pt x="476967" y="664837"/>
                </a:lnTo>
                <a:lnTo>
                  <a:pt x="496505" y="723452"/>
                </a:lnTo>
                <a:cubicBezTo>
                  <a:pt x="522072" y="876843"/>
                  <a:pt x="487107" y="685854"/>
                  <a:pt x="525813" y="840683"/>
                </a:cubicBezTo>
                <a:cubicBezTo>
                  <a:pt x="549638" y="935984"/>
                  <a:pt x="520547" y="816985"/>
                  <a:pt x="545352" y="928606"/>
                </a:cubicBezTo>
                <a:cubicBezTo>
                  <a:pt x="548265" y="941713"/>
                  <a:pt x="549832" y="955342"/>
                  <a:pt x="555121" y="967683"/>
                </a:cubicBezTo>
                <a:cubicBezTo>
                  <a:pt x="559746" y="978475"/>
                  <a:pt x="569890" y="986262"/>
                  <a:pt x="574659" y="996991"/>
                </a:cubicBezTo>
                <a:cubicBezTo>
                  <a:pt x="583024" y="1015811"/>
                  <a:pt x="582774" y="1038470"/>
                  <a:pt x="594198" y="1055606"/>
                </a:cubicBezTo>
                <a:cubicBezTo>
                  <a:pt x="622767" y="1098462"/>
                  <a:pt x="606691" y="1075521"/>
                  <a:pt x="643044" y="1123991"/>
                </a:cubicBezTo>
                <a:cubicBezTo>
                  <a:pt x="649645" y="1163595"/>
                  <a:pt x="651653" y="1185253"/>
                  <a:pt x="662582" y="1221683"/>
                </a:cubicBezTo>
                <a:cubicBezTo>
                  <a:pt x="668500" y="1241410"/>
                  <a:pt x="682121" y="1280298"/>
                  <a:pt x="682121" y="1280298"/>
                </a:cubicBezTo>
                <a:cubicBezTo>
                  <a:pt x="685377" y="1316119"/>
                  <a:pt x="687136" y="1352107"/>
                  <a:pt x="691890" y="1387760"/>
                </a:cubicBezTo>
                <a:cubicBezTo>
                  <a:pt x="693664" y="1401069"/>
                  <a:pt x="699257" y="1413627"/>
                  <a:pt x="701659" y="1426837"/>
                </a:cubicBezTo>
                <a:cubicBezTo>
                  <a:pt x="717374" y="1513273"/>
                  <a:pt x="696470" y="1472784"/>
                  <a:pt x="730967" y="1524529"/>
                </a:cubicBezTo>
                <a:cubicBezTo>
                  <a:pt x="748425" y="1576905"/>
                  <a:pt x="734785" y="1531943"/>
                  <a:pt x="750505" y="1602683"/>
                </a:cubicBezTo>
                <a:cubicBezTo>
                  <a:pt x="769939" y="1690132"/>
                  <a:pt x="750899" y="1585504"/>
                  <a:pt x="770044" y="1700375"/>
                </a:cubicBezTo>
                <a:cubicBezTo>
                  <a:pt x="777861" y="1825443"/>
                  <a:pt x="775144" y="1833771"/>
                  <a:pt x="789582" y="1934837"/>
                </a:cubicBezTo>
                <a:cubicBezTo>
                  <a:pt x="792484" y="1955149"/>
                  <a:pt x="803513" y="2019867"/>
                  <a:pt x="809121" y="2042298"/>
                </a:cubicBezTo>
                <a:cubicBezTo>
                  <a:pt x="811619" y="2052288"/>
                  <a:pt x="816392" y="2061616"/>
                  <a:pt x="818890" y="2071606"/>
                </a:cubicBezTo>
                <a:cubicBezTo>
                  <a:pt x="822917" y="2087715"/>
                  <a:pt x="824632" y="2104343"/>
                  <a:pt x="828659" y="2120452"/>
                </a:cubicBezTo>
                <a:cubicBezTo>
                  <a:pt x="831157" y="2130442"/>
                  <a:pt x="835930" y="2139770"/>
                  <a:pt x="838428" y="2149760"/>
                </a:cubicBezTo>
                <a:cubicBezTo>
                  <a:pt x="848910" y="2191688"/>
                  <a:pt x="849253" y="2213650"/>
                  <a:pt x="857967" y="2257221"/>
                </a:cubicBezTo>
                <a:cubicBezTo>
                  <a:pt x="860600" y="2270387"/>
                  <a:pt x="864480" y="2283272"/>
                  <a:pt x="867736" y="2296298"/>
                </a:cubicBezTo>
                <a:cubicBezTo>
                  <a:pt x="909226" y="2669720"/>
                  <a:pt x="887275" y="2445583"/>
                  <a:pt x="887275" y="3273221"/>
                </a:cubicBezTo>
                <a:cubicBezTo>
                  <a:pt x="887275" y="3308396"/>
                  <a:pt x="886146" y="3672451"/>
                  <a:pt x="867736" y="3810529"/>
                </a:cubicBezTo>
                <a:cubicBezTo>
                  <a:pt x="866375" y="3820736"/>
                  <a:pt x="860677" y="3829902"/>
                  <a:pt x="857967" y="3839837"/>
                </a:cubicBezTo>
                <a:cubicBezTo>
                  <a:pt x="850901" y="3865744"/>
                  <a:pt x="844941" y="3891940"/>
                  <a:pt x="838428" y="3917991"/>
                </a:cubicBezTo>
                <a:cubicBezTo>
                  <a:pt x="809792" y="4175717"/>
                  <a:pt x="818890" y="4069009"/>
                  <a:pt x="818890" y="4562760"/>
                </a:cubicBezTo>
                <a:cubicBezTo>
                  <a:pt x="818890" y="5002245"/>
                  <a:pt x="780921" y="4878699"/>
                  <a:pt x="838428" y="5051221"/>
                </a:cubicBezTo>
                <a:cubicBezTo>
                  <a:pt x="841685" y="5204272"/>
                  <a:pt x="839547" y="5357534"/>
                  <a:pt x="848198" y="5510375"/>
                </a:cubicBezTo>
                <a:cubicBezTo>
                  <a:pt x="849362" y="5530938"/>
                  <a:pt x="848197" y="5562478"/>
                  <a:pt x="867736" y="5568991"/>
                </a:cubicBezTo>
                <a:cubicBezTo>
                  <a:pt x="948197" y="5595810"/>
                  <a:pt x="905963" y="5585616"/>
                  <a:pt x="994736" y="5598298"/>
                </a:cubicBezTo>
                <a:cubicBezTo>
                  <a:pt x="1063121" y="5595042"/>
                  <a:pt x="1132532" y="5600776"/>
                  <a:pt x="1199890" y="5588529"/>
                </a:cubicBezTo>
                <a:cubicBezTo>
                  <a:pt x="1210022" y="5586687"/>
                  <a:pt x="1209468" y="5569517"/>
                  <a:pt x="1209659" y="5559221"/>
                </a:cubicBezTo>
                <a:cubicBezTo>
                  <a:pt x="1215990" y="5217341"/>
                  <a:pt x="1213682" y="4875342"/>
                  <a:pt x="1219428" y="4533452"/>
                </a:cubicBezTo>
                <a:cubicBezTo>
                  <a:pt x="1221237" y="4425844"/>
                  <a:pt x="1223557" y="4424890"/>
                  <a:pt x="1238967" y="4347837"/>
                </a:cubicBezTo>
                <a:cubicBezTo>
                  <a:pt x="1242223" y="4315273"/>
                  <a:pt x="1244677" y="4282618"/>
                  <a:pt x="1248736" y="4250144"/>
                </a:cubicBezTo>
                <a:cubicBezTo>
                  <a:pt x="1251193" y="4230489"/>
                  <a:pt x="1256431" y="4211228"/>
                  <a:pt x="1258505" y="4191529"/>
                </a:cubicBezTo>
                <a:cubicBezTo>
                  <a:pt x="1262950" y="4149304"/>
                  <a:pt x="1265018" y="4106862"/>
                  <a:pt x="1268275" y="4064529"/>
                </a:cubicBezTo>
                <a:cubicBezTo>
                  <a:pt x="1265018" y="3953811"/>
                  <a:pt x="1263116" y="3843045"/>
                  <a:pt x="1258505" y="3732375"/>
                </a:cubicBezTo>
                <a:cubicBezTo>
                  <a:pt x="1256602" y="3686709"/>
                  <a:pt x="1248297" y="3641310"/>
                  <a:pt x="1248736" y="3595606"/>
                </a:cubicBezTo>
                <a:cubicBezTo>
                  <a:pt x="1256709" y="2766431"/>
                  <a:pt x="1246275" y="2976310"/>
                  <a:pt x="1287813" y="2491683"/>
                </a:cubicBezTo>
                <a:cubicBezTo>
                  <a:pt x="1291162" y="2452614"/>
                  <a:pt x="1295279" y="2413597"/>
                  <a:pt x="1297582" y="2374452"/>
                </a:cubicBezTo>
                <a:cubicBezTo>
                  <a:pt x="1308327" y="2191799"/>
                  <a:pt x="1296477" y="2262753"/>
                  <a:pt x="1317121" y="2159529"/>
                </a:cubicBezTo>
                <a:cubicBezTo>
                  <a:pt x="1320377" y="2123708"/>
                  <a:pt x="1327726" y="2088026"/>
                  <a:pt x="1326890" y="2052067"/>
                </a:cubicBezTo>
                <a:cubicBezTo>
                  <a:pt x="1324611" y="1954085"/>
                  <a:pt x="1321009" y="1797970"/>
                  <a:pt x="1297582" y="1680837"/>
                </a:cubicBezTo>
                <a:cubicBezTo>
                  <a:pt x="1288228" y="1634066"/>
                  <a:pt x="1286703" y="1642055"/>
                  <a:pt x="1268275" y="1592914"/>
                </a:cubicBezTo>
                <a:cubicBezTo>
                  <a:pt x="1264659" y="1583272"/>
                  <a:pt x="1262121" y="1573248"/>
                  <a:pt x="1258505" y="1563606"/>
                </a:cubicBezTo>
                <a:cubicBezTo>
                  <a:pt x="1252348" y="1547186"/>
                  <a:pt x="1244512" y="1531396"/>
                  <a:pt x="1238967" y="1514760"/>
                </a:cubicBezTo>
                <a:cubicBezTo>
                  <a:pt x="1234721" y="1502022"/>
                  <a:pt x="1232887" y="1488593"/>
                  <a:pt x="1229198" y="1475683"/>
                </a:cubicBezTo>
                <a:cubicBezTo>
                  <a:pt x="1226369" y="1465781"/>
                  <a:pt x="1222138" y="1456310"/>
                  <a:pt x="1219428" y="1446375"/>
                </a:cubicBezTo>
                <a:cubicBezTo>
                  <a:pt x="1212362" y="1420468"/>
                  <a:pt x="1208382" y="1393696"/>
                  <a:pt x="1199890" y="1368221"/>
                </a:cubicBezTo>
                <a:cubicBezTo>
                  <a:pt x="1196634" y="1358452"/>
                  <a:pt x="1192830" y="1348849"/>
                  <a:pt x="1190121" y="1338914"/>
                </a:cubicBezTo>
                <a:cubicBezTo>
                  <a:pt x="1183055" y="1313007"/>
                  <a:pt x="1177095" y="1286811"/>
                  <a:pt x="1170582" y="1260760"/>
                </a:cubicBezTo>
                <a:lnTo>
                  <a:pt x="1160813" y="1221683"/>
                </a:lnTo>
                <a:cubicBezTo>
                  <a:pt x="1157557" y="1179350"/>
                  <a:pt x="1155489" y="1136908"/>
                  <a:pt x="1151044" y="1094683"/>
                </a:cubicBezTo>
                <a:cubicBezTo>
                  <a:pt x="1148970" y="1074984"/>
                  <a:pt x="1143589" y="1055739"/>
                  <a:pt x="1141275" y="1036067"/>
                </a:cubicBezTo>
                <a:cubicBezTo>
                  <a:pt x="1127137" y="915899"/>
                  <a:pt x="1157843" y="954945"/>
                  <a:pt x="1111967" y="909067"/>
                </a:cubicBezTo>
                <a:cubicBezTo>
                  <a:pt x="1108711" y="892785"/>
                  <a:pt x="1106225" y="876330"/>
                  <a:pt x="1102198" y="860221"/>
                </a:cubicBezTo>
                <a:cubicBezTo>
                  <a:pt x="1097096" y="839814"/>
                  <a:pt x="1078858" y="796988"/>
                  <a:pt x="1072890" y="782067"/>
                </a:cubicBezTo>
                <a:cubicBezTo>
                  <a:pt x="1069634" y="762529"/>
                  <a:pt x="1067418" y="742788"/>
                  <a:pt x="1063121" y="723452"/>
                </a:cubicBezTo>
                <a:cubicBezTo>
                  <a:pt x="1055259" y="688070"/>
                  <a:pt x="1048748" y="692405"/>
                  <a:pt x="1033813" y="655067"/>
                </a:cubicBezTo>
                <a:cubicBezTo>
                  <a:pt x="1026164" y="635945"/>
                  <a:pt x="1020788" y="615990"/>
                  <a:pt x="1014275" y="596452"/>
                </a:cubicBezTo>
                <a:cubicBezTo>
                  <a:pt x="1011018" y="586683"/>
                  <a:pt x="1006525" y="577242"/>
                  <a:pt x="1004505" y="567144"/>
                </a:cubicBezTo>
                <a:lnTo>
                  <a:pt x="994736" y="518298"/>
                </a:lnTo>
                <a:cubicBezTo>
                  <a:pt x="1004505" y="515042"/>
                  <a:pt x="1020219" y="518090"/>
                  <a:pt x="1024044" y="508529"/>
                </a:cubicBezTo>
                <a:cubicBezTo>
                  <a:pt x="1029031" y="496063"/>
                  <a:pt x="1017964" y="482362"/>
                  <a:pt x="1014275" y="469452"/>
                </a:cubicBezTo>
                <a:cubicBezTo>
                  <a:pt x="1004164" y="434063"/>
                  <a:pt x="1006373" y="442946"/>
                  <a:pt x="984967" y="410837"/>
                </a:cubicBezTo>
                <a:lnTo>
                  <a:pt x="965428" y="352221"/>
                </a:lnTo>
                <a:cubicBezTo>
                  <a:pt x="962172" y="342452"/>
                  <a:pt x="961371" y="331482"/>
                  <a:pt x="955659" y="322914"/>
                </a:cubicBezTo>
                <a:lnTo>
                  <a:pt x="916582" y="264298"/>
                </a:lnTo>
                <a:cubicBezTo>
                  <a:pt x="897570" y="207262"/>
                  <a:pt x="914237" y="262341"/>
                  <a:pt x="897044" y="176375"/>
                </a:cubicBezTo>
                <a:cubicBezTo>
                  <a:pt x="889661" y="139460"/>
                  <a:pt x="880199" y="116071"/>
                  <a:pt x="867736" y="78683"/>
                </a:cubicBezTo>
                <a:cubicBezTo>
                  <a:pt x="864480" y="68914"/>
                  <a:pt x="865249" y="56657"/>
                  <a:pt x="857967" y="49375"/>
                </a:cubicBezTo>
                <a:cubicBezTo>
                  <a:pt x="838770" y="30178"/>
                  <a:pt x="821182" y="939"/>
                  <a:pt x="789582" y="529"/>
                </a:cubicBezTo>
                <a:cubicBezTo>
                  <a:pt x="548628" y="-2600"/>
                  <a:pt x="149698" y="8670"/>
                  <a:pt x="37352" y="20067"/>
                </a:cubicBezTo>
                <a:close/>
              </a:path>
            </a:pathLst>
          </a:custGeom>
          <a:solidFill>
            <a:srgbClr val="FF6600">
              <a:alpha val="60000"/>
            </a:srgbClr>
          </a:solidFill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9"/>
          <p:cNvSpPr>
            <a:spLocks noChangeArrowheads="1"/>
          </p:cNvSpPr>
          <p:nvPr/>
        </p:nvSpPr>
        <p:spPr bwMode="auto">
          <a:xfrm>
            <a:off x="2209800" y="53859"/>
            <a:ext cx="502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85000"/>
              </a:lnSpc>
            </a:pPr>
            <a:r>
              <a:rPr lang="en-US" sz="2800" dirty="0" smtClean="0">
                <a:solidFill>
                  <a:srgbClr val="660066"/>
                </a:solidFill>
                <a:latin typeface="Comic Sans MS" charset="0"/>
                <a:cs typeface="Comic Sans MS" charset="0"/>
              </a:rPr>
              <a:t>Episodic Tremor and Slip</a:t>
            </a:r>
            <a:endParaRPr lang="en-US" sz="2800" dirty="0">
              <a:solidFill>
                <a:srgbClr val="660066"/>
              </a:solidFill>
              <a:latin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221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GPS_3gridGraphExtract-WithSeismicity.mov" descr="/Users/butler/Documents/TOTLE/2011 EarthScope Workshop/Butler ES 2011/GPS_3gridGraphExtract-WithSeismicity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18988"/>
            <a:ext cx="7192963" cy="5395913"/>
          </a:xfrm>
          <a:prstGeom prst="rect">
            <a:avLst/>
          </a:prstGeom>
          <a:noFill/>
          <a:ln w="38100">
            <a:solidFill>
              <a:srgbClr val="660066"/>
            </a:solidFill>
            <a:round/>
            <a:headEnd/>
            <a:tailEnd/>
          </a:ln>
          <a:effectLst>
            <a:outerShdw blurRad="50800" dist="38100" dir="2700000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3" name="TextBox 5"/>
          <p:cNvSpPr txBox="1">
            <a:spLocks noChangeArrowheads="1"/>
          </p:cNvSpPr>
          <p:nvPr/>
        </p:nvSpPr>
        <p:spPr bwMode="auto">
          <a:xfrm>
            <a:off x="4273550" y="6170871"/>
            <a:ext cx="38826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 smtClean="0">
                <a:solidFill>
                  <a:srgbClr val="660066"/>
                </a:solidFill>
                <a:latin typeface="Comic Sans MS"/>
                <a:cs typeface="Comic Sans MS"/>
              </a:rPr>
              <a:t>Animation </a:t>
            </a:r>
            <a:r>
              <a:rPr lang="en-US" sz="1800" b="1" dirty="0">
                <a:solidFill>
                  <a:srgbClr val="660066"/>
                </a:solidFill>
                <a:latin typeface="Comic Sans MS"/>
                <a:cs typeface="Comic Sans MS"/>
              </a:rPr>
              <a:t>by JENDA JOHNSON</a:t>
            </a:r>
          </a:p>
        </p:txBody>
      </p:sp>
      <p:pic>
        <p:nvPicPr>
          <p:cNvPr id="46084" name="Picture 6" descr="IRIS_Logo.ti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7850" y="5866071"/>
            <a:ext cx="8699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9"/>
          <p:cNvSpPr>
            <a:spLocks noChangeArrowheads="1"/>
          </p:cNvSpPr>
          <p:nvPr/>
        </p:nvSpPr>
        <p:spPr bwMode="auto">
          <a:xfrm>
            <a:off x="2209800" y="53859"/>
            <a:ext cx="502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85000"/>
              </a:lnSpc>
            </a:pPr>
            <a:r>
              <a:rPr lang="en-US" sz="2800" dirty="0" smtClean="0">
                <a:solidFill>
                  <a:srgbClr val="660066"/>
                </a:solidFill>
                <a:latin typeface="Comic Sans MS" charset="0"/>
                <a:cs typeface="Comic Sans MS" charset="0"/>
              </a:rPr>
              <a:t>Episodic Tremor and Slip</a:t>
            </a:r>
            <a:endParaRPr lang="en-US" sz="2800" dirty="0">
              <a:solidFill>
                <a:srgbClr val="660066"/>
              </a:solidFill>
              <a:latin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599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1" fill="hold"/>
                                        <p:tgtEl>
                                          <p:spTgt spid="409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096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9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09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6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9889"/>
            <a:ext cx="9144000" cy="1084949"/>
          </a:xfrm>
        </p:spPr>
        <p:txBody>
          <a:bodyPr>
            <a:noAutofit/>
          </a:bodyPr>
          <a:lstStyle/>
          <a:p>
            <a:r>
              <a:rPr lang="en-US" sz="3600" dirty="0">
                <a:ea typeface="ＭＳ Ｐゴシック" pitchFamily="30" charset="-128"/>
                <a:cs typeface="ＭＳ Ｐゴシック" pitchFamily="30" charset="-128"/>
              </a:rPr>
              <a:t>Deep-ocean Assessment and </a:t>
            </a:r>
            <a:r>
              <a:rPr lang="en-US" sz="3600" dirty="0" smtClean="0">
                <a:ea typeface="ＭＳ Ｐゴシック" pitchFamily="30" charset="-128"/>
                <a:cs typeface="ＭＳ Ｐゴシック" pitchFamily="30" charset="-128"/>
              </a:rPr>
              <a:t/>
            </a:r>
            <a:br>
              <a:rPr lang="en-US" sz="3600" dirty="0" smtClean="0">
                <a:ea typeface="ＭＳ Ｐゴシック" pitchFamily="30" charset="-128"/>
                <a:cs typeface="ＭＳ Ｐゴシック" pitchFamily="30" charset="-128"/>
              </a:rPr>
            </a:br>
            <a:r>
              <a:rPr lang="en-US" sz="3600" dirty="0" smtClean="0">
                <a:ea typeface="ＭＳ Ｐゴシック" pitchFamily="30" charset="-128"/>
                <a:cs typeface="ＭＳ Ｐゴシック" pitchFamily="30" charset="-128"/>
              </a:rPr>
              <a:t>Reporting </a:t>
            </a:r>
            <a:r>
              <a:rPr lang="en-US" sz="3600" dirty="0">
                <a:ea typeface="ＭＳ Ｐゴシック" pitchFamily="30" charset="-128"/>
                <a:cs typeface="ＭＳ Ｐゴシック" pitchFamily="30" charset="-128"/>
              </a:rPr>
              <a:t>of Tsunami (DART</a:t>
            </a:r>
            <a:r>
              <a:rPr lang="en-US" sz="3600" dirty="0" smtClean="0">
                <a:ea typeface="ＭＳ Ｐゴシック" pitchFamily="30" charset="-128"/>
                <a:cs typeface="ＭＳ Ｐゴシック" pitchFamily="30" charset="-128"/>
              </a:rPr>
              <a:t>)</a:t>
            </a:r>
            <a:endParaRPr lang="en-US" sz="3600" dirty="0"/>
          </a:p>
        </p:txBody>
      </p:sp>
      <p:pic>
        <p:nvPicPr>
          <p:cNvPr id="4" name="Picture 3" descr="DART201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449" y="1522930"/>
            <a:ext cx="8001000" cy="4572000"/>
          </a:xfrm>
          <a:prstGeom prst="rect">
            <a:avLst/>
          </a:prstGeom>
          <a:ln w="38100" cap="flat" cmpd="sng" algn="ctr">
            <a:solidFill>
              <a:srgbClr val="660066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123349" y="410160"/>
            <a:ext cx="8610600" cy="914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660066"/>
                </a:solidFill>
                <a:latin typeface="Comic Sans MS"/>
                <a:ea typeface="+mj-ea"/>
                <a:cs typeface="Comic Sans MS"/>
              </a:defRPr>
            </a:lvl1pPr>
          </a:lstStyle>
          <a:p>
            <a:pPr>
              <a:lnSpc>
                <a:spcPct val="95000"/>
              </a:lnSpc>
            </a:pPr>
            <a:endParaRPr kumimoji="1" lang="en-US" sz="4000" dirty="0">
              <a:ea typeface="ＭＳ Ｐゴシック" pitchFamily="30" charset="-128"/>
              <a:cs typeface="ＭＳ Ｐゴシック" pitchFamily="30" charset="-128"/>
            </a:endParaRPr>
          </a:p>
        </p:txBody>
      </p:sp>
      <p:pic>
        <p:nvPicPr>
          <p:cNvPr id="6" name="Picture 4" descr="dart_moori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2012" y="1370530"/>
            <a:ext cx="4000500" cy="4918075"/>
          </a:xfrm>
          <a:prstGeom prst="rect">
            <a:avLst/>
          </a:prstGeom>
          <a:noFill/>
          <a:ln w="28575">
            <a:solidFill>
              <a:srgbClr val="660066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5" descr="NewportDARTPag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4449" y="1768992"/>
            <a:ext cx="4502150" cy="3705225"/>
          </a:xfrm>
          <a:prstGeom prst="rect">
            <a:avLst/>
          </a:prstGeom>
          <a:noFill/>
          <a:ln w="28575">
            <a:solidFill>
              <a:srgbClr val="660066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0371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/>
          <p:cNvSpPr>
            <a:spLocks noChangeArrowheads="1"/>
          </p:cNvSpPr>
          <p:nvPr/>
        </p:nvSpPr>
        <p:spPr bwMode="auto">
          <a:xfrm>
            <a:off x="533400" y="5311917"/>
            <a:ext cx="8001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2000" dirty="0">
                <a:solidFill>
                  <a:srgbClr val="660066"/>
                </a:solidFill>
                <a:latin typeface="Comic Sans MS" charset="0"/>
                <a:cs typeface="Comic Sans MS" charset="0"/>
              </a:rPr>
              <a:t>Slow slip between North American and Juan de Fuca plates at </a:t>
            </a:r>
            <a:br>
              <a:rPr lang="en-US" sz="2000" dirty="0">
                <a:solidFill>
                  <a:srgbClr val="660066"/>
                </a:solidFill>
                <a:latin typeface="Comic Sans MS" charset="0"/>
                <a:cs typeface="Comic Sans MS" charset="0"/>
              </a:rPr>
            </a:br>
            <a:r>
              <a:rPr lang="en-US" sz="2000" dirty="0">
                <a:solidFill>
                  <a:srgbClr val="660066"/>
                </a:solidFill>
                <a:latin typeface="Comic Sans MS" charset="0"/>
                <a:cs typeface="Comic Sans MS" charset="0"/>
              </a:rPr>
              <a:t>20 – 40 km depth. A transitional behavior between the shallow locked zone and the continuously slipping zone deeper than 40 km.</a:t>
            </a:r>
          </a:p>
        </p:txBody>
      </p:sp>
      <p:pic>
        <p:nvPicPr>
          <p:cNvPr id="55299" name="Picture 4" descr="ETS Cross Section.tif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662130"/>
            <a:ext cx="8451850" cy="4678362"/>
          </a:xfrm>
          <a:prstGeom prst="rect">
            <a:avLst/>
          </a:prstGeom>
          <a:noFill/>
          <a:ln w="28575">
            <a:solidFill>
              <a:srgbClr val="660066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9"/>
          <p:cNvSpPr>
            <a:spLocks noChangeArrowheads="1"/>
          </p:cNvSpPr>
          <p:nvPr/>
        </p:nvSpPr>
        <p:spPr bwMode="auto">
          <a:xfrm>
            <a:off x="622245" y="53859"/>
            <a:ext cx="502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85000"/>
              </a:lnSpc>
            </a:pPr>
            <a:r>
              <a:rPr lang="en-US" sz="2800" dirty="0" smtClean="0">
                <a:solidFill>
                  <a:srgbClr val="660066"/>
                </a:solidFill>
                <a:latin typeface="Comic Sans MS" charset="0"/>
                <a:cs typeface="Comic Sans MS" charset="0"/>
              </a:rPr>
              <a:t>Episodic Tremor and Slip</a:t>
            </a:r>
            <a:endParaRPr lang="en-US" sz="2800" dirty="0">
              <a:solidFill>
                <a:srgbClr val="660066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948681" y="-9114"/>
            <a:ext cx="32652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400" i="1" dirty="0" smtClean="0">
                <a:solidFill>
                  <a:srgbClr val="660066"/>
                </a:solidFill>
                <a:latin typeface="Comic Sans MS" charset="0"/>
              </a:rPr>
              <a:t>Two-Block EQ Model</a:t>
            </a:r>
            <a:endParaRPr lang="en-US" sz="2400" i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435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6" descr="IRIS_Logo.t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7850" y="5745632"/>
            <a:ext cx="8699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ETS Animation Snapshot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300" y="741832"/>
            <a:ext cx="6870700" cy="5156200"/>
          </a:xfrm>
          <a:prstGeom prst="rect">
            <a:avLst/>
          </a:prstGeom>
          <a:ln w="28575" cmpd="sng">
            <a:solidFill>
              <a:srgbClr val="6600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29"/>
          <p:cNvSpPr>
            <a:spLocks noChangeArrowheads="1"/>
          </p:cNvSpPr>
          <p:nvPr/>
        </p:nvSpPr>
        <p:spPr bwMode="auto">
          <a:xfrm>
            <a:off x="2209800" y="53859"/>
            <a:ext cx="502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85000"/>
              </a:lnSpc>
            </a:pPr>
            <a:r>
              <a:rPr lang="en-US" sz="2800" dirty="0" smtClean="0">
                <a:solidFill>
                  <a:srgbClr val="660066"/>
                </a:solidFill>
                <a:latin typeface="Comic Sans MS" charset="0"/>
                <a:cs typeface="Comic Sans MS" charset="0"/>
              </a:rPr>
              <a:t>Episodic Tremor and Slip</a:t>
            </a:r>
            <a:endParaRPr lang="en-US" sz="2800" dirty="0">
              <a:solidFill>
                <a:srgbClr val="660066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4118394" y="6090743"/>
            <a:ext cx="38826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 smtClean="0">
                <a:solidFill>
                  <a:srgbClr val="660066"/>
                </a:solidFill>
                <a:latin typeface="Comic Sans MS"/>
                <a:cs typeface="Comic Sans MS"/>
              </a:rPr>
              <a:t>Animation </a:t>
            </a:r>
            <a:r>
              <a:rPr lang="en-US" sz="1800" b="1" dirty="0">
                <a:solidFill>
                  <a:srgbClr val="660066"/>
                </a:solidFill>
                <a:latin typeface="Comic Sans MS"/>
                <a:cs typeface="Comic Sans MS"/>
              </a:rPr>
              <a:t>by JENDA JOHNSON</a:t>
            </a:r>
          </a:p>
        </p:txBody>
      </p:sp>
    </p:spTree>
    <p:extLst>
      <p:ext uri="{BB962C8B-B14F-4D97-AF65-F5344CB8AC3E}">
        <p14:creationId xmlns:p14="http://schemas.microsoft.com/office/powerpoint/2010/main" val="3382018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97826" y="905832"/>
            <a:ext cx="3581400" cy="990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dirty="0">
                <a:latin typeface="Comic Sans MS" charset="0"/>
                <a:ea typeface="ＭＳ Ｐゴシック" charset="0"/>
                <a:cs typeface="ＭＳ Ｐゴシック" charset="0"/>
              </a:rPr>
              <a:t>PNW Crustal Block Motions</a:t>
            </a:r>
          </a:p>
        </p:txBody>
      </p:sp>
      <p:pic>
        <p:nvPicPr>
          <p:cNvPr id="2048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3172" y="750659"/>
            <a:ext cx="3637704" cy="5943600"/>
          </a:xfrm>
          <a:prstGeom prst="rect">
            <a:avLst/>
          </a:prstGeom>
          <a:noFill/>
          <a:ln w="28575" cmpd="sng">
            <a:solidFill>
              <a:srgbClr val="660066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4" name="Rectangle 9"/>
          <p:cNvSpPr>
            <a:spLocks noChangeArrowheads="1"/>
          </p:cNvSpPr>
          <p:nvPr/>
        </p:nvSpPr>
        <p:spPr bwMode="auto">
          <a:xfrm>
            <a:off x="147415" y="2133599"/>
            <a:ext cx="4505757" cy="31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ts val="3363"/>
              </a:lnSpc>
              <a:spcBef>
                <a:spcPct val="60000"/>
              </a:spcBef>
              <a:buClr>
                <a:schemeClr val="tx1"/>
              </a:buClr>
              <a:buFontTx/>
              <a:buNone/>
            </a:pPr>
            <a:r>
              <a:rPr lang="en-US" sz="2800" dirty="0">
                <a:solidFill>
                  <a:srgbClr val="660066"/>
                </a:solidFill>
                <a:latin typeface="Comic Sans MS"/>
                <a:cs typeface="Comic Sans MS"/>
              </a:rPr>
              <a:t>C</a:t>
            </a:r>
            <a:r>
              <a:rPr kumimoji="0" lang="en-US" sz="2800" dirty="0" smtClean="0">
                <a:solidFill>
                  <a:srgbClr val="660066"/>
                </a:solidFill>
                <a:latin typeface="Comic Sans MS"/>
                <a:cs typeface="Comic Sans MS"/>
              </a:rPr>
              <a:t>rustal blocks are in slow motion.  They grind against each other causing EQs along </a:t>
            </a:r>
            <a:r>
              <a:rPr lang="en-US" sz="2800" dirty="0" smtClean="0">
                <a:solidFill>
                  <a:srgbClr val="660066"/>
                </a:solidFill>
                <a:latin typeface="Comic Sans MS"/>
                <a:cs typeface="Comic Sans MS"/>
              </a:rPr>
              <a:t>their edges.  They also deform internally to make faults and folds</a:t>
            </a:r>
            <a:r>
              <a:rPr kumimoji="0" lang="en-US" sz="2800" dirty="0" smtClean="0">
                <a:solidFill>
                  <a:srgbClr val="660066"/>
                </a:solidFill>
                <a:latin typeface="Comic Sans MS"/>
                <a:cs typeface="Comic Sans MS"/>
              </a:rPr>
              <a:t>.</a:t>
            </a:r>
            <a:endParaRPr kumimoji="0" lang="en-US" sz="2800" dirty="0">
              <a:solidFill>
                <a:srgbClr val="660066"/>
              </a:solidFill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211612" y="-9114"/>
            <a:ext cx="39409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400" i="1" dirty="0" smtClean="0">
                <a:solidFill>
                  <a:srgbClr val="660066"/>
                </a:solidFill>
                <a:latin typeface="Comic Sans MS" charset="0"/>
              </a:rPr>
              <a:t>PNW Crustal Block Model</a:t>
            </a:r>
            <a:endParaRPr lang="en-US" sz="2400" i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10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812" y="0"/>
            <a:ext cx="8686800" cy="714434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660066"/>
                </a:solidFill>
              </a:rPr>
              <a:t>Animation on Crustal Block Motions</a:t>
            </a:r>
            <a:endParaRPr lang="en-US" sz="3600" dirty="0">
              <a:solidFill>
                <a:srgbClr val="660066"/>
              </a:solidFill>
            </a:endParaRPr>
          </a:p>
        </p:txBody>
      </p:sp>
      <p:pic>
        <p:nvPicPr>
          <p:cNvPr id="3" name="Picture 2" descr="PNWTectonicsScreenShot.tif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25"/>
          <a:stretch/>
        </p:blipFill>
        <p:spPr>
          <a:xfrm>
            <a:off x="476266" y="816497"/>
            <a:ext cx="8229600" cy="5290850"/>
          </a:xfrm>
          <a:prstGeom prst="rect">
            <a:avLst/>
          </a:prstGeom>
          <a:ln w="28575" cmpd="sng">
            <a:solidFill>
              <a:srgbClr val="6600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6041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97826" y="905832"/>
            <a:ext cx="3581400" cy="990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dirty="0">
                <a:latin typeface="Comic Sans MS" charset="0"/>
                <a:ea typeface="ＭＳ Ｐゴシック" charset="0"/>
                <a:cs typeface="ＭＳ Ｐゴシック" charset="0"/>
              </a:rPr>
              <a:t>PNW Crustal Block Motions</a:t>
            </a:r>
          </a:p>
        </p:txBody>
      </p:sp>
      <p:pic>
        <p:nvPicPr>
          <p:cNvPr id="2048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3172" y="750659"/>
            <a:ext cx="3637704" cy="5943600"/>
          </a:xfrm>
          <a:prstGeom prst="rect">
            <a:avLst/>
          </a:prstGeom>
          <a:noFill/>
          <a:ln w="28575" cmpd="sng">
            <a:solidFill>
              <a:srgbClr val="660066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4" name="Rectangle 9"/>
          <p:cNvSpPr>
            <a:spLocks noChangeArrowheads="1"/>
          </p:cNvSpPr>
          <p:nvPr/>
        </p:nvSpPr>
        <p:spPr bwMode="auto">
          <a:xfrm>
            <a:off x="147415" y="2315043"/>
            <a:ext cx="4505757" cy="2742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ts val="3363"/>
              </a:lnSpc>
              <a:spcBef>
                <a:spcPct val="60000"/>
              </a:spcBef>
              <a:buClr>
                <a:schemeClr val="tx1"/>
              </a:buClr>
              <a:buFontTx/>
              <a:buNone/>
            </a:pPr>
            <a:r>
              <a:rPr lang="en-US" sz="3200" dirty="0" smtClean="0">
                <a:solidFill>
                  <a:srgbClr val="660066"/>
                </a:solidFill>
                <a:latin typeface="Comic Sans MS"/>
                <a:cs typeface="Comic Sans MS"/>
              </a:rPr>
              <a:t>Explore the model</a:t>
            </a:r>
            <a:r>
              <a:rPr kumimoji="0" lang="en-US" sz="3200" dirty="0" smtClean="0">
                <a:solidFill>
                  <a:srgbClr val="660066"/>
                </a:solidFill>
                <a:latin typeface="Comic Sans MS"/>
                <a:cs typeface="Comic Sans MS"/>
              </a:rPr>
              <a:t>.</a:t>
            </a:r>
          </a:p>
          <a:p>
            <a:pPr>
              <a:lnSpc>
                <a:spcPts val="3363"/>
              </a:lnSpc>
              <a:spcBef>
                <a:spcPct val="60000"/>
              </a:spcBef>
              <a:buClr>
                <a:schemeClr val="tx1"/>
              </a:buClr>
              <a:buFontTx/>
              <a:buNone/>
            </a:pPr>
            <a:r>
              <a:rPr lang="en-US" sz="2800" dirty="0" smtClean="0">
                <a:solidFill>
                  <a:srgbClr val="660066"/>
                </a:solidFill>
                <a:latin typeface="Comic Sans MS"/>
                <a:cs typeface="Comic Sans MS"/>
              </a:rPr>
              <a:t>Note rotation of Coast Range blocks and opening of Basin a</a:t>
            </a:r>
            <a:r>
              <a:rPr lang="en-US" sz="2800" dirty="0">
                <a:solidFill>
                  <a:srgbClr val="660066"/>
                </a:solidFill>
                <a:latin typeface="Comic Sans MS"/>
                <a:cs typeface="Comic Sans MS"/>
              </a:rPr>
              <a:t>n</a:t>
            </a:r>
            <a:r>
              <a:rPr lang="en-US" sz="2800" dirty="0" smtClean="0">
                <a:solidFill>
                  <a:srgbClr val="660066"/>
                </a:solidFill>
                <a:latin typeface="Comic Sans MS"/>
                <a:cs typeface="Comic Sans MS"/>
              </a:rPr>
              <a:t>d Range in southeastern Oregon.</a:t>
            </a:r>
            <a:endParaRPr kumimoji="0" lang="en-US" sz="2800" dirty="0">
              <a:solidFill>
                <a:srgbClr val="660066"/>
              </a:solidFill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211612" y="-9114"/>
            <a:ext cx="39409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400" i="1" dirty="0" smtClean="0">
                <a:solidFill>
                  <a:srgbClr val="660066"/>
                </a:solidFill>
                <a:latin typeface="Comic Sans MS" charset="0"/>
              </a:rPr>
              <a:t>PNW Crustal Block Model</a:t>
            </a:r>
            <a:endParaRPr lang="en-US" sz="2400" i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609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9376" y="1"/>
            <a:ext cx="8600519" cy="656922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Crustal Earthquakes in Oregon 1841 - 2002</a:t>
            </a:r>
            <a:endParaRPr lang="en-US" sz="3600" dirty="0"/>
          </a:p>
        </p:txBody>
      </p:sp>
      <p:pic>
        <p:nvPicPr>
          <p:cNvPr id="4" name="Picture 3" descr="OrEpicenterMap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41" t="7906" r="1122" b="42077"/>
          <a:stretch/>
        </p:blipFill>
        <p:spPr>
          <a:xfrm>
            <a:off x="87581" y="580275"/>
            <a:ext cx="9056420" cy="6142235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2848078" y="4908106"/>
            <a:ext cx="2272076" cy="992663"/>
            <a:chOff x="2848078" y="4908106"/>
            <a:chExt cx="2272076" cy="992663"/>
          </a:xfrm>
        </p:grpSpPr>
        <p:sp>
          <p:nvSpPr>
            <p:cNvPr id="3" name="Oval 2"/>
            <p:cNvSpPr/>
            <p:nvPr/>
          </p:nvSpPr>
          <p:spPr>
            <a:xfrm rot="3496776">
              <a:off x="3374075" y="5426110"/>
              <a:ext cx="602971" cy="346347"/>
            </a:xfrm>
            <a:prstGeom prst="ellipse">
              <a:avLst/>
            </a:prstGeom>
            <a:noFill/>
            <a:ln w="28575" cmpd="sng"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848078" y="4908106"/>
              <a:ext cx="22720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660066"/>
                  </a:solidFill>
                  <a:latin typeface="Comic Sans MS"/>
                  <a:cs typeface="Comic Sans MS"/>
                </a:rPr>
                <a:t>Klamath Falls, 1993</a:t>
              </a:r>
              <a:endParaRPr lang="en-US" dirty="0">
                <a:solidFill>
                  <a:srgbClr val="660066"/>
                </a:solidFill>
                <a:latin typeface="Comic Sans MS"/>
                <a:cs typeface="Comic Sans MS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346189" y="2227913"/>
            <a:ext cx="1827544" cy="758808"/>
            <a:chOff x="2346189" y="2227913"/>
            <a:chExt cx="1827544" cy="758808"/>
          </a:xfrm>
        </p:grpSpPr>
        <p:sp>
          <p:nvSpPr>
            <p:cNvPr id="5" name="Oval 4"/>
            <p:cNvSpPr/>
            <p:nvPr/>
          </p:nvSpPr>
          <p:spPr>
            <a:xfrm rot="3496776">
              <a:off x="2960578" y="2307015"/>
              <a:ext cx="408133" cy="249930"/>
            </a:xfrm>
            <a:prstGeom prst="ellipse">
              <a:avLst/>
            </a:prstGeom>
            <a:noFill/>
            <a:ln w="28575" cmpd="sng"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346189" y="2617389"/>
              <a:ext cx="18275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660066"/>
                  </a:solidFill>
                  <a:latin typeface="Comic Sans MS"/>
                  <a:cs typeface="Comic Sans MS"/>
                </a:rPr>
                <a:t>Mt Angel, 1993</a:t>
              </a:r>
              <a:endParaRPr lang="en-US" dirty="0">
                <a:solidFill>
                  <a:srgbClr val="660066"/>
                </a:solidFill>
                <a:latin typeface="Comic Sans MS"/>
                <a:cs typeface="Comic Sans MS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13896" y="888169"/>
            <a:ext cx="1325713" cy="3779694"/>
            <a:chOff x="613896" y="888169"/>
            <a:chExt cx="1325713" cy="3779694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740424" y="3547625"/>
              <a:ext cx="665444" cy="187457"/>
            </a:xfrm>
            <a:prstGeom prst="line">
              <a:avLst/>
            </a:prstGeom>
            <a:ln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740424" y="2525984"/>
              <a:ext cx="925627" cy="514616"/>
            </a:xfrm>
            <a:prstGeom prst="line">
              <a:avLst/>
            </a:prstGeom>
            <a:ln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613896" y="2155756"/>
              <a:ext cx="965362" cy="431152"/>
            </a:xfrm>
            <a:prstGeom prst="line">
              <a:avLst/>
            </a:prstGeom>
            <a:ln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808472" y="4107744"/>
              <a:ext cx="489613" cy="187457"/>
            </a:xfrm>
            <a:prstGeom prst="line">
              <a:avLst/>
            </a:prstGeom>
            <a:ln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843716" y="4480406"/>
              <a:ext cx="454369" cy="187457"/>
            </a:xfrm>
            <a:prstGeom prst="line">
              <a:avLst/>
            </a:prstGeom>
            <a:ln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244486" y="3046703"/>
              <a:ext cx="269165" cy="111949"/>
            </a:xfrm>
            <a:prstGeom prst="line">
              <a:avLst/>
            </a:prstGeom>
            <a:ln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808472" y="2859589"/>
              <a:ext cx="311536" cy="111949"/>
            </a:xfrm>
            <a:prstGeom prst="line">
              <a:avLst/>
            </a:prstGeom>
            <a:ln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666051" y="2118249"/>
              <a:ext cx="182372" cy="148885"/>
            </a:xfrm>
            <a:prstGeom prst="line">
              <a:avLst/>
            </a:prstGeom>
            <a:ln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152812" y="1602758"/>
              <a:ext cx="426446" cy="106150"/>
            </a:xfrm>
            <a:prstGeom prst="line">
              <a:avLst/>
            </a:prstGeom>
            <a:ln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757237" y="1787947"/>
              <a:ext cx="182372" cy="148885"/>
            </a:xfrm>
            <a:prstGeom prst="line">
              <a:avLst/>
            </a:prstGeom>
            <a:ln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366035" y="888169"/>
              <a:ext cx="391202" cy="106150"/>
            </a:xfrm>
            <a:prstGeom prst="line">
              <a:avLst/>
            </a:prstGeom>
            <a:ln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49548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048928" y="-44239"/>
            <a:ext cx="7391400" cy="6096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latin typeface="Comic Sans MS" charset="0"/>
                <a:ea typeface="ＭＳ Ｐゴシック" charset="0"/>
                <a:cs typeface="ＭＳ Ｐゴシック" charset="0"/>
              </a:rPr>
              <a:t>Cascadia Earthquake Early Warning</a:t>
            </a:r>
            <a:endParaRPr lang="en-US" sz="3200" dirty="0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 descr="CascadiaEEWGrab.tif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3" r="1115"/>
          <a:stretch/>
        </p:blipFill>
        <p:spPr>
          <a:xfrm>
            <a:off x="564427" y="674014"/>
            <a:ext cx="8031316" cy="5486400"/>
          </a:xfrm>
          <a:prstGeom prst="rect">
            <a:avLst/>
          </a:prstGeom>
          <a:ln w="38100" cmpd="sng">
            <a:solidFill>
              <a:srgbClr val="660066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2150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09" y="11866"/>
            <a:ext cx="6023791" cy="73264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Local Cascadia Tsunami </a:t>
            </a:r>
            <a:endParaRPr lang="en-US" sz="3600" dirty="0"/>
          </a:p>
        </p:txBody>
      </p:sp>
      <p:pic>
        <p:nvPicPr>
          <p:cNvPr id="4" name="Picture 3" descr="CascadiaDisplacementModel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373" y="251827"/>
            <a:ext cx="2586852" cy="6400800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98529" y="714680"/>
            <a:ext cx="6273844" cy="5009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ts val="3200"/>
              </a:lnSpc>
            </a:pPr>
            <a:r>
              <a:rPr lang="en-US" sz="2400" dirty="0" smtClean="0">
                <a:solidFill>
                  <a:srgbClr val="660066"/>
                </a:solidFill>
                <a:latin typeface="Comic Sans MS" charset="0"/>
                <a:cs typeface="Comic Sans MS" charset="0"/>
              </a:rPr>
              <a:t>DOGAMI has published Tsunami Inundation Maps based on modeling of tsunamis generated by great earthquakes on the Cascadia subduction zone.</a:t>
            </a:r>
          </a:p>
          <a:p>
            <a:pPr eaLnBrk="0" hangingPunct="0">
              <a:lnSpc>
                <a:spcPts val="3200"/>
              </a:lnSpc>
            </a:pPr>
            <a:endParaRPr lang="en-US" sz="2400" dirty="0">
              <a:solidFill>
                <a:srgbClr val="660066"/>
              </a:solidFill>
              <a:latin typeface="Comic Sans MS" charset="0"/>
              <a:cs typeface="Comic Sans MS" charset="0"/>
            </a:endParaRPr>
          </a:p>
          <a:p>
            <a:pPr eaLnBrk="0" hangingPunct="0">
              <a:lnSpc>
                <a:spcPts val="3200"/>
              </a:lnSpc>
            </a:pPr>
            <a:r>
              <a:rPr lang="en-US" sz="2400" dirty="0" smtClean="0">
                <a:solidFill>
                  <a:srgbClr val="660066"/>
                </a:solidFill>
                <a:latin typeface="Comic Sans MS" charset="0"/>
                <a:cs typeface="Comic Sans MS" charset="0"/>
              </a:rPr>
              <a:t>Important factors:</a:t>
            </a:r>
          </a:p>
          <a:p>
            <a:pPr marL="342900" indent="-342900" eaLnBrk="0" hangingPunct="0">
              <a:lnSpc>
                <a:spcPts val="3200"/>
              </a:lnSpc>
              <a:buFont typeface="Arial"/>
              <a:buChar char="•"/>
            </a:pPr>
            <a:r>
              <a:rPr lang="en-US" sz="2400" dirty="0">
                <a:solidFill>
                  <a:srgbClr val="660066"/>
                </a:solidFill>
                <a:latin typeface="Comic Sans MS" charset="0"/>
                <a:cs typeface="Comic Sans MS" charset="0"/>
              </a:rPr>
              <a:t>W</a:t>
            </a:r>
            <a:r>
              <a:rPr lang="en-US" sz="2400" dirty="0" smtClean="0">
                <a:solidFill>
                  <a:srgbClr val="660066"/>
                </a:solidFill>
                <a:latin typeface="Comic Sans MS" charset="0"/>
                <a:cs typeface="Comic Sans MS" charset="0"/>
              </a:rPr>
              <a:t>estern edge of North American plate.</a:t>
            </a:r>
          </a:p>
          <a:p>
            <a:pPr marL="342900" indent="-342900" eaLnBrk="0" hangingPunct="0">
              <a:lnSpc>
                <a:spcPts val="32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660066"/>
                </a:solidFill>
                <a:latin typeface="Comic Sans MS" charset="0"/>
                <a:cs typeface="Comic Sans MS" charset="0"/>
              </a:rPr>
              <a:t>Displacement during great earthquakes:</a:t>
            </a:r>
            <a:br>
              <a:rPr lang="en-US" sz="2400" dirty="0" smtClean="0">
                <a:solidFill>
                  <a:srgbClr val="660066"/>
                </a:solidFill>
                <a:latin typeface="Comic Sans MS" charset="0"/>
                <a:cs typeface="Comic Sans MS" charset="0"/>
              </a:rPr>
            </a:br>
            <a:r>
              <a:rPr lang="en-US" sz="2400" dirty="0" smtClean="0">
                <a:solidFill>
                  <a:srgbClr val="660066"/>
                </a:solidFill>
                <a:latin typeface="Comic Sans MS" charset="0"/>
                <a:cs typeface="Comic Sans MS" charset="0"/>
              </a:rPr>
              <a:t>How much?  How deep?  A splay fault?</a:t>
            </a:r>
          </a:p>
          <a:p>
            <a:pPr marL="342900" indent="-342900" eaLnBrk="0" hangingPunct="0">
              <a:lnSpc>
                <a:spcPts val="32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660066"/>
                </a:solidFill>
                <a:latin typeface="Comic Sans MS" charset="0"/>
                <a:cs typeface="Comic Sans MS" charset="0"/>
              </a:rPr>
              <a:t>Bathymetry of ocean floor on continental slope and shelf.</a:t>
            </a:r>
          </a:p>
          <a:p>
            <a:pPr marL="342900" indent="-342900" eaLnBrk="0" hangingPunct="0">
              <a:lnSpc>
                <a:spcPts val="32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660066"/>
                </a:solidFill>
                <a:latin typeface="Comic Sans MS" charset="0"/>
                <a:cs typeface="Comic Sans MS" charset="0"/>
              </a:rPr>
              <a:t>Shoreline topography.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1094" y="5863958"/>
            <a:ext cx="5235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  <a:latin typeface="Comic Sans MS"/>
                <a:cs typeface="Comic Sans MS"/>
              </a:rPr>
              <a:t>Note that WA continental shelf is wider than OR continental shelf.</a:t>
            </a:r>
            <a:endParaRPr lang="en-US" sz="2400" dirty="0">
              <a:solidFill>
                <a:srgbClr val="660066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139952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egathrustTsunamiGrab.tif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4" r="1063"/>
          <a:stretch/>
        </p:blipFill>
        <p:spPr>
          <a:xfrm>
            <a:off x="587945" y="750989"/>
            <a:ext cx="8007798" cy="5486400"/>
          </a:xfrm>
          <a:prstGeom prst="rect">
            <a:avLst/>
          </a:prstGeom>
          <a:ln w="38100" cmpd="sng">
            <a:solidFill>
              <a:srgbClr val="660066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1026"/>
          <p:cNvSpPr txBox="1">
            <a:spLocks noChangeArrowheads="1"/>
          </p:cNvSpPr>
          <p:nvPr/>
        </p:nvSpPr>
        <p:spPr>
          <a:xfrm>
            <a:off x="364525" y="-44239"/>
            <a:ext cx="8431118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660066"/>
                </a:solidFill>
                <a:latin typeface="Comic Sans MS"/>
                <a:ea typeface="+mj-ea"/>
                <a:cs typeface="Comic Sans MS"/>
              </a:defRPr>
            </a:lvl1pPr>
          </a:lstStyle>
          <a:p>
            <a:r>
              <a:rPr lang="en-US" sz="3200" dirty="0" smtClean="0">
                <a:latin typeface="Comic Sans MS" charset="0"/>
                <a:ea typeface="ＭＳ Ｐゴシック" charset="0"/>
                <a:cs typeface="ＭＳ Ｐゴシック" charset="0"/>
              </a:rPr>
              <a:t>Continental Shelf Deformation? Splay Faults?</a:t>
            </a:r>
            <a:endParaRPr lang="en-US" sz="3200" dirty="0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30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38248" y="33767"/>
            <a:ext cx="3374467" cy="1477155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Local Tsunami Inundation Map for Bandon</a:t>
            </a:r>
            <a:endParaRPr lang="en-US" sz="3200" dirty="0"/>
          </a:p>
        </p:txBody>
      </p:sp>
      <p:pic>
        <p:nvPicPr>
          <p:cNvPr id="2" name="Picture 1" descr="Bandon Local Tsunami Inundation Map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5782" y="784440"/>
            <a:ext cx="4585339" cy="5943600"/>
          </a:xfrm>
          <a:prstGeom prst="rect">
            <a:avLst/>
          </a:prstGeom>
          <a:ln w="28575" cmpd="sng">
            <a:solidFill>
              <a:srgbClr val="6600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0" y="1434282"/>
            <a:ext cx="4225782" cy="5293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4163" indent="-284163">
              <a:lnSpc>
                <a:spcPts val="2200"/>
              </a:lnSpc>
              <a:spcAft>
                <a:spcPts val="1200"/>
              </a:spcAft>
            </a:pPr>
            <a:r>
              <a:rPr lang="en-US" dirty="0" smtClean="0">
                <a:solidFill>
                  <a:srgbClr val="660066"/>
                </a:solidFill>
                <a:latin typeface="Comic Sans MS"/>
                <a:cs typeface="Comic Sans MS"/>
              </a:rPr>
              <a:t>SM = “small” M8.8 Cascadia EQ </a:t>
            </a:r>
            <a:br>
              <a:rPr lang="en-US" dirty="0" smtClean="0">
                <a:solidFill>
                  <a:srgbClr val="660066"/>
                </a:solidFill>
                <a:latin typeface="Comic Sans MS"/>
                <a:cs typeface="Comic Sans MS"/>
              </a:rPr>
            </a:br>
            <a:r>
              <a:rPr lang="en-US" dirty="0" smtClean="0">
                <a:solidFill>
                  <a:srgbClr val="660066"/>
                </a:solidFill>
                <a:latin typeface="Comic Sans MS"/>
                <a:cs typeface="Comic Sans MS"/>
              </a:rPr>
              <a:t>of 9 m displacement </a:t>
            </a:r>
            <a:br>
              <a:rPr lang="en-US" dirty="0" smtClean="0">
                <a:solidFill>
                  <a:srgbClr val="660066"/>
                </a:solidFill>
                <a:latin typeface="Comic Sans MS"/>
                <a:cs typeface="Comic Sans MS"/>
              </a:rPr>
            </a:br>
            <a:r>
              <a:rPr lang="en-US" dirty="0" smtClean="0">
                <a:solidFill>
                  <a:srgbClr val="660066"/>
                </a:solidFill>
                <a:latin typeface="Comic Sans MS"/>
                <a:cs typeface="Comic Sans MS"/>
              </a:rPr>
              <a:t>(300 years of plate motion).</a:t>
            </a:r>
          </a:p>
          <a:p>
            <a:pPr marL="284163" indent="-284163">
              <a:lnSpc>
                <a:spcPts val="2200"/>
              </a:lnSpc>
              <a:spcAft>
                <a:spcPts val="1200"/>
              </a:spcAft>
            </a:pPr>
            <a:r>
              <a:rPr lang="en-US" dirty="0" smtClean="0">
                <a:solidFill>
                  <a:srgbClr val="660066"/>
                </a:solidFill>
                <a:latin typeface="Comic Sans MS"/>
                <a:cs typeface="Comic Sans MS"/>
              </a:rPr>
              <a:t>M </a:t>
            </a:r>
            <a:r>
              <a:rPr lang="en-US" dirty="0">
                <a:solidFill>
                  <a:srgbClr val="660066"/>
                </a:solidFill>
                <a:latin typeface="Comic Sans MS"/>
                <a:cs typeface="Comic Sans MS"/>
              </a:rPr>
              <a:t>= </a:t>
            </a:r>
            <a:r>
              <a:rPr lang="en-US" dirty="0" smtClean="0">
                <a:solidFill>
                  <a:srgbClr val="660066"/>
                </a:solidFill>
                <a:latin typeface="Comic Sans MS"/>
                <a:cs typeface="Comic Sans MS"/>
              </a:rPr>
              <a:t>“medium” M8.9 Cascadia </a:t>
            </a:r>
            <a:r>
              <a:rPr lang="en-US" dirty="0">
                <a:solidFill>
                  <a:srgbClr val="660066"/>
                </a:solidFill>
                <a:latin typeface="Comic Sans MS"/>
                <a:cs typeface="Comic Sans MS"/>
              </a:rPr>
              <a:t>EQ </a:t>
            </a:r>
            <a:r>
              <a:rPr lang="en-US" dirty="0" smtClean="0">
                <a:solidFill>
                  <a:srgbClr val="660066"/>
                </a:solidFill>
                <a:latin typeface="Comic Sans MS"/>
                <a:cs typeface="Comic Sans MS"/>
              </a:rPr>
              <a:t/>
            </a:r>
            <a:br>
              <a:rPr lang="en-US" dirty="0" smtClean="0">
                <a:solidFill>
                  <a:srgbClr val="660066"/>
                </a:solidFill>
                <a:latin typeface="Comic Sans MS"/>
                <a:cs typeface="Comic Sans MS"/>
              </a:rPr>
            </a:br>
            <a:r>
              <a:rPr lang="en-US" dirty="0" smtClean="0">
                <a:solidFill>
                  <a:srgbClr val="660066"/>
                </a:solidFill>
                <a:latin typeface="Comic Sans MS"/>
                <a:cs typeface="Comic Sans MS"/>
              </a:rPr>
              <a:t>of 15 m </a:t>
            </a:r>
            <a:r>
              <a:rPr lang="en-US" dirty="0">
                <a:solidFill>
                  <a:srgbClr val="660066"/>
                </a:solidFill>
                <a:latin typeface="Comic Sans MS"/>
                <a:cs typeface="Comic Sans MS"/>
              </a:rPr>
              <a:t>displacement </a:t>
            </a:r>
            <a:r>
              <a:rPr lang="en-US" dirty="0" smtClean="0">
                <a:solidFill>
                  <a:srgbClr val="660066"/>
                </a:solidFill>
                <a:latin typeface="Comic Sans MS"/>
                <a:cs typeface="Comic Sans MS"/>
              </a:rPr>
              <a:t/>
            </a:r>
            <a:br>
              <a:rPr lang="en-US" dirty="0" smtClean="0">
                <a:solidFill>
                  <a:srgbClr val="660066"/>
                </a:solidFill>
                <a:latin typeface="Comic Sans MS"/>
                <a:cs typeface="Comic Sans MS"/>
              </a:rPr>
            </a:br>
            <a:r>
              <a:rPr lang="en-US" dirty="0" smtClean="0">
                <a:solidFill>
                  <a:srgbClr val="660066"/>
                </a:solidFill>
                <a:latin typeface="Comic Sans MS"/>
                <a:cs typeface="Comic Sans MS"/>
              </a:rPr>
              <a:t>(500 years of </a:t>
            </a:r>
            <a:r>
              <a:rPr lang="en-US" dirty="0">
                <a:solidFill>
                  <a:srgbClr val="660066"/>
                </a:solidFill>
                <a:latin typeface="Comic Sans MS"/>
                <a:cs typeface="Comic Sans MS"/>
              </a:rPr>
              <a:t>plate motion).</a:t>
            </a:r>
          </a:p>
          <a:p>
            <a:pPr marL="284163" indent="-284163">
              <a:lnSpc>
                <a:spcPts val="2200"/>
              </a:lnSpc>
              <a:spcAft>
                <a:spcPts val="1200"/>
              </a:spcAft>
            </a:pPr>
            <a:r>
              <a:rPr lang="en-US" dirty="0" smtClean="0">
                <a:solidFill>
                  <a:srgbClr val="660066"/>
                </a:solidFill>
                <a:latin typeface="Comic Sans MS"/>
                <a:cs typeface="Comic Sans MS"/>
              </a:rPr>
              <a:t>L </a:t>
            </a:r>
            <a:r>
              <a:rPr lang="en-US" dirty="0">
                <a:solidFill>
                  <a:srgbClr val="660066"/>
                </a:solidFill>
                <a:latin typeface="Comic Sans MS"/>
                <a:cs typeface="Comic Sans MS"/>
              </a:rPr>
              <a:t>= </a:t>
            </a:r>
            <a:r>
              <a:rPr lang="en-US" dirty="0" smtClean="0">
                <a:solidFill>
                  <a:srgbClr val="660066"/>
                </a:solidFill>
                <a:latin typeface="Comic Sans MS"/>
                <a:cs typeface="Comic Sans MS"/>
              </a:rPr>
              <a:t>“large” M9.0 Cascadia </a:t>
            </a:r>
            <a:r>
              <a:rPr lang="en-US" dirty="0">
                <a:solidFill>
                  <a:srgbClr val="660066"/>
                </a:solidFill>
                <a:latin typeface="Comic Sans MS"/>
                <a:cs typeface="Comic Sans MS"/>
              </a:rPr>
              <a:t>EQ </a:t>
            </a:r>
            <a:r>
              <a:rPr lang="en-US" dirty="0" smtClean="0">
                <a:solidFill>
                  <a:srgbClr val="660066"/>
                </a:solidFill>
                <a:latin typeface="Comic Sans MS"/>
                <a:cs typeface="Comic Sans MS"/>
              </a:rPr>
              <a:t/>
            </a:r>
            <a:br>
              <a:rPr lang="en-US" dirty="0" smtClean="0">
                <a:solidFill>
                  <a:srgbClr val="660066"/>
                </a:solidFill>
                <a:latin typeface="Comic Sans MS"/>
                <a:cs typeface="Comic Sans MS"/>
              </a:rPr>
            </a:br>
            <a:r>
              <a:rPr lang="en-US" dirty="0" smtClean="0">
                <a:solidFill>
                  <a:srgbClr val="660066"/>
                </a:solidFill>
                <a:latin typeface="Comic Sans MS"/>
                <a:cs typeface="Comic Sans MS"/>
              </a:rPr>
              <a:t>of 23 </a:t>
            </a:r>
            <a:r>
              <a:rPr lang="en-US" dirty="0">
                <a:solidFill>
                  <a:srgbClr val="660066"/>
                </a:solidFill>
                <a:latin typeface="Comic Sans MS"/>
                <a:cs typeface="Comic Sans MS"/>
              </a:rPr>
              <a:t>m displacement </a:t>
            </a:r>
            <a:r>
              <a:rPr lang="en-US" dirty="0" smtClean="0">
                <a:solidFill>
                  <a:srgbClr val="660066"/>
                </a:solidFill>
                <a:latin typeface="Comic Sans MS"/>
                <a:cs typeface="Comic Sans MS"/>
              </a:rPr>
              <a:t/>
            </a:r>
            <a:br>
              <a:rPr lang="en-US" dirty="0" smtClean="0">
                <a:solidFill>
                  <a:srgbClr val="660066"/>
                </a:solidFill>
                <a:latin typeface="Comic Sans MS"/>
                <a:cs typeface="Comic Sans MS"/>
              </a:rPr>
            </a:br>
            <a:r>
              <a:rPr lang="en-US" dirty="0" smtClean="0">
                <a:solidFill>
                  <a:srgbClr val="660066"/>
                </a:solidFill>
                <a:latin typeface="Comic Sans MS"/>
                <a:cs typeface="Comic Sans MS"/>
              </a:rPr>
              <a:t>(750 years of </a:t>
            </a:r>
            <a:r>
              <a:rPr lang="en-US" dirty="0">
                <a:solidFill>
                  <a:srgbClr val="660066"/>
                </a:solidFill>
                <a:latin typeface="Comic Sans MS"/>
                <a:cs typeface="Comic Sans MS"/>
              </a:rPr>
              <a:t>plate motion).</a:t>
            </a:r>
          </a:p>
          <a:p>
            <a:pPr marL="284163" indent="-284163">
              <a:lnSpc>
                <a:spcPts val="2200"/>
              </a:lnSpc>
              <a:spcAft>
                <a:spcPts val="1200"/>
              </a:spcAft>
            </a:pPr>
            <a:r>
              <a:rPr lang="en-US" dirty="0" smtClean="0">
                <a:solidFill>
                  <a:srgbClr val="660066"/>
                </a:solidFill>
                <a:latin typeface="Comic Sans MS"/>
                <a:cs typeface="Comic Sans MS"/>
              </a:rPr>
              <a:t>XL = “extra-large” M9.1 Cascadia </a:t>
            </a:r>
            <a:r>
              <a:rPr lang="en-US" dirty="0">
                <a:solidFill>
                  <a:srgbClr val="660066"/>
                </a:solidFill>
                <a:latin typeface="Comic Sans MS"/>
                <a:cs typeface="Comic Sans MS"/>
              </a:rPr>
              <a:t>EQ </a:t>
            </a:r>
            <a:r>
              <a:rPr lang="en-US" dirty="0" smtClean="0">
                <a:solidFill>
                  <a:srgbClr val="660066"/>
                </a:solidFill>
                <a:latin typeface="Comic Sans MS"/>
                <a:cs typeface="Comic Sans MS"/>
              </a:rPr>
              <a:t>of 35 </a:t>
            </a:r>
            <a:r>
              <a:rPr lang="en-US" dirty="0">
                <a:solidFill>
                  <a:srgbClr val="660066"/>
                </a:solidFill>
                <a:latin typeface="Comic Sans MS"/>
                <a:cs typeface="Comic Sans MS"/>
              </a:rPr>
              <a:t>m displacement </a:t>
            </a:r>
            <a:r>
              <a:rPr lang="en-US" dirty="0" smtClean="0">
                <a:solidFill>
                  <a:srgbClr val="660066"/>
                </a:solidFill>
                <a:latin typeface="Comic Sans MS"/>
                <a:cs typeface="Comic Sans MS"/>
              </a:rPr>
              <a:t/>
            </a:r>
            <a:br>
              <a:rPr lang="en-US" dirty="0" smtClean="0">
                <a:solidFill>
                  <a:srgbClr val="660066"/>
                </a:solidFill>
                <a:latin typeface="Comic Sans MS"/>
                <a:cs typeface="Comic Sans MS"/>
              </a:rPr>
            </a:br>
            <a:r>
              <a:rPr lang="en-US" dirty="0" smtClean="0">
                <a:solidFill>
                  <a:srgbClr val="660066"/>
                </a:solidFill>
                <a:latin typeface="Comic Sans MS"/>
                <a:cs typeface="Comic Sans MS"/>
              </a:rPr>
              <a:t>(1100 years of </a:t>
            </a:r>
            <a:r>
              <a:rPr lang="en-US" dirty="0">
                <a:solidFill>
                  <a:srgbClr val="660066"/>
                </a:solidFill>
                <a:latin typeface="Comic Sans MS"/>
                <a:cs typeface="Comic Sans MS"/>
              </a:rPr>
              <a:t>plate motion)</a:t>
            </a:r>
            <a:r>
              <a:rPr lang="en-US" dirty="0" smtClean="0">
                <a:solidFill>
                  <a:srgbClr val="660066"/>
                </a:solidFill>
                <a:latin typeface="Comic Sans MS"/>
                <a:cs typeface="Comic Sans MS"/>
              </a:rPr>
              <a:t>.</a:t>
            </a:r>
          </a:p>
          <a:p>
            <a:pPr marL="284163" indent="-284163">
              <a:lnSpc>
                <a:spcPts val="2200"/>
              </a:lnSpc>
              <a:spcAft>
                <a:spcPts val="1200"/>
              </a:spcAft>
            </a:pPr>
            <a:r>
              <a:rPr lang="en-US" dirty="0" smtClean="0">
                <a:solidFill>
                  <a:srgbClr val="660066"/>
                </a:solidFill>
                <a:latin typeface="Comic Sans MS"/>
                <a:cs typeface="Comic Sans MS"/>
              </a:rPr>
              <a:t>XXL = </a:t>
            </a:r>
            <a:r>
              <a:rPr lang="en-US" dirty="0">
                <a:solidFill>
                  <a:srgbClr val="660066"/>
                </a:solidFill>
                <a:latin typeface="Comic Sans MS"/>
                <a:cs typeface="Comic Sans MS"/>
              </a:rPr>
              <a:t>“</a:t>
            </a:r>
            <a:r>
              <a:rPr lang="en-US" dirty="0" smtClean="0">
                <a:solidFill>
                  <a:srgbClr val="660066"/>
                </a:solidFill>
                <a:latin typeface="Comic Sans MS"/>
                <a:cs typeface="Comic Sans MS"/>
              </a:rPr>
              <a:t>extra-extra-</a:t>
            </a:r>
            <a:r>
              <a:rPr lang="en-US" dirty="0">
                <a:solidFill>
                  <a:srgbClr val="660066"/>
                </a:solidFill>
                <a:latin typeface="Comic Sans MS"/>
                <a:cs typeface="Comic Sans MS"/>
              </a:rPr>
              <a:t>large” </a:t>
            </a:r>
            <a:r>
              <a:rPr lang="en-US" dirty="0" smtClean="0">
                <a:solidFill>
                  <a:srgbClr val="660066"/>
                </a:solidFill>
                <a:latin typeface="Comic Sans MS"/>
                <a:cs typeface="Comic Sans MS"/>
              </a:rPr>
              <a:t>M9.2 </a:t>
            </a:r>
            <a:r>
              <a:rPr lang="en-US" dirty="0">
                <a:solidFill>
                  <a:srgbClr val="660066"/>
                </a:solidFill>
                <a:latin typeface="Comic Sans MS"/>
                <a:cs typeface="Comic Sans MS"/>
              </a:rPr>
              <a:t>Cascadia EQ </a:t>
            </a:r>
            <a:r>
              <a:rPr lang="en-US" dirty="0" smtClean="0">
                <a:solidFill>
                  <a:srgbClr val="660066"/>
                </a:solidFill>
                <a:latin typeface="Comic Sans MS"/>
                <a:cs typeface="Comic Sans MS"/>
              </a:rPr>
              <a:t>of 40 m displacement </a:t>
            </a:r>
            <a:br>
              <a:rPr lang="en-US" dirty="0" smtClean="0">
                <a:solidFill>
                  <a:srgbClr val="660066"/>
                </a:solidFill>
                <a:latin typeface="Comic Sans MS"/>
                <a:cs typeface="Comic Sans MS"/>
              </a:rPr>
            </a:br>
            <a:r>
              <a:rPr lang="en-US" dirty="0" smtClean="0">
                <a:solidFill>
                  <a:srgbClr val="660066"/>
                </a:solidFill>
                <a:latin typeface="Comic Sans MS"/>
                <a:cs typeface="Comic Sans MS"/>
              </a:rPr>
              <a:t>(1200 years of </a:t>
            </a:r>
            <a:r>
              <a:rPr lang="en-US" dirty="0">
                <a:solidFill>
                  <a:srgbClr val="660066"/>
                </a:solidFill>
                <a:latin typeface="Comic Sans MS"/>
                <a:cs typeface="Comic Sans MS"/>
              </a:rPr>
              <a:t>plate motion)</a:t>
            </a:r>
            <a:r>
              <a:rPr lang="en-US" dirty="0" smtClean="0">
                <a:solidFill>
                  <a:srgbClr val="660066"/>
                </a:solidFill>
                <a:latin typeface="Comic Sans MS"/>
                <a:cs typeface="Comic Sans MS"/>
              </a:rPr>
              <a:t>.</a:t>
            </a:r>
          </a:p>
          <a:p>
            <a:pPr marL="284163" indent="-284163">
              <a:lnSpc>
                <a:spcPts val="2200"/>
              </a:lnSpc>
              <a:spcAft>
                <a:spcPts val="1200"/>
              </a:spcAft>
            </a:pPr>
            <a:r>
              <a:rPr lang="en-US" dirty="0" smtClean="0">
                <a:solidFill>
                  <a:srgbClr val="660066"/>
                </a:solidFill>
                <a:latin typeface="Comic Sans MS"/>
                <a:cs typeface="Comic Sans MS"/>
              </a:rPr>
              <a:t>Numbers refer to rupture model.</a:t>
            </a:r>
            <a:endParaRPr lang="en-US" dirty="0">
              <a:solidFill>
                <a:srgbClr val="660066"/>
              </a:solidFill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211612" y="-9114"/>
            <a:ext cx="39113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400" i="1" dirty="0" smtClean="0">
                <a:solidFill>
                  <a:srgbClr val="660066"/>
                </a:solidFill>
                <a:latin typeface="Comic Sans MS" charset="0"/>
              </a:rPr>
              <a:t>Tsunami Inundation Maps</a:t>
            </a:r>
            <a:endParaRPr lang="en-US" sz="2400" i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243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/>
          </p:cNvSpPr>
          <p:nvPr/>
        </p:nvSpPr>
        <p:spPr bwMode="auto">
          <a:xfrm>
            <a:off x="228600" y="782020"/>
            <a:ext cx="3352800" cy="495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lnSpc>
                <a:spcPts val="2800"/>
              </a:lnSpc>
            </a:pPr>
            <a:r>
              <a:rPr lang="en-US" sz="2400" dirty="0" smtClean="0">
                <a:solidFill>
                  <a:srgbClr val="660066"/>
                </a:solidFill>
                <a:latin typeface="Comic Sans MS"/>
                <a:ea typeface="ＭＳ Ｐゴシック" pitchFamily="32" charset="-128"/>
                <a:cs typeface="Comic Sans MS"/>
              </a:rPr>
              <a:t>Peak-to-trough wave height was nearly 2 m at nearest DART buoy in 4000 m water depth!</a:t>
            </a:r>
          </a:p>
          <a:p>
            <a:pPr>
              <a:lnSpc>
                <a:spcPts val="2800"/>
              </a:lnSpc>
            </a:pPr>
            <a:endParaRPr lang="en-US" sz="2400" dirty="0">
              <a:solidFill>
                <a:srgbClr val="660066"/>
              </a:solidFill>
              <a:latin typeface="Comic Sans MS"/>
              <a:ea typeface="ＭＳ Ｐゴシック" pitchFamily="32" charset="-128"/>
              <a:cs typeface="Comic Sans MS"/>
            </a:endParaRPr>
          </a:p>
          <a:p>
            <a:pPr>
              <a:lnSpc>
                <a:spcPts val="2800"/>
              </a:lnSpc>
            </a:pPr>
            <a:r>
              <a:rPr lang="en-US" sz="2400" dirty="0">
                <a:solidFill>
                  <a:srgbClr val="660066"/>
                </a:solidFill>
                <a:latin typeface="Comic Sans MS"/>
                <a:ea typeface="ＭＳ Ｐゴシック" pitchFamily="32" charset="-128"/>
                <a:cs typeface="Comic Sans MS"/>
              </a:rPr>
              <a:t>T</a:t>
            </a:r>
            <a:r>
              <a:rPr lang="en-US" sz="2400" dirty="0" smtClean="0">
                <a:solidFill>
                  <a:srgbClr val="660066"/>
                </a:solidFill>
                <a:latin typeface="Comic Sans MS"/>
                <a:ea typeface="ＭＳ Ｐゴシック" pitchFamily="32" charset="-128"/>
                <a:cs typeface="Comic Sans MS"/>
              </a:rPr>
              <a:t>ravel time to Oregon and Washington coast was about 9 hours.</a:t>
            </a:r>
          </a:p>
          <a:p>
            <a:pPr>
              <a:lnSpc>
                <a:spcPts val="2800"/>
              </a:lnSpc>
            </a:pPr>
            <a:endParaRPr lang="en-US" sz="2400" dirty="0" smtClean="0">
              <a:solidFill>
                <a:srgbClr val="660066"/>
              </a:solidFill>
              <a:latin typeface="Comic Sans MS"/>
              <a:ea typeface="ＭＳ Ｐゴシック" pitchFamily="32" charset="-128"/>
              <a:cs typeface="Comic Sans MS"/>
            </a:endParaRPr>
          </a:p>
          <a:p>
            <a:pPr>
              <a:lnSpc>
                <a:spcPts val="2800"/>
              </a:lnSpc>
            </a:pPr>
            <a:r>
              <a:rPr lang="en-US" sz="2400" dirty="0">
                <a:solidFill>
                  <a:srgbClr val="660066"/>
                </a:solidFill>
                <a:latin typeface="Comic Sans MS"/>
                <a:ea typeface="ＭＳ Ｐゴシック" pitchFamily="32" charset="-128"/>
                <a:cs typeface="Comic Sans MS"/>
              </a:rPr>
              <a:t>Largest waves affected OR and CA MANY hours after first waves arrived</a:t>
            </a:r>
            <a:r>
              <a:rPr lang="en-US" sz="2400" dirty="0" smtClean="0">
                <a:solidFill>
                  <a:srgbClr val="660066"/>
                </a:solidFill>
                <a:latin typeface="Comic Sans MS"/>
                <a:ea typeface="ＭＳ Ｐゴシック" pitchFamily="32" charset="-128"/>
                <a:cs typeface="Comic Sans MS"/>
              </a:rPr>
              <a:t>.</a:t>
            </a:r>
            <a:endParaRPr lang="en-US" sz="2400" dirty="0">
              <a:solidFill>
                <a:srgbClr val="660066"/>
              </a:solidFill>
              <a:latin typeface="Comic Sans MS"/>
              <a:ea typeface="ＭＳ Ｐゴシック" pitchFamily="32" charset="-128"/>
              <a:cs typeface="Comic Sans MS"/>
            </a:endParaRPr>
          </a:p>
        </p:txBody>
      </p:sp>
      <p:pic>
        <p:nvPicPr>
          <p:cNvPr id="2" name="Picture 1" descr="HonshuTsunamiScreenGrab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762000"/>
            <a:ext cx="5171846" cy="5486400"/>
          </a:xfrm>
          <a:prstGeom prst="rect">
            <a:avLst/>
          </a:prstGeom>
          <a:ln w="38100" cmpd="sng">
            <a:solidFill>
              <a:srgbClr val="6600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1"/>
          <p:cNvSpPr>
            <a:spLocks/>
          </p:cNvSpPr>
          <p:nvPr/>
        </p:nvSpPr>
        <p:spPr bwMode="auto">
          <a:xfrm>
            <a:off x="76200" y="76200"/>
            <a:ext cx="9144000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r>
              <a:rPr lang="en-US" sz="2600" dirty="0" smtClean="0">
                <a:solidFill>
                  <a:srgbClr val="660066"/>
                </a:solidFill>
                <a:latin typeface="Comic Sans MS"/>
                <a:ea typeface="ＭＳ Ｐゴシック" pitchFamily="32" charset="-128"/>
                <a:cs typeface="Comic Sans MS"/>
              </a:rPr>
              <a:t>Pacific Ocean Tsunami Generated by Japan Earthquake</a:t>
            </a:r>
            <a:endParaRPr lang="en-US" sz="2600" dirty="0">
              <a:solidFill>
                <a:srgbClr val="660066"/>
              </a:solidFill>
              <a:latin typeface="Comic Sans MS"/>
              <a:ea typeface="ＭＳ Ｐゴシック" pitchFamily="32" charset="-128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550835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33766"/>
            <a:ext cx="4667017" cy="1367669"/>
          </a:xfrm>
        </p:spPr>
        <p:txBody>
          <a:bodyPr>
            <a:normAutofit/>
          </a:bodyPr>
          <a:lstStyle/>
          <a:p>
            <a:r>
              <a:rPr lang="en-US" sz="3000" dirty="0" smtClean="0"/>
              <a:t>Tsunami Evacuation Map for Bandon, Oregon</a:t>
            </a:r>
            <a:endParaRPr lang="en-US" sz="3000" dirty="0"/>
          </a:p>
        </p:txBody>
      </p:sp>
      <p:pic>
        <p:nvPicPr>
          <p:cNvPr id="3" name="Picture 2" descr="Bandon Tsu Evac Map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1942" y="793816"/>
            <a:ext cx="3880052" cy="5943600"/>
          </a:xfrm>
          <a:prstGeom prst="rect">
            <a:avLst/>
          </a:prstGeom>
        </p:spPr>
      </p:pic>
      <p:sp>
        <p:nvSpPr>
          <p:cNvPr id="5" name="Rectangle 27"/>
          <p:cNvSpPr>
            <a:spLocks noChangeArrowheads="1"/>
          </p:cNvSpPr>
          <p:nvPr/>
        </p:nvSpPr>
        <p:spPr bwMode="auto">
          <a:xfrm>
            <a:off x="392381" y="2036461"/>
            <a:ext cx="4008562" cy="356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lnSpc>
                <a:spcPts val="3200"/>
              </a:lnSpc>
            </a:pPr>
            <a:r>
              <a:rPr lang="en-US" sz="2400" dirty="0" smtClean="0">
                <a:solidFill>
                  <a:srgbClr val="660066"/>
                </a:solidFill>
                <a:latin typeface="Comic Sans MS" pitchFamily="-109" charset="0"/>
                <a:ea typeface="Comic Sans MS" pitchFamily="-109" charset="0"/>
                <a:cs typeface="Comic Sans MS" pitchFamily="-109" charset="0"/>
              </a:rPr>
              <a:t>Distant tsunami evacuation zone determined from maximum Alaska tsunami.</a:t>
            </a:r>
          </a:p>
          <a:p>
            <a:pPr>
              <a:lnSpc>
                <a:spcPts val="3200"/>
              </a:lnSpc>
            </a:pPr>
            <a:endParaRPr lang="en-US" sz="2400" dirty="0" smtClean="0">
              <a:solidFill>
                <a:srgbClr val="660066"/>
              </a:solidFill>
              <a:latin typeface="Comic Sans MS" pitchFamily="-109" charset="0"/>
              <a:ea typeface="Comic Sans MS" pitchFamily="-109" charset="0"/>
              <a:cs typeface="Comic Sans MS" pitchFamily="-109" charset="0"/>
            </a:endParaRPr>
          </a:p>
          <a:p>
            <a:pPr>
              <a:lnSpc>
                <a:spcPts val="3200"/>
              </a:lnSpc>
            </a:pPr>
            <a:r>
              <a:rPr lang="en-US" sz="2400" dirty="0" smtClean="0">
                <a:solidFill>
                  <a:srgbClr val="660066"/>
                </a:solidFill>
                <a:latin typeface="Comic Sans MS" pitchFamily="-109" charset="0"/>
                <a:ea typeface="Comic Sans MS" pitchFamily="-109" charset="0"/>
                <a:cs typeface="Comic Sans MS" pitchFamily="-109" charset="0"/>
              </a:rPr>
              <a:t>Local Tsunami Evacuation Zone determined from maximum Cascadia tsunami.</a:t>
            </a:r>
          </a:p>
          <a:p>
            <a:pPr>
              <a:lnSpc>
                <a:spcPts val="3200"/>
              </a:lnSpc>
            </a:pPr>
            <a:endParaRPr lang="en-US" sz="2400" dirty="0" smtClean="0">
              <a:solidFill>
                <a:srgbClr val="660066"/>
              </a:solidFill>
              <a:latin typeface="Comic Sans MS" pitchFamily="-109" charset="0"/>
              <a:ea typeface="Comic Sans MS" pitchFamily="-109" charset="0"/>
              <a:cs typeface="Comic Sans MS" pitchFamily="-109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132232" y="-9114"/>
            <a:ext cx="42019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400" i="1" dirty="0" smtClean="0">
                <a:solidFill>
                  <a:srgbClr val="660066"/>
                </a:solidFill>
                <a:latin typeface="Comic Sans MS" charset="0"/>
              </a:rPr>
              <a:t>Wave-Tank Tsunami Model</a:t>
            </a:r>
            <a:endParaRPr lang="en-US" sz="2400" i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305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Text Box 9"/>
          <p:cNvSpPr txBox="1">
            <a:spLocks noChangeArrowheads="1"/>
          </p:cNvSpPr>
          <p:nvPr/>
        </p:nvSpPr>
        <p:spPr bwMode="auto">
          <a:xfrm>
            <a:off x="398406" y="111604"/>
            <a:ext cx="790336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kumimoji="0" lang="en-US" sz="3200" dirty="0" err="1" smtClean="0">
                <a:solidFill>
                  <a:srgbClr val="660066"/>
                </a:solidFill>
                <a:latin typeface="Comic Sans MS"/>
                <a:cs typeface="Comic Sans MS"/>
              </a:rPr>
              <a:t>Ocosta</a:t>
            </a:r>
            <a:r>
              <a:rPr kumimoji="0" lang="en-US" sz="3200" dirty="0" smtClean="0">
                <a:solidFill>
                  <a:srgbClr val="660066"/>
                </a:solidFill>
                <a:latin typeface="Comic Sans MS"/>
                <a:cs typeface="Comic Sans MS"/>
              </a:rPr>
              <a:t> Elementary School</a:t>
            </a:r>
          </a:p>
          <a:p>
            <a:pPr algn="ctr">
              <a:spcBef>
                <a:spcPct val="0"/>
              </a:spcBef>
              <a:buFontTx/>
              <a:buNone/>
            </a:pPr>
            <a:endParaRPr kumimoji="0" lang="en-US" sz="3200" dirty="0" smtClean="0">
              <a:solidFill>
                <a:srgbClr val="660066"/>
              </a:solidFill>
              <a:latin typeface="Comic Sans MS"/>
              <a:cs typeface="Comic Sans MS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kumimoji="0" lang="en-US" sz="3200" dirty="0" smtClean="0">
                <a:solidFill>
                  <a:srgbClr val="660066"/>
                </a:solidFill>
                <a:latin typeface="Comic Sans MS"/>
                <a:cs typeface="Comic Sans MS"/>
              </a:rPr>
              <a:t>If you can’t get out, go up.</a:t>
            </a:r>
            <a:endParaRPr kumimoji="0" lang="en-US" sz="3200" dirty="0">
              <a:solidFill>
                <a:srgbClr val="660066"/>
              </a:solidFill>
              <a:latin typeface="Comic Sans MS"/>
              <a:cs typeface="Comic Sans MS"/>
            </a:endParaRPr>
          </a:p>
        </p:txBody>
      </p:sp>
      <p:pic>
        <p:nvPicPr>
          <p:cNvPr id="2" name="Picture 1" descr="Entry View 2014-5-15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418" y="2022418"/>
            <a:ext cx="8595743" cy="3727367"/>
          </a:xfrm>
          <a:prstGeom prst="rect">
            <a:avLst/>
          </a:prstGeom>
          <a:ln w="38100" cmpd="sng">
            <a:solidFill>
              <a:srgbClr val="660066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9043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NOAA Video on Vertical Evacuation from Tsunamis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912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8"/>
          <p:cNvSpPr>
            <a:spLocks noGrp="1" noChangeArrowheads="1"/>
          </p:cNvSpPr>
          <p:nvPr>
            <p:ph type="title"/>
          </p:nvPr>
        </p:nvSpPr>
        <p:spPr>
          <a:xfrm>
            <a:off x="4800600" y="93594"/>
            <a:ext cx="3962400" cy="668406"/>
          </a:xfrm>
        </p:spPr>
        <p:txBody>
          <a:bodyPr rIns="132080"/>
          <a:lstStyle/>
          <a:p>
            <a:pPr indent="0" eaLnBrk="1" hangingPunct="1">
              <a:defRPr/>
            </a:pPr>
            <a:r>
              <a:rPr lang="en-US" sz="3200" b="0" dirty="0" smtClean="0"/>
              <a:t>IRIS Home Page</a:t>
            </a:r>
          </a:p>
        </p:txBody>
      </p:sp>
      <p:pic>
        <p:nvPicPr>
          <p:cNvPr id="2" name="Picture 1" descr="IRIS Hom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762000"/>
            <a:ext cx="8229600" cy="5018049"/>
          </a:xfrm>
          <a:prstGeom prst="rect">
            <a:avLst/>
          </a:prstGeom>
          <a:ln w="28575" cmpd="sng">
            <a:solidFill>
              <a:srgbClr val="6600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/>
          <p:cNvGrpSpPr/>
          <p:nvPr/>
        </p:nvGrpSpPr>
        <p:grpSpPr>
          <a:xfrm>
            <a:off x="2517087" y="1890345"/>
            <a:ext cx="3379501" cy="1209962"/>
            <a:chOff x="2517087" y="1890345"/>
            <a:chExt cx="3379501" cy="1209962"/>
          </a:xfrm>
        </p:grpSpPr>
        <p:sp>
          <p:nvSpPr>
            <p:cNvPr id="12" name="Right Arrow 11"/>
            <p:cNvSpPr/>
            <p:nvPr/>
          </p:nvSpPr>
          <p:spPr>
            <a:xfrm rot="16200000">
              <a:off x="3747757" y="2057570"/>
              <a:ext cx="715449" cy="381000"/>
            </a:xfrm>
            <a:prstGeom prst="right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517087" y="2638642"/>
              <a:ext cx="3379501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60066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660066"/>
                  </a:solidFill>
                  <a:latin typeface="Comic Sans MS"/>
                  <a:cs typeface="Comic Sans MS"/>
                </a:rPr>
                <a:t>Educational Resources</a:t>
              </a:r>
              <a:endParaRPr lang="en-US" sz="2400" dirty="0">
                <a:solidFill>
                  <a:srgbClr val="660066"/>
                </a:solidFill>
                <a:latin typeface="Comic Sans MS"/>
                <a:cs typeface="Comic Sans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5904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8"/>
          <p:cNvSpPr>
            <a:spLocks noGrp="1" noChangeArrowheads="1"/>
          </p:cNvSpPr>
          <p:nvPr>
            <p:ph type="title"/>
          </p:nvPr>
        </p:nvSpPr>
        <p:spPr>
          <a:xfrm>
            <a:off x="2539848" y="17394"/>
            <a:ext cx="6604152" cy="668406"/>
          </a:xfrm>
        </p:spPr>
        <p:txBody>
          <a:bodyPr rIns="132080">
            <a:normAutofit fontScale="90000"/>
          </a:bodyPr>
          <a:lstStyle/>
          <a:p>
            <a:pPr indent="0" eaLnBrk="1" hangingPunct="1">
              <a:defRPr/>
            </a:pPr>
            <a:r>
              <a:rPr lang="en-US" sz="3200" b="0" dirty="0" smtClean="0"/>
              <a:t>IRIS “Educational Resources” Page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17052" y="2785401"/>
            <a:ext cx="1757813" cy="865220"/>
            <a:chOff x="76200" y="1954180"/>
            <a:chExt cx="1757813" cy="865220"/>
          </a:xfrm>
        </p:grpSpPr>
        <p:sp>
          <p:nvSpPr>
            <p:cNvPr id="6" name="Right Arrow 5"/>
            <p:cNvSpPr/>
            <p:nvPr/>
          </p:nvSpPr>
          <p:spPr>
            <a:xfrm>
              <a:off x="685800" y="2438400"/>
              <a:ext cx="1066800" cy="381000"/>
            </a:xfrm>
            <a:prstGeom prst="right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6200" y="1954180"/>
              <a:ext cx="1757813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60066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660066"/>
                  </a:solidFill>
                  <a:latin typeface="Comic Sans MS"/>
                  <a:cs typeface="Comic Sans MS"/>
                </a:rPr>
                <a:t>Animations</a:t>
              </a:r>
              <a:endParaRPr lang="en-US" sz="2400" dirty="0">
                <a:solidFill>
                  <a:srgbClr val="660066"/>
                </a:solidFill>
                <a:latin typeface="Comic Sans MS"/>
                <a:cs typeface="Comic Sans MS"/>
              </a:endParaRPr>
            </a:p>
          </p:txBody>
        </p:sp>
      </p:grpSp>
      <p:pic>
        <p:nvPicPr>
          <p:cNvPr id="2" name="Picture 1" descr="IRIS ER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4819" y="685800"/>
            <a:ext cx="6201655" cy="5943600"/>
          </a:xfrm>
          <a:prstGeom prst="rect">
            <a:avLst/>
          </a:prstGeom>
          <a:ln w="28575" cmpd="sng">
            <a:solidFill>
              <a:srgbClr val="6600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070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8"/>
          <p:cNvSpPr>
            <a:spLocks noGrp="1" noChangeArrowheads="1"/>
          </p:cNvSpPr>
          <p:nvPr>
            <p:ph type="title"/>
          </p:nvPr>
        </p:nvSpPr>
        <p:spPr>
          <a:xfrm>
            <a:off x="4800600" y="93594"/>
            <a:ext cx="3962400" cy="668406"/>
          </a:xfrm>
        </p:spPr>
        <p:txBody>
          <a:bodyPr rIns="132080"/>
          <a:lstStyle/>
          <a:p>
            <a:pPr indent="0" eaLnBrk="1" hangingPunct="1">
              <a:defRPr/>
            </a:pPr>
            <a:r>
              <a:rPr lang="en-US" sz="3200" b="0" dirty="0" smtClean="0"/>
              <a:t>IRIS Home Page</a:t>
            </a:r>
          </a:p>
        </p:txBody>
      </p:sp>
      <p:pic>
        <p:nvPicPr>
          <p:cNvPr id="2" name="Picture 1" descr="IRIS Hom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762000"/>
            <a:ext cx="8229600" cy="5018049"/>
          </a:xfrm>
          <a:prstGeom prst="rect">
            <a:avLst/>
          </a:prstGeom>
          <a:ln w="28575" cmpd="sng">
            <a:solidFill>
              <a:srgbClr val="6600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/>
          <p:cNvGrpSpPr/>
          <p:nvPr/>
        </p:nvGrpSpPr>
        <p:grpSpPr>
          <a:xfrm>
            <a:off x="1381539" y="5503561"/>
            <a:ext cx="3419061" cy="1247892"/>
            <a:chOff x="1381539" y="5503561"/>
            <a:chExt cx="3419061" cy="1247892"/>
          </a:xfrm>
        </p:grpSpPr>
        <p:sp>
          <p:nvSpPr>
            <p:cNvPr id="8" name="Right Arrow 7"/>
            <p:cNvSpPr/>
            <p:nvPr/>
          </p:nvSpPr>
          <p:spPr>
            <a:xfrm rot="16200000">
              <a:off x="1236282" y="5648818"/>
              <a:ext cx="671513" cy="381000"/>
            </a:xfrm>
            <a:prstGeom prst="right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762539" y="5920456"/>
              <a:ext cx="3038061" cy="83099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60066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660066"/>
                  </a:solidFill>
                  <a:latin typeface="Comic Sans MS"/>
                  <a:cs typeface="Comic Sans MS"/>
                </a:rPr>
                <a:t>Recent Earthquake</a:t>
              </a:r>
            </a:p>
            <a:p>
              <a:r>
                <a:rPr lang="en-US" sz="2400" dirty="0" smtClean="0">
                  <a:solidFill>
                    <a:srgbClr val="660066"/>
                  </a:solidFill>
                  <a:latin typeface="Comic Sans MS"/>
                  <a:cs typeface="Comic Sans MS"/>
                </a:rPr>
                <a:t>Teachable Moments</a:t>
              </a:r>
              <a:endParaRPr lang="en-US" sz="2400" dirty="0">
                <a:solidFill>
                  <a:srgbClr val="660066"/>
                </a:solidFill>
                <a:latin typeface="Comic Sans MS"/>
                <a:cs typeface="Comic Sans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5708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98529" y="-11290"/>
            <a:ext cx="9045471" cy="516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3200" dirty="0" smtClean="0">
                <a:solidFill>
                  <a:srgbClr val="660066"/>
                </a:solidFill>
                <a:latin typeface="Comic Sans MS" charset="0"/>
                <a:cs typeface="Comic Sans MS" charset="0"/>
              </a:rPr>
              <a:t>IRIS Recent Earthquake Teachable Moments</a:t>
            </a:r>
            <a:endParaRPr lang="en-US" sz="3200" dirty="0">
              <a:solidFill>
                <a:srgbClr val="660066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419600" y="3917275"/>
            <a:ext cx="4724400" cy="2438400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31775" indent="-231775">
              <a:lnSpc>
                <a:spcPts val="3000"/>
              </a:lnSpc>
            </a:pPr>
            <a:r>
              <a:rPr lang="en-US" sz="2000" dirty="0">
                <a:solidFill>
                  <a:srgbClr val="660066"/>
                </a:solidFill>
                <a:latin typeface="Comic Sans MS" charset="0"/>
              </a:rPr>
              <a:t>Notices developed for all M </a:t>
            </a:r>
            <a:r>
              <a:rPr lang="en-US" sz="2000" u="sng" dirty="0">
                <a:solidFill>
                  <a:srgbClr val="660066"/>
                </a:solidFill>
                <a:latin typeface="Comic Sans MS" charset="0"/>
              </a:rPr>
              <a:t>&gt; </a:t>
            </a:r>
            <a:r>
              <a:rPr lang="en-US" sz="2000" dirty="0">
                <a:solidFill>
                  <a:srgbClr val="660066"/>
                </a:solidFill>
                <a:latin typeface="Comic Sans MS" charset="0"/>
              </a:rPr>
              <a:t>7 earthquakes worldwide.</a:t>
            </a:r>
          </a:p>
          <a:p>
            <a:pPr marL="231775" indent="-231775">
              <a:lnSpc>
                <a:spcPts val="3000"/>
              </a:lnSpc>
            </a:pPr>
            <a:r>
              <a:rPr lang="en-US" sz="2000" dirty="0">
                <a:solidFill>
                  <a:srgbClr val="660066"/>
                </a:solidFill>
                <a:latin typeface="Comic Sans MS" charset="0"/>
              </a:rPr>
              <a:t>336,000 views Jan 1 – March 19, 2011.</a:t>
            </a:r>
          </a:p>
          <a:p>
            <a:pPr marL="231775" indent="-231775">
              <a:lnSpc>
                <a:spcPts val="3000"/>
              </a:lnSpc>
            </a:pPr>
            <a:r>
              <a:rPr lang="en-US" sz="2000" b="1" dirty="0" smtClean="0">
                <a:solidFill>
                  <a:srgbClr val="660066"/>
                </a:solidFill>
                <a:latin typeface="Comic Sans MS" charset="0"/>
              </a:rPr>
              <a:t>Sign up for the listserv to receive email notice when new RETMs are posted</a:t>
            </a:r>
            <a:r>
              <a:rPr lang="en-US" sz="2000" dirty="0" smtClean="0">
                <a:solidFill>
                  <a:srgbClr val="660066"/>
                </a:solidFill>
                <a:latin typeface="Comic Sans MS" charset="0"/>
              </a:rPr>
              <a:t>. </a:t>
            </a:r>
            <a:endParaRPr lang="en-US" sz="2000" dirty="0">
              <a:solidFill>
                <a:srgbClr val="660066"/>
              </a:solidFill>
              <a:latin typeface="Comic Sans MS" charset="0"/>
            </a:endParaRPr>
          </a:p>
        </p:txBody>
      </p:sp>
      <p:pic>
        <p:nvPicPr>
          <p:cNvPr id="8" name="Japan 110311_640.mov" descr="/Users/butler/Documents/ScienceEducation/20110311 Japan - Cascadia/Japan 110311_640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097875"/>
            <a:ext cx="4121150" cy="2743200"/>
          </a:xfrm>
          <a:prstGeom prst="rect">
            <a:avLst/>
          </a:prstGeom>
          <a:noFill/>
          <a:ln w="28575">
            <a:solidFill>
              <a:srgbClr val="660066"/>
            </a:solidFill>
            <a:round/>
            <a:headEnd/>
            <a:tailEnd/>
          </a:ln>
          <a:effectLst>
            <a:outerShdw blurRad="50800" dist="38100" dir="2700000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RETM1.tif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640675"/>
            <a:ext cx="3683000" cy="2743200"/>
          </a:xfrm>
          <a:prstGeom prst="rect">
            <a:avLst/>
          </a:prstGeom>
          <a:ln w="19050" cap="flat" cmpd="sng" algn="ctr">
            <a:solidFill>
              <a:srgbClr val="660066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0" name="Picture 9" descr="RETM2.tif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" y="3612475"/>
            <a:ext cx="3686175" cy="2743200"/>
          </a:xfrm>
          <a:prstGeom prst="rect">
            <a:avLst/>
          </a:prstGeom>
          <a:ln w="19050" cap="flat" cmpd="sng" algn="ctr">
            <a:solidFill>
              <a:srgbClr val="660066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5598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33766"/>
            <a:ext cx="4667017" cy="1367669"/>
          </a:xfrm>
        </p:spPr>
        <p:txBody>
          <a:bodyPr>
            <a:normAutofit/>
          </a:bodyPr>
          <a:lstStyle/>
          <a:p>
            <a:r>
              <a:rPr lang="en-US" sz="3000" dirty="0" smtClean="0"/>
              <a:t>Tsunami Evacuation Map for Bandon, Oregon</a:t>
            </a:r>
            <a:endParaRPr lang="en-US" sz="3000" dirty="0"/>
          </a:p>
        </p:txBody>
      </p:sp>
      <p:pic>
        <p:nvPicPr>
          <p:cNvPr id="3" name="Picture 2" descr="Bandon Tsu Evac Map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7017" y="0"/>
            <a:ext cx="4476983" cy="6858000"/>
          </a:xfrm>
          <a:prstGeom prst="rect">
            <a:avLst/>
          </a:prstGeom>
        </p:spPr>
      </p:pic>
      <p:sp>
        <p:nvSpPr>
          <p:cNvPr id="5" name="Rectangle 27"/>
          <p:cNvSpPr>
            <a:spLocks noChangeArrowheads="1"/>
          </p:cNvSpPr>
          <p:nvPr/>
        </p:nvSpPr>
        <p:spPr bwMode="auto">
          <a:xfrm>
            <a:off x="392381" y="2036461"/>
            <a:ext cx="4008562" cy="356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lnSpc>
                <a:spcPts val="3200"/>
              </a:lnSpc>
            </a:pPr>
            <a:r>
              <a:rPr lang="en-US" sz="2400" dirty="0" smtClean="0">
                <a:solidFill>
                  <a:srgbClr val="660066"/>
                </a:solidFill>
                <a:latin typeface="Comic Sans MS" pitchFamily="-109" charset="0"/>
                <a:ea typeface="Comic Sans MS" pitchFamily="-109" charset="0"/>
                <a:cs typeface="Comic Sans MS" pitchFamily="-109" charset="0"/>
              </a:rPr>
              <a:t>Distant tsunami evacuation zone determined from maximum Alaska tsunami.</a:t>
            </a:r>
          </a:p>
          <a:p>
            <a:pPr>
              <a:lnSpc>
                <a:spcPts val="3200"/>
              </a:lnSpc>
            </a:pPr>
            <a:endParaRPr lang="en-US" sz="2400" dirty="0" smtClean="0">
              <a:solidFill>
                <a:srgbClr val="660066"/>
              </a:solidFill>
              <a:latin typeface="Comic Sans MS" pitchFamily="-109" charset="0"/>
              <a:ea typeface="Comic Sans MS" pitchFamily="-109" charset="0"/>
              <a:cs typeface="Comic Sans MS" pitchFamily="-109" charset="0"/>
            </a:endParaRPr>
          </a:p>
          <a:p>
            <a:pPr>
              <a:lnSpc>
                <a:spcPts val="3200"/>
              </a:lnSpc>
            </a:pPr>
            <a:r>
              <a:rPr lang="en-US" sz="2400" dirty="0" smtClean="0">
                <a:solidFill>
                  <a:srgbClr val="660066"/>
                </a:solidFill>
                <a:latin typeface="Comic Sans MS" pitchFamily="-109" charset="0"/>
                <a:ea typeface="Comic Sans MS" pitchFamily="-109" charset="0"/>
                <a:cs typeface="Comic Sans MS" pitchFamily="-109" charset="0"/>
              </a:rPr>
              <a:t>Local Tsunami Evacuation Zone determined from maximum Cascadia tsunami.</a:t>
            </a:r>
          </a:p>
          <a:p>
            <a:pPr>
              <a:lnSpc>
                <a:spcPts val="3200"/>
              </a:lnSpc>
            </a:pPr>
            <a:endParaRPr lang="en-US" sz="2400" dirty="0" smtClean="0">
              <a:solidFill>
                <a:srgbClr val="660066"/>
              </a:solidFill>
              <a:latin typeface="Comic Sans MS" pitchFamily="-109" charset="0"/>
              <a:ea typeface="Comic Sans MS" pitchFamily="-109" charset="0"/>
              <a:cs typeface="Comic Sans MS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271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766"/>
            <a:ext cx="8229600" cy="62315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Cascadia Earthquake Displacement Models</a:t>
            </a:r>
            <a:endParaRPr lang="en-US" sz="3200" dirty="0"/>
          </a:p>
        </p:txBody>
      </p:sp>
      <p:pic>
        <p:nvPicPr>
          <p:cNvPr id="3" name="Picture 2" descr="CascadiaSlipModel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84461"/>
            <a:ext cx="7302500" cy="4381500"/>
          </a:xfrm>
          <a:prstGeom prst="rect">
            <a:avLst/>
          </a:prstGeom>
          <a:ln w="28575" cmpd="sng">
            <a:solidFill>
              <a:srgbClr val="660066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094006" y="5145892"/>
            <a:ext cx="695693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660066"/>
                </a:solidFill>
                <a:latin typeface="Comic Sans MS"/>
                <a:cs typeface="Comic Sans MS"/>
              </a:rPr>
              <a:t>Example for a “medium” size (M8.9) Cascadia earthquake </a:t>
            </a:r>
            <a:br>
              <a:rPr lang="en-US" sz="2000" dirty="0" smtClean="0">
                <a:solidFill>
                  <a:srgbClr val="660066"/>
                </a:solidFill>
                <a:latin typeface="Comic Sans MS"/>
                <a:cs typeface="Comic Sans MS"/>
              </a:rPr>
            </a:br>
            <a:r>
              <a:rPr lang="en-US" sz="2000" dirty="0" smtClean="0">
                <a:solidFill>
                  <a:srgbClr val="660066"/>
                </a:solidFill>
                <a:latin typeface="Comic Sans MS"/>
                <a:cs typeface="Comic Sans MS"/>
              </a:rPr>
              <a:t>	(500-year recurrence time and 15 m offset).</a:t>
            </a:r>
          </a:p>
          <a:p>
            <a:r>
              <a:rPr lang="en-US" sz="2000" dirty="0">
                <a:solidFill>
                  <a:srgbClr val="660066"/>
                </a:solidFill>
                <a:latin typeface="Comic Sans MS"/>
                <a:cs typeface="Comic Sans MS"/>
              </a:rPr>
              <a:t>M1: Shallow displacement occurs on splay fault.</a:t>
            </a:r>
          </a:p>
          <a:p>
            <a:r>
              <a:rPr lang="en-US" sz="2000" dirty="0" smtClean="0">
                <a:solidFill>
                  <a:srgbClr val="660066"/>
                </a:solidFill>
                <a:latin typeface="Comic Sans MS"/>
                <a:cs typeface="Comic Sans MS"/>
              </a:rPr>
              <a:t>M2: Displacement to deformation front.</a:t>
            </a:r>
          </a:p>
          <a:p>
            <a:r>
              <a:rPr lang="en-US" sz="2000" dirty="0" smtClean="0">
                <a:solidFill>
                  <a:srgbClr val="660066"/>
                </a:solidFill>
                <a:latin typeface="Comic Sans MS"/>
                <a:cs typeface="Comic Sans MS"/>
              </a:rPr>
              <a:t>M3: Displacement stops a few km below the seafloor.</a:t>
            </a:r>
            <a:endParaRPr lang="en-US" sz="2000" dirty="0">
              <a:solidFill>
                <a:srgbClr val="660066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808234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scadia Deformation Model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00" y="596480"/>
            <a:ext cx="7048500" cy="4330700"/>
          </a:xfrm>
          <a:prstGeom prst="rect">
            <a:avLst/>
          </a:prstGeom>
          <a:ln w="28575" cmpd="sng">
            <a:solidFill>
              <a:srgbClr val="660066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-53826"/>
            <a:ext cx="8229600" cy="623157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Cascadia Earthquake Vertical-Offset Models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840380" y="4960027"/>
            <a:ext cx="7479825" cy="1879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 smtClean="0">
                <a:solidFill>
                  <a:srgbClr val="660066"/>
                </a:solidFill>
                <a:latin typeface="Comic Sans MS"/>
                <a:cs typeface="Comic Sans MS"/>
              </a:rPr>
              <a:t>Example for a “medium” size </a:t>
            </a:r>
            <a:r>
              <a:rPr lang="en-US" sz="2000" dirty="0">
                <a:solidFill>
                  <a:srgbClr val="660066"/>
                </a:solidFill>
                <a:latin typeface="Comic Sans MS"/>
                <a:cs typeface="Comic Sans MS"/>
              </a:rPr>
              <a:t>(M8.9) Cascadia </a:t>
            </a:r>
            <a:r>
              <a:rPr lang="en-US" sz="2000" dirty="0" smtClean="0">
                <a:solidFill>
                  <a:srgbClr val="660066"/>
                </a:solidFill>
                <a:latin typeface="Comic Sans MS"/>
                <a:cs typeface="Comic Sans MS"/>
              </a:rPr>
              <a:t>earthquake.</a:t>
            </a:r>
          </a:p>
          <a:p>
            <a:pPr>
              <a:lnSpc>
                <a:spcPts val="2800"/>
              </a:lnSpc>
            </a:pPr>
            <a:r>
              <a:rPr lang="en-US" sz="2000" dirty="0" smtClean="0">
                <a:solidFill>
                  <a:srgbClr val="660066"/>
                </a:solidFill>
                <a:latin typeface="Comic Sans MS"/>
                <a:cs typeface="Comic Sans MS"/>
              </a:rPr>
              <a:t>M1: Produces 5 m uplift of seafloor offshore from Newport.</a:t>
            </a:r>
          </a:p>
          <a:p>
            <a:pPr>
              <a:lnSpc>
                <a:spcPts val="2800"/>
              </a:lnSpc>
            </a:pPr>
            <a:r>
              <a:rPr lang="en-US" sz="2000" dirty="0" smtClean="0">
                <a:solidFill>
                  <a:srgbClr val="660066"/>
                </a:solidFill>
                <a:latin typeface="Comic Sans MS"/>
                <a:cs typeface="Comic Sans MS"/>
              </a:rPr>
              <a:t>M2: Produces 4 </a:t>
            </a:r>
            <a:r>
              <a:rPr lang="en-US" sz="2000" dirty="0">
                <a:solidFill>
                  <a:srgbClr val="660066"/>
                </a:solidFill>
                <a:latin typeface="Comic Sans MS"/>
                <a:cs typeface="Comic Sans MS"/>
              </a:rPr>
              <a:t>m uplift of seafloor offshore from </a:t>
            </a:r>
            <a:r>
              <a:rPr lang="en-US" sz="2000" dirty="0" smtClean="0">
                <a:solidFill>
                  <a:srgbClr val="660066"/>
                </a:solidFill>
                <a:latin typeface="Comic Sans MS"/>
                <a:cs typeface="Comic Sans MS"/>
              </a:rPr>
              <a:t>Newport.</a:t>
            </a:r>
          </a:p>
          <a:p>
            <a:pPr>
              <a:lnSpc>
                <a:spcPts val="2800"/>
              </a:lnSpc>
            </a:pPr>
            <a:r>
              <a:rPr lang="en-US" sz="2000" dirty="0" smtClean="0">
                <a:solidFill>
                  <a:srgbClr val="660066"/>
                </a:solidFill>
                <a:latin typeface="Comic Sans MS"/>
                <a:cs typeface="Comic Sans MS"/>
              </a:rPr>
              <a:t>M3: </a:t>
            </a:r>
            <a:r>
              <a:rPr lang="en-US" sz="2000" dirty="0">
                <a:solidFill>
                  <a:srgbClr val="660066"/>
                </a:solidFill>
                <a:latin typeface="Comic Sans MS"/>
                <a:cs typeface="Comic Sans MS"/>
              </a:rPr>
              <a:t>Produces 4 m uplift of seafloor offshore from Newport</a:t>
            </a:r>
            <a:r>
              <a:rPr lang="en-US" sz="2000" dirty="0" smtClean="0">
                <a:solidFill>
                  <a:srgbClr val="660066"/>
                </a:solidFill>
                <a:latin typeface="Comic Sans MS"/>
                <a:cs typeface="Comic Sans MS"/>
              </a:rPr>
              <a:t>.</a:t>
            </a:r>
          </a:p>
          <a:p>
            <a:pPr>
              <a:lnSpc>
                <a:spcPts val="2800"/>
              </a:lnSpc>
            </a:pPr>
            <a:r>
              <a:rPr lang="en-US" sz="2000" dirty="0" smtClean="0">
                <a:solidFill>
                  <a:srgbClr val="660066"/>
                </a:solidFill>
                <a:latin typeface="Comic Sans MS"/>
                <a:cs typeface="Comic Sans MS"/>
              </a:rPr>
              <a:t>Note the change in shape of uplifted seafloor area.</a:t>
            </a:r>
            <a:endParaRPr lang="en-US" sz="2000" dirty="0">
              <a:solidFill>
                <a:srgbClr val="660066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808234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946_Aleutian Tsunami T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7925" y="609600"/>
            <a:ext cx="5891022" cy="5486400"/>
          </a:xfrm>
          <a:prstGeom prst="rect">
            <a:avLst/>
          </a:prstGeom>
        </p:spPr>
      </p:pic>
      <p:sp>
        <p:nvSpPr>
          <p:cNvPr id="5" name="TextBox 9"/>
          <p:cNvSpPr txBox="1">
            <a:spLocks noChangeArrowheads="1"/>
          </p:cNvSpPr>
          <p:nvPr/>
        </p:nvSpPr>
        <p:spPr bwMode="auto">
          <a:xfrm>
            <a:off x="130248" y="644200"/>
            <a:ext cx="2874491" cy="5632311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solidFill>
                  <a:srgbClr val="660066"/>
                </a:solidFill>
                <a:latin typeface="Comic Sans MS"/>
                <a:cs typeface="Comic Sans MS"/>
              </a:rPr>
              <a:t>About four hours travel time to Oregon Coast.  </a:t>
            </a:r>
            <a:endParaRPr lang="en-US" sz="2000" dirty="0">
              <a:solidFill>
                <a:srgbClr val="660066"/>
              </a:solidFill>
              <a:latin typeface="Comic Sans MS"/>
              <a:cs typeface="Comic Sans MS"/>
            </a:endParaRPr>
          </a:p>
          <a:p>
            <a:endParaRPr lang="en-US" sz="2000" dirty="0" smtClean="0">
              <a:solidFill>
                <a:srgbClr val="660066"/>
              </a:solidFill>
              <a:latin typeface="Comic Sans MS"/>
              <a:cs typeface="Comic Sans MS"/>
            </a:endParaRPr>
          </a:p>
          <a:p>
            <a:r>
              <a:rPr lang="en-US" sz="2000" dirty="0" smtClean="0">
                <a:solidFill>
                  <a:srgbClr val="660066"/>
                </a:solidFill>
                <a:latin typeface="Comic Sans MS"/>
                <a:cs typeface="Comic Sans MS"/>
              </a:rPr>
              <a:t>Tsunami from 1964 Alaska EQ killed 4 children on Beverly Beach. The largest of 28 distant tsunamis to affect Oregon coast since 1854.</a:t>
            </a:r>
            <a:endParaRPr lang="en-US" sz="2000" dirty="0">
              <a:solidFill>
                <a:srgbClr val="660066"/>
              </a:solidFill>
              <a:latin typeface="Comic Sans MS"/>
              <a:cs typeface="Comic Sans MS"/>
            </a:endParaRPr>
          </a:p>
          <a:p>
            <a:endParaRPr lang="en-US" sz="2000" dirty="0">
              <a:solidFill>
                <a:srgbClr val="660066"/>
              </a:solidFill>
              <a:latin typeface="Comic Sans MS"/>
              <a:cs typeface="Comic Sans MS"/>
            </a:endParaRPr>
          </a:p>
          <a:p>
            <a:r>
              <a:rPr lang="en-US" sz="2000" dirty="0" smtClean="0">
                <a:solidFill>
                  <a:srgbClr val="660066"/>
                </a:solidFill>
                <a:latin typeface="Comic Sans MS"/>
                <a:cs typeface="Comic Sans MS"/>
              </a:rPr>
              <a:t>Significant damage in Seaside and Cannon Beach. Major destruction and 13 deaths in Crescent City, CA.</a:t>
            </a:r>
          </a:p>
        </p:txBody>
      </p:sp>
      <p:sp>
        <p:nvSpPr>
          <p:cNvPr id="6" name="Rectangle 1"/>
          <p:cNvSpPr>
            <a:spLocks/>
          </p:cNvSpPr>
          <p:nvPr/>
        </p:nvSpPr>
        <p:spPr bwMode="auto">
          <a:xfrm>
            <a:off x="76200" y="76200"/>
            <a:ext cx="9144000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r>
              <a:rPr lang="en-US" sz="2600" dirty="0" smtClean="0">
                <a:solidFill>
                  <a:srgbClr val="660066"/>
                </a:solidFill>
                <a:latin typeface="Comic Sans MS"/>
                <a:ea typeface="ＭＳ Ｐゴシック" pitchFamily="32" charset="-128"/>
                <a:cs typeface="Comic Sans MS"/>
              </a:rPr>
              <a:t>Pacific Ocean Tsunami Generated by Alaska Earthquake</a:t>
            </a:r>
            <a:endParaRPr lang="en-US" sz="2600" dirty="0">
              <a:solidFill>
                <a:srgbClr val="660066"/>
              </a:solidFill>
              <a:latin typeface="Comic Sans MS"/>
              <a:ea typeface="ＭＳ Ｐゴシック" pitchFamily="32" charset="-128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340408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1905000" y="76200"/>
            <a:ext cx="5029200" cy="685800"/>
          </a:xfrm>
        </p:spPr>
        <p:txBody>
          <a:bodyPr/>
          <a:lstStyle/>
          <a:p>
            <a:r>
              <a:rPr lang="en-US" sz="3200">
                <a:latin typeface="Comic Sans MS" charset="0"/>
                <a:ea typeface="ＭＳ Ｐゴシック" charset="0"/>
                <a:cs typeface="ＭＳ Ｐゴシック" charset="0"/>
              </a:rPr>
              <a:t>Measured GPS Velocities</a:t>
            </a:r>
          </a:p>
        </p:txBody>
      </p:sp>
      <p:pic>
        <p:nvPicPr>
          <p:cNvPr id="17411" name="Picture 3" descr="Cascadia_gps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220" t="12222" r="6535" b="18889"/>
          <a:stretch>
            <a:fillRect/>
          </a:stretch>
        </p:blipFill>
        <p:spPr bwMode="auto">
          <a:xfrm>
            <a:off x="4114800" y="838200"/>
            <a:ext cx="4876800" cy="5486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9"/>
          <p:cNvSpPr>
            <a:spLocks noChangeArrowheads="1"/>
          </p:cNvSpPr>
          <p:nvPr/>
        </p:nvSpPr>
        <p:spPr bwMode="auto">
          <a:xfrm>
            <a:off x="381000" y="1752600"/>
            <a:ext cx="37338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ts val="3363"/>
              </a:lnSpc>
              <a:spcBef>
                <a:spcPct val="60000"/>
              </a:spcBef>
              <a:buClr>
                <a:schemeClr val="tx1"/>
              </a:buClr>
              <a:buFontTx/>
              <a:buNone/>
            </a:pPr>
            <a:r>
              <a:rPr kumimoji="0" lang="en-US" sz="2600" dirty="0">
                <a:solidFill>
                  <a:srgbClr val="660066"/>
                </a:solidFill>
                <a:latin typeface="Comic Sans MS"/>
                <a:cs typeface="Comic Sans MS"/>
              </a:rPr>
              <a:t>What</a:t>
            </a:r>
            <a:r>
              <a:rPr kumimoji="0" lang="ja-JP" altLang="en-US" sz="2600" dirty="0">
                <a:solidFill>
                  <a:srgbClr val="660066"/>
                </a:solidFill>
                <a:latin typeface="Comic Sans MS"/>
                <a:cs typeface="Comic Sans MS"/>
              </a:rPr>
              <a:t>’</a:t>
            </a:r>
            <a:r>
              <a:rPr kumimoji="0" lang="en-US" sz="2600" dirty="0">
                <a:solidFill>
                  <a:srgbClr val="660066"/>
                </a:solidFill>
                <a:latin typeface="Comic Sans MS"/>
                <a:cs typeface="Comic Sans MS"/>
              </a:rPr>
              <a:t>s up with southwestern Oregon?</a:t>
            </a:r>
          </a:p>
          <a:p>
            <a:pPr>
              <a:lnSpc>
                <a:spcPts val="3363"/>
              </a:lnSpc>
              <a:spcBef>
                <a:spcPct val="60000"/>
              </a:spcBef>
              <a:buClr>
                <a:schemeClr val="tx1"/>
              </a:buClr>
              <a:buFontTx/>
              <a:buNone/>
            </a:pPr>
            <a:r>
              <a:rPr kumimoji="0" lang="en-US" sz="2600" dirty="0" smtClean="0">
                <a:solidFill>
                  <a:srgbClr val="660066"/>
                </a:solidFill>
                <a:latin typeface="Comic Sans MS"/>
                <a:cs typeface="Comic Sans MS"/>
              </a:rPr>
              <a:t>Shouldn</a:t>
            </a:r>
            <a:r>
              <a:rPr lang="en-US" sz="2600" dirty="0" smtClean="0">
                <a:solidFill>
                  <a:srgbClr val="660066"/>
                </a:solidFill>
                <a:latin typeface="Comic Sans MS"/>
                <a:cs typeface="Comic Sans MS"/>
              </a:rPr>
              <a:t>’</a:t>
            </a:r>
            <a:r>
              <a:rPr kumimoji="0" lang="en-US" sz="2600" dirty="0" smtClean="0">
                <a:solidFill>
                  <a:srgbClr val="660066"/>
                </a:solidFill>
                <a:latin typeface="Comic Sans MS"/>
                <a:cs typeface="Comic Sans MS"/>
              </a:rPr>
              <a:t>t </a:t>
            </a:r>
            <a:r>
              <a:rPr kumimoji="0" lang="en-US" sz="2600" dirty="0">
                <a:solidFill>
                  <a:srgbClr val="660066"/>
                </a:solidFill>
                <a:latin typeface="Comic Sans MS"/>
                <a:cs typeface="Comic Sans MS"/>
              </a:rPr>
              <a:t>ALL the velocities vectors on PNW coast be parallel to Juan de Fuca motion as it converges with North America?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410200" y="3695700"/>
            <a:ext cx="685800" cy="1371600"/>
          </a:xfrm>
          <a:prstGeom prst="rect">
            <a:avLst/>
          </a:prstGeom>
          <a:noFill/>
          <a:ln w="38100">
            <a:solidFill>
              <a:srgbClr val="66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360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GPSVelociti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457200"/>
            <a:ext cx="5715000" cy="564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23"/>
          <p:cNvSpPr>
            <a:spLocks noChangeArrowheads="1"/>
          </p:cNvSpPr>
          <p:nvPr/>
        </p:nvSpPr>
        <p:spPr bwMode="auto">
          <a:xfrm>
            <a:off x="838200" y="6037263"/>
            <a:ext cx="7924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kumimoji="0" lang="en-US" sz="2400" dirty="0">
                <a:solidFill>
                  <a:srgbClr val="660066"/>
                </a:solidFill>
                <a:latin typeface="Comic Sans MS"/>
                <a:cs typeface="Comic Sans MS"/>
              </a:rPr>
              <a:t>Juan de Fuca – North America convergence ALONE should produce simple pattern of velocities like this. </a:t>
            </a:r>
          </a:p>
        </p:txBody>
      </p:sp>
      <p:sp>
        <p:nvSpPr>
          <p:cNvPr id="18436" name="Rectangle 24"/>
          <p:cNvSpPr>
            <a:spLocks noChangeArrowheads="1"/>
          </p:cNvSpPr>
          <p:nvPr/>
        </p:nvSpPr>
        <p:spPr bwMode="auto">
          <a:xfrm>
            <a:off x="0" y="-32404"/>
            <a:ext cx="9143999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kumimoji="0" lang="en-US" sz="2800" dirty="0">
                <a:solidFill>
                  <a:srgbClr val="660066"/>
                </a:solidFill>
                <a:latin typeface="Comic Sans MS"/>
                <a:cs typeface="Comic Sans MS"/>
              </a:rPr>
              <a:t>Compression of Pacific Northwest Continental Margin</a:t>
            </a:r>
          </a:p>
        </p:txBody>
      </p:sp>
      <p:sp>
        <p:nvSpPr>
          <p:cNvPr id="18437" name="AutoShape 16"/>
          <p:cNvSpPr>
            <a:spLocks noChangeArrowheads="1"/>
          </p:cNvSpPr>
          <p:nvPr/>
        </p:nvSpPr>
        <p:spPr bwMode="auto">
          <a:xfrm rot="-1517928">
            <a:off x="2360613" y="765175"/>
            <a:ext cx="1143000" cy="246063"/>
          </a:xfrm>
          <a:prstGeom prst="rightArrow">
            <a:avLst>
              <a:gd name="adj1" fmla="val 50000"/>
              <a:gd name="adj2" fmla="val 108193"/>
            </a:avLst>
          </a:prstGeom>
          <a:solidFill>
            <a:srgbClr val="FF060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38" name="AutoShape 16"/>
          <p:cNvSpPr>
            <a:spLocks noChangeArrowheads="1"/>
          </p:cNvSpPr>
          <p:nvPr/>
        </p:nvSpPr>
        <p:spPr bwMode="auto">
          <a:xfrm rot="-1517928">
            <a:off x="2665413" y="1603375"/>
            <a:ext cx="1143000" cy="246063"/>
          </a:xfrm>
          <a:prstGeom prst="rightArrow">
            <a:avLst>
              <a:gd name="adj1" fmla="val 50000"/>
              <a:gd name="adj2" fmla="val 108193"/>
            </a:avLst>
          </a:prstGeom>
          <a:solidFill>
            <a:srgbClr val="FF060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39" name="AutoShape 16"/>
          <p:cNvSpPr>
            <a:spLocks noChangeArrowheads="1"/>
          </p:cNvSpPr>
          <p:nvPr/>
        </p:nvSpPr>
        <p:spPr bwMode="auto">
          <a:xfrm rot="-1517928">
            <a:off x="2817813" y="2974975"/>
            <a:ext cx="1143000" cy="246063"/>
          </a:xfrm>
          <a:prstGeom prst="rightArrow">
            <a:avLst>
              <a:gd name="adj1" fmla="val 50000"/>
              <a:gd name="adj2" fmla="val 108193"/>
            </a:avLst>
          </a:prstGeom>
          <a:solidFill>
            <a:srgbClr val="FF060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0" name="AutoShape 16"/>
          <p:cNvSpPr>
            <a:spLocks noChangeArrowheads="1"/>
          </p:cNvSpPr>
          <p:nvPr/>
        </p:nvSpPr>
        <p:spPr bwMode="auto">
          <a:xfrm rot="-1517928">
            <a:off x="2665413" y="4194175"/>
            <a:ext cx="1143000" cy="246063"/>
          </a:xfrm>
          <a:prstGeom prst="rightArrow">
            <a:avLst>
              <a:gd name="adj1" fmla="val 50000"/>
              <a:gd name="adj2" fmla="val 108193"/>
            </a:avLst>
          </a:prstGeom>
          <a:solidFill>
            <a:srgbClr val="FF060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1" name="AutoShape 16"/>
          <p:cNvSpPr>
            <a:spLocks noChangeArrowheads="1"/>
          </p:cNvSpPr>
          <p:nvPr/>
        </p:nvSpPr>
        <p:spPr bwMode="auto">
          <a:xfrm rot="-1517928">
            <a:off x="2589213" y="5260975"/>
            <a:ext cx="1143000" cy="246063"/>
          </a:xfrm>
          <a:prstGeom prst="rightArrow">
            <a:avLst>
              <a:gd name="adj1" fmla="val 50000"/>
              <a:gd name="adj2" fmla="val 108193"/>
            </a:avLst>
          </a:prstGeom>
          <a:solidFill>
            <a:srgbClr val="FF060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439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GPSVelociti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665231"/>
            <a:ext cx="5715000" cy="564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AutoShape 16"/>
          <p:cNvSpPr>
            <a:spLocks noChangeArrowheads="1"/>
          </p:cNvSpPr>
          <p:nvPr/>
        </p:nvSpPr>
        <p:spPr bwMode="auto">
          <a:xfrm rot="-1517928">
            <a:off x="3732213" y="973206"/>
            <a:ext cx="1143000" cy="246063"/>
          </a:xfrm>
          <a:prstGeom prst="rightArrow">
            <a:avLst>
              <a:gd name="adj1" fmla="val 50000"/>
              <a:gd name="adj2" fmla="val 108193"/>
            </a:avLst>
          </a:prstGeom>
          <a:solidFill>
            <a:srgbClr val="FF060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5" name="Rectangle 23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3000" dirty="0" smtClean="0">
                <a:solidFill>
                  <a:srgbClr val="660066"/>
                </a:solidFill>
                <a:latin typeface="Comic Sans MS"/>
                <a:cs typeface="Comic Sans MS"/>
              </a:rPr>
              <a:t>C</a:t>
            </a:r>
            <a:r>
              <a:rPr kumimoji="0" lang="en-US" sz="3000" dirty="0" smtClean="0">
                <a:solidFill>
                  <a:srgbClr val="660066"/>
                </a:solidFill>
                <a:latin typeface="Comic Sans MS"/>
                <a:cs typeface="Comic Sans MS"/>
              </a:rPr>
              <a:t>rustal Block Motions + Plate Convergent </a:t>
            </a:r>
            <a:r>
              <a:rPr lang="en-US" sz="3000" dirty="0" smtClean="0">
                <a:solidFill>
                  <a:srgbClr val="660066"/>
                </a:solidFill>
                <a:latin typeface="Comic Sans MS"/>
                <a:cs typeface="Comic Sans MS"/>
              </a:rPr>
              <a:t>M</a:t>
            </a:r>
            <a:r>
              <a:rPr kumimoji="0" lang="en-US" sz="3000" dirty="0" smtClean="0">
                <a:solidFill>
                  <a:srgbClr val="660066"/>
                </a:solidFill>
                <a:latin typeface="Comic Sans MS"/>
                <a:cs typeface="Comic Sans MS"/>
              </a:rPr>
              <a:t>otions</a:t>
            </a:r>
            <a:endParaRPr kumimoji="0" lang="en-US" sz="3000" dirty="0">
              <a:solidFill>
                <a:srgbClr val="660066"/>
              </a:solidFill>
              <a:latin typeface="Comic Sans MS"/>
              <a:cs typeface="Comic Sans MS"/>
            </a:endParaRPr>
          </a:p>
        </p:txBody>
      </p:sp>
      <p:sp>
        <p:nvSpPr>
          <p:cNvPr id="22536" name="Rectangle 24"/>
          <p:cNvSpPr>
            <a:spLocks noChangeArrowheads="1"/>
          </p:cNvSpPr>
          <p:nvPr/>
        </p:nvSpPr>
        <p:spPr bwMode="auto">
          <a:xfrm>
            <a:off x="685800" y="817631"/>
            <a:ext cx="2057400" cy="1143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ts val="2875"/>
              </a:lnSpc>
              <a:spcBef>
                <a:spcPct val="0"/>
              </a:spcBef>
              <a:buFontTx/>
              <a:buNone/>
            </a:pPr>
            <a:r>
              <a:rPr kumimoji="0" lang="en-US" sz="2400" dirty="0">
                <a:solidFill>
                  <a:srgbClr val="FF0000"/>
                </a:solidFill>
                <a:latin typeface="Comic Sans MS"/>
                <a:cs typeface="Comic Sans MS"/>
              </a:rPr>
              <a:t>Convergence</a:t>
            </a:r>
          </a:p>
          <a:p>
            <a:pPr>
              <a:lnSpc>
                <a:spcPts val="2875"/>
              </a:lnSpc>
              <a:spcBef>
                <a:spcPct val="0"/>
              </a:spcBef>
              <a:buFontTx/>
              <a:buNone/>
            </a:pPr>
            <a:r>
              <a:rPr kumimoji="0" lang="en-US" sz="2400" dirty="0">
                <a:solidFill>
                  <a:srgbClr val="FF0000"/>
                </a:solidFill>
                <a:latin typeface="Comic Sans MS"/>
                <a:cs typeface="Comic Sans MS"/>
              </a:rPr>
              <a:t>velocities in red.</a:t>
            </a:r>
          </a:p>
        </p:txBody>
      </p:sp>
      <p:sp>
        <p:nvSpPr>
          <p:cNvPr id="13" name="AutoShape 16"/>
          <p:cNvSpPr>
            <a:spLocks noChangeArrowheads="1"/>
          </p:cNvSpPr>
          <p:nvPr/>
        </p:nvSpPr>
        <p:spPr bwMode="auto">
          <a:xfrm rot="-5400000">
            <a:off x="3924300" y="2227331"/>
            <a:ext cx="457200" cy="228600"/>
          </a:xfrm>
          <a:prstGeom prst="rightArrow">
            <a:avLst>
              <a:gd name="adj1" fmla="val 50000"/>
              <a:gd name="adj2" fmla="val 108333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8" name="AutoShape 16"/>
          <p:cNvSpPr>
            <a:spLocks noChangeArrowheads="1"/>
          </p:cNvSpPr>
          <p:nvPr/>
        </p:nvSpPr>
        <p:spPr bwMode="auto">
          <a:xfrm rot="-1517928">
            <a:off x="4113213" y="2192406"/>
            <a:ext cx="1143000" cy="246063"/>
          </a:xfrm>
          <a:prstGeom prst="rightArrow">
            <a:avLst>
              <a:gd name="adj1" fmla="val 50000"/>
              <a:gd name="adj2" fmla="val 108193"/>
            </a:avLst>
          </a:prstGeom>
          <a:solidFill>
            <a:srgbClr val="FF060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9" name="AutoShape 16"/>
          <p:cNvSpPr>
            <a:spLocks noChangeArrowheads="1"/>
          </p:cNvSpPr>
          <p:nvPr/>
        </p:nvSpPr>
        <p:spPr bwMode="auto">
          <a:xfrm rot="-1517928">
            <a:off x="4189413" y="3335406"/>
            <a:ext cx="1143000" cy="246063"/>
          </a:xfrm>
          <a:prstGeom prst="rightArrow">
            <a:avLst>
              <a:gd name="adj1" fmla="val 50000"/>
              <a:gd name="adj2" fmla="val 108193"/>
            </a:avLst>
          </a:prstGeom>
          <a:solidFill>
            <a:srgbClr val="FF060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0" name="AutoShape 16"/>
          <p:cNvSpPr>
            <a:spLocks noChangeArrowheads="1"/>
          </p:cNvSpPr>
          <p:nvPr/>
        </p:nvSpPr>
        <p:spPr bwMode="auto">
          <a:xfrm rot="-1517928">
            <a:off x="4113213" y="4478406"/>
            <a:ext cx="1143000" cy="246063"/>
          </a:xfrm>
          <a:prstGeom prst="rightArrow">
            <a:avLst>
              <a:gd name="adj1" fmla="val 50000"/>
              <a:gd name="adj2" fmla="val 108193"/>
            </a:avLst>
          </a:prstGeom>
          <a:solidFill>
            <a:srgbClr val="FF060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1" name="AutoShape 16"/>
          <p:cNvSpPr>
            <a:spLocks noChangeArrowheads="1"/>
          </p:cNvSpPr>
          <p:nvPr/>
        </p:nvSpPr>
        <p:spPr bwMode="auto">
          <a:xfrm rot="-1517928">
            <a:off x="3960813" y="5545206"/>
            <a:ext cx="1143000" cy="246063"/>
          </a:xfrm>
          <a:prstGeom prst="rightArrow">
            <a:avLst>
              <a:gd name="adj1" fmla="val 50000"/>
              <a:gd name="adj2" fmla="val 108193"/>
            </a:avLst>
          </a:prstGeom>
          <a:solidFill>
            <a:srgbClr val="FF060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2" name="Rectangle 24"/>
          <p:cNvSpPr>
            <a:spLocks noChangeArrowheads="1"/>
          </p:cNvSpPr>
          <p:nvPr/>
        </p:nvSpPr>
        <p:spPr bwMode="auto">
          <a:xfrm>
            <a:off x="685800" y="2532131"/>
            <a:ext cx="2057400" cy="1524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ts val="2875"/>
              </a:lnSpc>
              <a:spcBef>
                <a:spcPct val="0"/>
              </a:spcBef>
              <a:buFontTx/>
              <a:buNone/>
            </a:pPr>
            <a:r>
              <a:rPr kumimoji="0" lang="en-US" sz="2400">
                <a:solidFill>
                  <a:srgbClr val="FF5C00"/>
                </a:solidFill>
                <a:latin typeface="Comic Sans MS"/>
                <a:cs typeface="Comic Sans MS"/>
              </a:rPr>
              <a:t>Crustal block</a:t>
            </a:r>
          </a:p>
          <a:p>
            <a:pPr>
              <a:lnSpc>
                <a:spcPts val="2875"/>
              </a:lnSpc>
              <a:spcBef>
                <a:spcPct val="0"/>
              </a:spcBef>
              <a:buFontTx/>
              <a:buNone/>
            </a:pPr>
            <a:r>
              <a:rPr kumimoji="0" lang="en-US" sz="2400">
                <a:solidFill>
                  <a:srgbClr val="FF5C00"/>
                </a:solidFill>
                <a:latin typeface="Comic Sans MS"/>
                <a:cs typeface="Comic Sans MS"/>
              </a:rPr>
              <a:t>Motion velocities in orange.</a:t>
            </a:r>
          </a:p>
        </p:txBody>
      </p:sp>
      <p:sp>
        <p:nvSpPr>
          <p:cNvPr id="19" name="AutoShape 16"/>
          <p:cNvSpPr>
            <a:spLocks noChangeArrowheads="1"/>
          </p:cNvSpPr>
          <p:nvPr/>
        </p:nvSpPr>
        <p:spPr bwMode="auto">
          <a:xfrm rot="-7225774">
            <a:off x="3739357" y="3302862"/>
            <a:ext cx="722312" cy="250825"/>
          </a:xfrm>
          <a:prstGeom prst="rightArrow">
            <a:avLst>
              <a:gd name="adj1" fmla="val 50000"/>
              <a:gd name="adj2" fmla="val 108057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AutoShape 16"/>
          <p:cNvSpPr>
            <a:spLocks noChangeArrowheads="1"/>
          </p:cNvSpPr>
          <p:nvPr/>
        </p:nvSpPr>
        <p:spPr bwMode="auto">
          <a:xfrm rot="-7575825">
            <a:off x="3424238" y="4359343"/>
            <a:ext cx="928688" cy="271463"/>
          </a:xfrm>
          <a:prstGeom prst="rightArrow">
            <a:avLst>
              <a:gd name="adj1" fmla="val 50000"/>
              <a:gd name="adj2" fmla="val 108254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AutoShape 16"/>
          <p:cNvSpPr>
            <a:spLocks noChangeArrowheads="1"/>
          </p:cNvSpPr>
          <p:nvPr/>
        </p:nvSpPr>
        <p:spPr bwMode="auto">
          <a:xfrm rot="-8340482">
            <a:off x="3154363" y="5473769"/>
            <a:ext cx="990600" cy="228600"/>
          </a:xfrm>
          <a:prstGeom prst="rightArrow">
            <a:avLst>
              <a:gd name="adj1" fmla="val 50000"/>
              <a:gd name="adj2" fmla="val 108333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AutoShape 16"/>
          <p:cNvSpPr>
            <a:spLocks noChangeArrowheads="1"/>
          </p:cNvSpPr>
          <p:nvPr/>
        </p:nvSpPr>
        <p:spPr bwMode="auto">
          <a:xfrm rot="-1517928">
            <a:off x="3732213" y="973206"/>
            <a:ext cx="1143000" cy="246063"/>
          </a:xfrm>
          <a:prstGeom prst="rightArrow">
            <a:avLst>
              <a:gd name="adj1" fmla="val 50000"/>
              <a:gd name="adj2" fmla="val 108193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AutoShape 16"/>
          <p:cNvSpPr>
            <a:spLocks noChangeArrowheads="1"/>
          </p:cNvSpPr>
          <p:nvPr/>
        </p:nvSpPr>
        <p:spPr bwMode="auto">
          <a:xfrm rot="-2142786">
            <a:off x="4067175" y="2041594"/>
            <a:ext cx="1154113" cy="285750"/>
          </a:xfrm>
          <a:prstGeom prst="rightArrow">
            <a:avLst>
              <a:gd name="adj1" fmla="val 50000"/>
              <a:gd name="adj2" fmla="val 108115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8" name="Rectangle 24"/>
          <p:cNvSpPr>
            <a:spLocks noChangeArrowheads="1"/>
          </p:cNvSpPr>
          <p:nvPr/>
        </p:nvSpPr>
        <p:spPr bwMode="auto">
          <a:xfrm>
            <a:off x="685800" y="4627631"/>
            <a:ext cx="2057400" cy="1524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ts val="2875"/>
              </a:lnSpc>
              <a:spcBef>
                <a:spcPct val="0"/>
              </a:spcBef>
              <a:buFontTx/>
              <a:buNone/>
            </a:pPr>
            <a:r>
              <a:rPr kumimoji="0" lang="en-US" sz="2400">
                <a:solidFill>
                  <a:srgbClr val="2300FF"/>
                </a:solidFill>
                <a:latin typeface="Comic Sans MS"/>
                <a:cs typeface="Comic Sans MS"/>
              </a:rPr>
              <a:t>Observed GPS velocities.</a:t>
            </a:r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 rot="-3030123">
            <a:off x="4003675" y="3086169"/>
            <a:ext cx="1216025" cy="285750"/>
          </a:xfrm>
          <a:prstGeom prst="rightArrow">
            <a:avLst>
              <a:gd name="adj1" fmla="val 50000"/>
              <a:gd name="adj2" fmla="val 108162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 rot="-4059894">
            <a:off x="3882231" y="4315688"/>
            <a:ext cx="928687" cy="285750"/>
          </a:xfrm>
          <a:prstGeom prst="rightArrow">
            <a:avLst>
              <a:gd name="adj1" fmla="val 50000"/>
              <a:gd name="adj2" fmla="val 108123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AutoShape 16"/>
          <p:cNvSpPr>
            <a:spLocks noChangeArrowheads="1"/>
          </p:cNvSpPr>
          <p:nvPr/>
        </p:nvSpPr>
        <p:spPr bwMode="auto">
          <a:xfrm rot="-4831711">
            <a:off x="3621088" y="5354706"/>
            <a:ext cx="965200" cy="285750"/>
          </a:xfrm>
          <a:prstGeom prst="rightArrow">
            <a:avLst>
              <a:gd name="adj1" fmla="val 50000"/>
              <a:gd name="adj2" fmla="val 108167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52" name="Rectangle 23"/>
          <p:cNvSpPr>
            <a:spLocks noChangeArrowheads="1"/>
          </p:cNvSpPr>
          <p:nvPr/>
        </p:nvSpPr>
        <p:spPr bwMode="auto">
          <a:xfrm>
            <a:off x="1295400" y="1808231"/>
            <a:ext cx="457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kumimoji="0" lang="en-US" sz="4800"/>
              <a:t>+</a:t>
            </a:r>
          </a:p>
        </p:txBody>
      </p:sp>
      <p:sp>
        <p:nvSpPr>
          <p:cNvPr id="22553" name="Rectangle 23"/>
          <p:cNvSpPr>
            <a:spLocks noChangeArrowheads="1"/>
          </p:cNvSpPr>
          <p:nvPr/>
        </p:nvSpPr>
        <p:spPr bwMode="auto">
          <a:xfrm>
            <a:off x="1295400" y="3865631"/>
            <a:ext cx="838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kumimoji="0" lang="en-US" sz="480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862630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9" grpId="0" animBg="1"/>
      <p:bldP spid="30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9"/>
          <p:cNvSpPr txBox="1">
            <a:spLocks noChangeArrowheads="1"/>
          </p:cNvSpPr>
          <p:nvPr/>
        </p:nvSpPr>
        <p:spPr bwMode="auto">
          <a:xfrm>
            <a:off x="130248" y="981949"/>
            <a:ext cx="2874491" cy="3785652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  <a:latin typeface="Comic Sans MS"/>
                <a:cs typeface="Comic Sans MS"/>
              </a:rPr>
              <a:t>Bridge over Elk Creek (now </a:t>
            </a:r>
            <a:r>
              <a:rPr lang="en-US" sz="2400" dirty="0" err="1" smtClean="0">
                <a:solidFill>
                  <a:srgbClr val="660066"/>
                </a:solidFill>
                <a:latin typeface="Comic Sans MS"/>
                <a:cs typeface="Comic Sans MS"/>
              </a:rPr>
              <a:t>Ecola</a:t>
            </a:r>
            <a:r>
              <a:rPr lang="en-US" sz="2400" dirty="0" smtClean="0">
                <a:solidFill>
                  <a:srgbClr val="660066"/>
                </a:solidFill>
                <a:latin typeface="Comic Sans MS"/>
                <a:cs typeface="Comic Sans MS"/>
              </a:rPr>
              <a:t> Creek) destroyed and displaced 300 m upstream.</a:t>
            </a:r>
            <a:endParaRPr lang="en-US" sz="2400" dirty="0">
              <a:solidFill>
                <a:srgbClr val="660066"/>
              </a:solidFill>
              <a:latin typeface="Comic Sans MS"/>
              <a:cs typeface="Comic Sans MS"/>
            </a:endParaRPr>
          </a:p>
          <a:p>
            <a:endParaRPr lang="en-US" sz="2400" dirty="0" smtClean="0">
              <a:solidFill>
                <a:srgbClr val="660066"/>
              </a:solidFill>
              <a:latin typeface="Comic Sans MS"/>
              <a:cs typeface="Comic Sans MS"/>
            </a:endParaRPr>
          </a:p>
          <a:p>
            <a:r>
              <a:rPr lang="en-US" sz="2400" dirty="0" smtClean="0">
                <a:solidFill>
                  <a:srgbClr val="660066"/>
                </a:solidFill>
                <a:latin typeface="Comic Sans MS"/>
                <a:cs typeface="Comic Sans MS"/>
              </a:rPr>
              <a:t>House torn from foundation and displaced 400 m upstream.</a:t>
            </a:r>
            <a:endParaRPr lang="en-US" sz="2400" dirty="0">
              <a:solidFill>
                <a:srgbClr val="660066"/>
              </a:solidFill>
              <a:latin typeface="Comic Sans MS"/>
              <a:cs typeface="Comic Sans MS"/>
            </a:endParaRPr>
          </a:p>
        </p:txBody>
      </p:sp>
      <p:sp>
        <p:nvSpPr>
          <p:cNvPr id="6" name="Rectangle 1"/>
          <p:cNvSpPr>
            <a:spLocks/>
          </p:cNvSpPr>
          <p:nvPr/>
        </p:nvSpPr>
        <p:spPr bwMode="auto">
          <a:xfrm>
            <a:off x="76200" y="76200"/>
            <a:ext cx="9144000" cy="56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r>
              <a:rPr lang="en-US" sz="2600" dirty="0" smtClean="0">
                <a:solidFill>
                  <a:srgbClr val="660066"/>
                </a:solidFill>
                <a:latin typeface="Comic Sans MS"/>
                <a:ea typeface="ＭＳ Ｐゴシック" pitchFamily="32" charset="-128"/>
                <a:cs typeface="Comic Sans MS"/>
              </a:rPr>
              <a:t>Damage in Cannon Beach from </a:t>
            </a:r>
            <a:r>
              <a:rPr lang="en-US" sz="2600" dirty="0">
                <a:solidFill>
                  <a:srgbClr val="660066"/>
                </a:solidFill>
                <a:latin typeface="Comic Sans MS"/>
                <a:ea typeface="ＭＳ Ｐゴシック" pitchFamily="32" charset="-128"/>
                <a:cs typeface="Comic Sans MS"/>
              </a:rPr>
              <a:t>1964 Alaska </a:t>
            </a:r>
            <a:r>
              <a:rPr lang="en-US" sz="2600" dirty="0" smtClean="0">
                <a:solidFill>
                  <a:srgbClr val="660066"/>
                </a:solidFill>
                <a:latin typeface="Comic Sans MS"/>
                <a:ea typeface="ＭＳ Ｐゴシック" pitchFamily="32" charset="-128"/>
                <a:cs typeface="Comic Sans MS"/>
              </a:rPr>
              <a:t>Tsunami</a:t>
            </a:r>
            <a:endParaRPr lang="en-US" sz="2600" dirty="0">
              <a:solidFill>
                <a:srgbClr val="660066"/>
              </a:solidFill>
              <a:latin typeface="Comic Sans MS"/>
              <a:ea typeface="ＭＳ Ｐゴシック" pitchFamily="32" charset="-128"/>
              <a:cs typeface="Comic Sans MS"/>
            </a:endParaRPr>
          </a:p>
        </p:txBody>
      </p:sp>
      <p:pic>
        <p:nvPicPr>
          <p:cNvPr id="2" name="Picture 1" descr="CannonBeach1964Damag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0787" y="708250"/>
            <a:ext cx="5626100" cy="4495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60145" y="5246343"/>
            <a:ext cx="57770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660066"/>
                </a:solidFill>
                <a:latin typeface="Comic Sans MS"/>
                <a:cs typeface="Comic Sans MS"/>
              </a:rPr>
              <a:t>From Priest and others, DOGAMI Special Paper 41, 2009.  </a:t>
            </a:r>
            <a:endParaRPr lang="en-US" sz="1600" i="1" dirty="0">
              <a:solidFill>
                <a:srgbClr val="660066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965696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7475" y="502515"/>
            <a:ext cx="3381202" cy="4860944"/>
          </a:xfrm>
        </p:spPr>
        <p:txBody>
          <a:bodyPr/>
          <a:lstStyle/>
          <a:p>
            <a:r>
              <a:rPr lang="en-US" dirty="0" smtClean="0"/>
              <a:t>Distant Tsunami Inundation Map for Bandon, Oregon</a:t>
            </a:r>
            <a:endParaRPr lang="en-US" dirty="0"/>
          </a:p>
        </p:txBody>
      </p:sp>
      <p:pic>
        <p:nvPicPr>
          <p:cNvPr id="4" name="Picture 3" descr="Bandon Distant Tsu Inuun Map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8917" y="189140"/>
            <a:ext cx="4928049" cy="6400800"/>
          </a:xfrm>
          <a:prstGeom prst="rect">
            <a:avLst/>
          </a:prstGeom>
          <a:ln w="28575" cmpd="sng">
            <a:solidFill>
              <a:srgbClr val="6600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8798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-76200"/>
            <a:ext cx="9144000" cy="609600"/>
          </a:xfrm>
          <a:effectLst/>
        </p:spPr>
        <p:txBody>
          <a:bodyPr/>
          <a:lstStyle/>
          <a:p>
            <a:pPr algn="ctr" eaLnBrk="1" hangingPunct="1"/>
            <a:r>
              <a:rPr lang="en-US" sz="3200" dirty="0" smtClean="0">
                <a:solidFill>
                  <a:srgbClr val="660066"/>
                </a:solidFill>
                <a:latin typeface="Comic Sans MS" pitchFamily="30" charset="0"/>
                <a:ea typeface="ＭＳ Ｐゴシック" pitchFamily="30" charset="-128"/>
                <a:cs typeface="ＭＳ Ｐゴシック" pitchFamily="30" charset="-128"/>
              </a:rPr>
              <a:t>Past Great </a:t>
            </a:r>
            <a:r>
              <a:rPr lang="en-US" sz="3200" dirty="0" err="1" smtClean="0">
                <a:solidFill>
                  <a:srgbClr val="660066"/>
                </a:solidFill>
                <a:latin typeface="Comic Sans MS" pitchFamily="30" charset="0"/>
                <a:ea typeface="ＭＳ Ｐゴシック" pitchFamily="30" charset="-128"/>
                <a:cs typeface="ＭＳ Ｐゴシック" pitchFamily="30" charset="-128"/>
              </a:rPr>
              <a:t>Cascadia</a:t>
            </a:r>
            <a:r>
              <a:rPr lang="en-US" sz="3200" dirty="0" smtClean="0">
                <a:solidFill>
                  <a:srgbClr val="660066"/>
                </a:solidFill>
                <a:latin typeface="Comic Sans MS" pitchFamily="30" charset="0"/>
                <a:ea typeface="ＭＳ Ｐゴシック" pitchFamily="30" charset="-128"/>
                <a:cs typeface="ＭＳ Ｐゴシック" pitchFamily="30" charset="-128"/>
              </a:rPr>
              <a:t> Earthquakes and Tsunamis</a:t>
            </a:r>
            <a:endParaRPr lang="en-US" sz="3200" dirty="0">
              <a:solidFill>
                <a:srgbClr val="660066"/>
              </a:solidFill>
              <a:latin typeface="Comic Sans MS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423939" name="Rectangle 3"/>
          <p:cNvSpPr>
            <a:spLocks noChangeArrowheads="1"/>
          </p:cNvSpPr>
          <p:nvPr/>
        </p:nvSpPr>
        <p:spPr bwMode="auto">
          <a:xfrm>
            <a:off x="609600" y="4267200"/>
            <a:ext cx="8534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>
              <a:lnSpc>
                <a:spcPts val="2600"/>
              </a:lnSpc>
              <a:spcBef>
                <a:spcPct val="60000"/>
              </a:spcBef>
              <a:buClr>
                <a:schemeClr val="tx1"/>
              </a:buClr>
            </a:pPr>
            <a:r>
              <a:rPr lang="en-US" sz="2400" dirty="0" smtClean="0">
                <a:solidFill>
                  <a:srgbClr val="660066"/>
                </a:solidFill>
                <a:latin typeface="Comic Sans MS"/>
                <a:cs typeface="Comic Sans MS"/>
              </a:rPr>
              <a:t>Juan de Fuca </a:t>
            </a:r>
            <a:r>
              <a:rPr lang="en-US" sz="2400" dirty="0" err="1" smtClean="0">
                <a:solidFill>
                  <a:srgbClr val="660066"/>
                </a:solidFill>
                <a:latin typeface="Comic Sans MS"/>
                <a:cs typeface="Comic Sans MS"/>
              </a:rPr>
              <a:t>subducts</a:t>
            </a:r>
            <a:r>
              <a:rPr lang="en-US" sz="2400" dirty="0" smtClean="0">
                <a:solidFill>
                  <a:srgbClr val="660066"/>
                </a:solidFill>
                <a:latin typeface="Comic Sans MS"/>
                <a:cs typeface="Comic Sans MS"/>
              </a:rPr>
              <a:t> beneath Pacific Northwest portion of North American Plate at </a:t>
            </a:r>
            <a:r>
              <a:rPr lang="en-US" sz="2400" dirty="0" err="1" smtClean="0">
                <a:solidFill>
                  <a:srgbClr val="660066"/>
                </a:solidFill>
                <a:latin typeface="Comic Sans MS"/>
                <a:cs typeface="Comic Sans MS"/>
              </a:rPr>
              <a:t>Cascadia</a:t>
            </a:r>
            <a:r>
              <a:rPr lang="en-US" sz="2400" dirty="0" smtClean="0">
                <a:solidFill>
                  <a:srgbClr val="660066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rgbClr val="660066"/>
                </a:solidFill>
                <a:latin typeface="Comic Sans MS"/>
                <a:cs typeface="Comic Sans MS"/>
              </a:rPr>
              <a:t>subduction</a:t>
            </a:r>
            <a:r>
              <a:rPr lang="en-US" sz="2400" dirty="0" smtClean="0">
                <a:solidFill>
                  <a:srgbClr val="660066"/>
                </a:solidFill>
                <a:latin typeface="Comic Sans MS"/>
                <a:cs typeface="Comic Sans MS"/>
              </a:rPr>
              <a:t> zone. </a:t>
            </a:r>
          </a:p>
          <a:p>
            <a:pPr eaLnBrk="1" hangingPunct="1">
              <a:lnSpc>
                <a:spcPts val="2600"/>
              </a:lnSpc>
              <a:spcBef>
                <a:spcPct val="60000"/>
              </a:spcBef>
              <a:buClr>
                <a:schemeClr val="tx1"/>
              </a:buClr>
            </a:pPr>
            <a:r>
              <a:rPr lang="en-US" sz="2400" dirty="0" smtClean="0">
                <a:solidFill>
                  <a:srgbClr val="660066"/>
                </a:solidFill>
                <a:latin typeface="Comic Sans MS"/>
                <a:cs typeface="Comic Sans MS"/>
              </a:rPr>
              <a:t>Last great </a:t>
            </a:r>
            <a:r>
              <a:rPr lang="en-US" sz="2400" dirty="0" err="1" smtClean="0">
                <a:solidFill>
                  <a:srgbClr val="660066"/>
                </a:solidFill>
                <a:latin typeface="Comic Sans MS"/>
                <a:cs typeface="Comic Sans MS"/>
              </a:rPr>
              <a:t>Cascadia</a:t>
            </a:r>
            <a:r>
              <a:rPr lang="en-US" sz="2400" dirty="0" smtClean="0">
                <a:solidFill>
                  <a:srgbClr val="660066"/>
                </a:solidFill>
                <a:latin typeface="Comic Sans MS"/>
                <a:cs typeface="Comic Sans MS"/>
              </a:rPr>
              <a:t> earthquake occurred on </a:t>
            </a:r>
            <a:br>
              <a:rPr lang="en-US" sz="2400" dirty="0" smtClean="0">
                <a:solidFill>
                  <a:srgbClr val="660066"/>
                </a:solidFill>
                <a:latin typeface="Comic Sans MS"/>
                <a:cs typeface="Comic Sans MS"/>
              </a:rPr>
            </a:br>
            <a:r>
              <a:rPr lang="en-US" sz="2400" dirty="0" smtClean="0">
                <a:solidFill>
                  <a:srgbClr val="660066"/>
                </a:solidFill>
                <a:latin typeface="Comic Sans MS"/>
                <a:cs typeface="Comic Sans MS"/>
              </a:rPr>
              <a:t>January 26, 1700 at about 9:00 PM local time.</a:t>
            </a:r>
          </a:p>
          <a:p>
            <a:pPr eaLnBrk="1" hangingPunct="1">
              <a:lnSpc>
                <a:spcPts val="2600"/>
              </a:lnSpc>
              <a:spcBef>
                <a:spcPct val="60000"/>
              </a:spcBef>
              <a:buClr>
                <a:schemeClr val="tx1"/>
              </a:buClr>
            </a:pPr>
            <a:r>
              <a:rPr lang="en-US" sz="2400" dirty="0" smtClean="0">
                <a:solidFill>
                  <a:srgbClr val="660066"/>
                </a:solidFill>
                <a:latin typeface="Comic Sans MS"/>
                <a:cs typeface="Comic Sans MS"/>
              </a:rPr>
              <a:t>Analogous to Sumatra 2004, Chile 2010, and Tohoku, Japan 2011 great earthquakes.</a:t>
            </a:r>
            <a:endParaRPr lang="en-US" sz="2400" dirty="0">
              <a:solidFill>
                <a:srgbClr val="660066"/>
              </a:solidFill>
              <a:latin typeface="Comic Sans MS"/>
              <a:cs typeface="Comic Sans MS"/>
            </a:endParaRPr>
          </a:p>
        </p:txBody>
      </p:sp>
      <p:pic>
        <p:nvPicPr>
          <p:cNvPr id="5" name="Picture 4" descr="CascadiaEQSourc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554736"/>
            <a:ext cx="5082114" cy="3712464"/>
          </a:xfrm>
          <a:prstGeom prst="rect">
            <a:avLst/>
          </a:prstGeom>
          <a:ln w="19050" cap="flat" cmpd="sng" algn="ctr">
            <a:solidFill>
              <a:srgbClr val="660066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2051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3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3939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6"/>
          <p:cNvSpPr>
            <a:spLocks noChangeArrowheads="1"/>
          </p:cNvSpPr>
          <p:nvPr/>
        </p:nvSpPr>
        <p:spPr bwMode="auto">
          <a:xfrm>
            <a:off x="120971" y="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lnSpc>
                <a:spcPts val="4000"/>
              </a:lnSpc>
            </a:pPr>
            <a:r>
              <a:rPr lang="en-US" sz="3600" dirty="0" smtClean="0">
                <a:solidFill>
                  <a:srgbClr val="660066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Some Coast Areas Now Below Sea Level</a:t>
            </a:r>
            <a:endParaRPr lang="en-US" sz="3600" dirty="0">
              <a:solidFill>
                <a:srgbClr val="660066"/>
              </a:solidFill>
              <a:latin typeface="Comic Sans MS" pitchFamily="-110" charset="0"/>
              <a:ea typeface="Comic Sans MS" pitchFamily="-110" charset="0"/>
              <a:cs typeface="Comic Sans MS" pitchFamily="-110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>
                <a:solidFill>
                  <a:srgbClr val="660066"/>
                </a:solidFill>
                <a:latin typeface="Comic Sans MS"/>
                <a:cs typeface="Comic Sans MS"/>
              </a:rPr>
              <a:t>Yuriage</a:t>
            </a:r>
            <a:endParaRPr lang="en-US" dirty="0">
              <a:solidFill>
                <a:srgbClr val="660066"/>
              </a:solidFill>
              <a:latin typeface="Comic Sans MS"/>
              <a:cs typeface="Comic Sans MS"/>
            </a:endParaRPr>
          </a:p>
        </p:txBody>
      </p:sp>
      <p:pic>
        <p:nvPicPr>
          <p:cNvPr id="10" name="Picture 9" descr="YuriageBefore.tif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80"/>
          <a:stretch>
            <a:fillRect/>
          </a:stretch>
        </p:blipFill>
        <p:spPr>
          <a:xfrm>
            <a:off x="152400" y="1219200"/>
            <a:ext cx="4373769" cy="3200400"/>
          </a:xfrm>
          <a:prstGeom prst="rect">
            <a:avLst/>
          </a:prstGeom>
          <a:ln w="25400" cap="flat" cmpd="sng" algn="ctr">
            <a:solidFill>
              <a:srgbClr val="660066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YuriageAfter.tif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482"/>
          <a:stretch>
            <a:fillRect/>
          </a:stretch>
        </p:blipFill>
        <p:spPr>
          <a:xfrm>
            <a:off x="4667250" y="1219200"/>
            <a:ext cx="4400550" cy="3200400"/>
          </a:xfrm>
          <a:prstGeom prst="rect">
            <a:avLst/>
          </a:prstGeom>
          <a:ln w="25400" cap="flat" cmpd="sng" algn="ctr">
            <a:solidFill>
              <a:srgbClr val="660066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33400" y="4419600"/>
            <a:ext cx="8610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003399"/>
                </a:solidFill>
                <a:latin typeface="Comic Sans MS" pitchFamily="66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003399"/>
                </a:solidFill>
                <a:latin typeface="Comic Sans MS" pitchFamily="66" charset="0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003399"/>
                </a:solidFill>
                <a:latin typeface="Comic Sans MS" pitchFamily="66" charset="0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3399"/>
                </a:solidFill>
                <a:latin typeface="Comic Sans MS" pitchFamily="66" charset="0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03399"/>
                </a:solidFill>
                <a:latin typeface="Comic Sans MS" pitchFamily="66" charset="0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ts val="2900"/>
              </a:lnSpc>
              <a:buNone/>
            </a:pPr>
            <a:r>
              <a:rPr lang="en-US" sz="2400" dirty="0">
                <a:solidFill>
                  <a:srgbClr val="660066"/>
                </a:solidFill>
                <a:latin typeface="Comic Sans MS"/>
                <a:ea typeface="ＭＳ Ｐゴシック" pitchFamily="30" charset="-128"/>
                <a:cs typeface="Comic Sans MS"/>
              </a:rPr>
              <a:t>	</a:t>
            </a:r>
            <a:r>
              <a:rPr lang="en-US" sz="2400" dirty="0" smtClean="0">
                <a:solidFill>
                  <a:srgbClr val="660066"/>
                </a:solidFill>
                <a:latin typeface="Comic Sans MS"/>
                <a:ea typeface="ＭＳ Ｐゴシック" pitchFamily="30" charset="-128"/>
                <a:cs typeface="Comic Sans MS"/>
              </a:rPr>
              <a:t>		Before								After</a:t>
            </a:r>
          </a:p>
          <a:p>
            <a:pPr eaLnBrk="1" hangingPunct="1">
              <a:lnSpc>
                <a:spcPts val="2900"/>
              </a:lnSpc>
            </a:pPr>
            <a:r>
              <a:rPr lang="en-US" sz="2400" dirty="0" smtClean="0">
                <a:solidFill>
                  <a:srgbClr val="660066"/>
                </a:solidFill>
                <a:latin typeface="Comic Sans MS"/>
                <a:ea typeface="ＭＳ Ｐゴシック" pitchFamily="30" charset="-128"/>
                <a:cs typeface="Comic Sans MS"/>
              </a:rPr>
              <a:t>Some areas that were above sea level on march 10 </a:t>
            </a:r>
            <a:br>
              <a:rPr lang="en-US" sz="2400" dirty="0" smtClean="0">
                <a:solidFill>
                  <a:srgbClr val="660066"/>
                </a:solidFill>
                <a:latin typeface="Comic Sans MS"/>
                <a:ea typeface="ＭＳ Ｐゴシック" pitchFamily="30" charset="-128"/>
                <a:cs typeface="Comic Sans MS"/>
              </a:rPr>
            </a:br>
            <a:r>
              <a:rPr lang="en-US" sz="2400" dirty="0" smtClean="0">
                <a:solidFill>
                  <a:srgbClr val="660066"/>
                </a:solidFill>
                <a:latin typeface="Comic Sans MS"/>
                <a:ea typeface="ＭＳ Ｐゴシック" pitchFamily="30" charset="-128"/>
                <a:cs typeface="Comic Sans MS"/>
              </a:rPr>
              <a:t>dropped below sea level on March 11, 2011.</a:t>
            </a:r>
          </a:p>
          <a:p>
            <a:pPr eaLnBrk="1" hangingPunct="1">
              <a:lnSpc>
                <a:spcPts val="2900"/>
              </a:lnSpc>
            </a:pPr>
            <a:r>
              <a:rPr lang="en-US" sz="2400" dirty="0" smtClean="0">
                <a:solidFill>
                  <a:srgbClr val="660066"/>
                </a:solidFill>
                <a:latin typeface="Comic Sans MS"/>
                <a:ea typeface="ＭＳ Ｐゴシック" pitchFamily="30" charset="-128"/>
                <a:cs typeface="Comic Sans MS"/>
              </a:rPr>
              <a:t>This also happened along the Washington - Oregon coast during the 1700 AD great Cascadia earthquake.</a:t>
            </a:r>
            <a:endParaRPr lang="en-US" sz="2400" dirty="0">
              <a:solidFill>
                <a:srgbClr val="660066"/>
              </a:solidFill>
              <a:latin typeface="Comic Sans MS"/>
              <a:ea typeface="ＭＳ Ｐゴシック" pitchFamily="30" charset="-128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786847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6642</TotalTime>
  <Words>1601</Words>
  <Application>Microsoft Macintosh PowerPoint</Application>
  <PresentationFormat>On-screen Show (4:3)</PresentationFormat>
  <Paragraphs>278</Paragraphs>
  <Slides>52</Slides>
  <Notes>29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Office Theme</vt:lpstr>
      <vt:lpstr>PowerPoint Presentation</vt:lpstr>
      <vt:lpstr>PowerPoint Presentation</vt:lpstr>
      <vt:lpstr>Deep-ocean Assessment and  Reporting of Tsunami (DART)</vt:lpstr>
      <vt:lpstr>PowerPoint Presentation</vt:lpstr>
      <vt:lpstr>PowerPoint Presentation</vt:lpstr>
      <vt:lpstr>PowerPoint Presentation</vt:lpstr>
      <vt:lpstr>Distant Tsunami Inundation Map for Bandon, Oregon</vt:lpstr>
      <vt:lpstr>Past Great Cascadia Earthquakes and Tsunamis</vt:lpstr>
      <vt:lpstr>Yuriage</vt:lpstr>
      <vt:lpstr>Drowned Forests of Coastal Oregon and Washington</vt:lpstr>
      <vt:lpstr>Drowned Forests of Coastal Oregon and Washington</vt:lpstr>
      <vt:lpstr>Three-Layer Cake of  Cascadia Tsunami Geology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Turbidites: The Movie</vt:lpstr>
      <vt:lpstr>PowerPoint Presentation</vt:lpstr>
      <vt:lpstr>PowerPoint Presentation</vt:lpstr>
      <vt:lpstr>PowerPoint Presentation</vt:lpstr>
      <vt:lpstr>Cascadia GPS Animation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PNW Crustal Block Motions</vt:lpstr>
      <vt:lpstr>Animation on Crustal Block Motions</vt:lpstr>
      <vt:lpstr>PNW Crustal Block Motions</vt:lpstr>
      <vt:lpstr>Crustal Earthquakes in Oregon 1841 - 2002</vt:lpstr>
      <vt:lpstr>Cascadia Earthquake Early Warning</vt:lpstr>
      <vt:lpstr>Local Cascadia Tsunami </vt:lpstr>
      <vt:lpstr>PowerPoint Presentation</vt:lpstr>
      <vt:lpstr>Local Tsunami Inundation Map for Bandon</vt:lpstr>
      <vt:lpstr>Tsunami Evacuation Map for Bandon, Oregon</vt:lpstr>
      <vt:lpstr>PowerPoint Presentation</vt:lpstr>
      <vt:lpstr>NOAA Video on Vertical Evacuation from Tsunamis</vt:lpstr>
      <vt:lpstr>IRIS Home Page</vt:lpstr>
      <vt:lpstr>IRIS “Educational Resources” Page</vt:lpstr>
      <vt:lpstr>IRIS Home Page</vt:lpstr>
      <vt:lpstr>PowerPoint Presentation</vt:lpstr>
      <vt:lpstr>Tsunami Evacuation Map for Bandon, Oregon</vt:lpstr>
      <vt:lpstr>Cascadia Earthquake Displacement Models</vt:lpstr>
      <vt:lpstr>Cascadia Earthquake Vertical-Offset Models</vt:lpstr>
      <vt:lpstr>Measured GPS Velocities</vt:lpstr>
      <vt:lpstr>PowerPoint Presentation</vt:lpstr>
      <vt:lpstr>PowerPoint Presentation</vt:lpstr>
    </vt:vector>
  </TitlesOfParts>
  <Company>U of Portland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Butler</dc:creator>
  <cp:lastModifiedBy>Beth Pratt-Sitaula</cp:lastModifiedBy>
  <cp:revision>191</cp:revision>
  <cp:lastPrinted>2015-08-04T05:31:16Z</cp:lastPrinted>
  <dcterms:created xsi:type="dcterms:W3CDTF">2013-05-19T20:29:33Z</dcterms:created>
  <dcterms:modified xsi:type="dcterms:W3CDTF">2016-03-06T17:03:22Z</dcterms:modified>
</cp:coreProperties>
</file>