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sldIdLst>
    <p:sldId id="3270" r:id="rId2"/>
    <p:sldId id="3223" r:id="rId3"/>
    <p:sldId id="3275" r:id="rId4"/>
    <p:sldId id="3060" r:id="rId5"/>
    <p:sldId id="3144" r:id="rId6"/>
    <p:sldId id="3281" r:id="rId7"/>
    <p:sldId id="3209" r:id="rId8"/>
    <p:sldId id="3273" r:id="rId9"/>
    <p:sldId id="3208" r:id="rId10"/>
    <p:sldId id="3274" r:id="rId11"/>
    <p:sldId id="3278" r:id="rId12"/>
    <p:sldId id="3279" r:id="rId13"/>
    <p:sldId id="3280" r:id="rId14"/>
    <p:sldId id="3240" r:id="rId15"/>
    <p:sldId id="3292" r:id="rId16"/>
    <p:sldId id="3289" r:id="rId17"/>
    <p:sldId id="3291" r:id="rId18"/>
    <p:sldId id="3290" r:id="rId19"/>
    <p:sldId id="3293" r:id="rId20"/>
    <p:sldId id="3225" r:id="rId21"/>
    <p:sldId id="3226" r:id="rId22"/>
    <p:sldId id="3276" r:id="rId23"/>
    <p:sldId id="3277" r:id="rId24"/>
    <p:sldId id="3286" r:id="rId25"/>
    <p:sldId id="3287" r:id="rId26"/>
    <p:sldId id="3288" r:id="rId27"/>
    <p:sldId id="3283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AA"/>
    <a:srgbClr val="005A0A"/>
    <a:srgbClr val="019913"/>
    <a:srgbClr val="FF0000"/>
    <a:srgbClr val="0033CC"/>
    <a:srgbClr val="0066FF"/>
    <a:srgbClr val="990898"/>
    <a:srgbClr val="4C19CC"/>
    <a:srgbClr val="1C27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744" autoAdjust="0"/>
  </p:normalViewPr>
  <p:slideViewPr>
    <p:cSldViewPr>
      <p:cViewPr>
        <p:scale>
          <a:sx n="95" d="100"/>
          <a:sy n="95" d="100"/>
        </p:scale>
        <p:origin x="-98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fld id="{F7A45E9E-F9CE-7C49-A3E9-08544DAAF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98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4285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177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85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6262688"/>
            <a:ext cx="1195388" cy="2746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87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687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48123C-93CF-BE43-A4AA-5F1EDF4D3939}" type="slidenum">
              <a:rPr lang="en-US"/>
              <a:pPr/>
              <a:t>8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50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98387-41E5-EE43-9DEF-3A8E446FB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11557"/>
      </p:ext>
    </p:extLst>
  </p:cSld>
  <p:clrMapOvr>
    <a:masterClrMapping/>
  </p:clrMapOvr>
  <p:transition xmlns:p14="http://schemas.microsoft.com/office/powerpoint/2010/main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7780F-C858-1D4E-B25E-EB7CB9CE6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66515"/>
      </p:ext>
    </p:extLst>
  </p:cSld>
  <p:clrMapOvr>
    <a:masterClrMapping/>
  </p:clrMapOvr>
  <p:transition xmlns:p14="http://schemas.microsoft.com/office/powerpoint/2010/main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2DF6C-AA51-E348-A418-595BFB96D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19307"/>
      </p:ext>
    </p:extLst>
  </p:cSld>
  <p:clrMapOvr>
    <a:masterClrMapping/>
  </p:clrMapOvr>
  <p:transition xmlns:p14="http://schemas.microsoft.com/office/powerpoint/2010/main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001BD-E34E-9F49-8D89-06044F600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18324"/>
      </p:ext>
    </p:extLst>
  </p:cSld>
  <p:clrMapOvr>
    <a:masterClrMapping/>
  </p:clrMapOvr>
  <p:transition xmlns:p14="http://schemas.microsoft.com/office/powerpoint/2010/main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DD1A2-C2D5-D94E-8112-293D0A4C8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01031"/>
      </p:ext>
    </p:extLst>
  </p:cSld>
  <p:clrMapOvr>
    <a:masterClrMapping/>
  </p:clrMapOvr>
  <p:transition xmlns:p14="http://schemas.microsoft.com/office/powerpoint/2010/main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6648E-C6CA-CA42-83DD-AA529479B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73559"/>
      </p:ext>
    </p:extLst>
  </p:cSld>
  <p:clrMapOvr>
    <a:masterClrMapping/>
  </p:clrMapOvr>
  <p:transition xmlns:p14="http://schemas.microsoft.com/office/powerpoint/2010/main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4090B-5547-CF42-A358-0E18CB9F2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55790"/>
      </p:ext>
    </p:extLst>
  </p:cSld>
  <p:clrMapOvr>
    <a:masterClrMapping/>
  </p:clrMapOvr>
  <p:transition xmlns:p14="http://schemas.microsoft.com/office/powerpoint/2010/main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C4E04-0B8D-444A-B329-1C73E3F70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84064"/>
      </p:ext>
    </p:extLst>
  </p:cSld>
  <p:clrMapOvr>
    <a:masterClrMapping/>
  </p:clrMapOvr>
  <p:transition xmlns:p14="http://schemas.microsoft.com/office/powerpoint/2010/main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8488F-867A-B645-BB7B-67CB089D2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42293"/>
      </p:ext>
    </p:extLst>
  </p:cSld>
  <p:clrMapOvr>
    <a:masterClrMapping/>
  </p:clrMapOvr>
  <p:transition xmlns:p14="http://schemas.microsoft.com/office/powerpoint/2010/main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955F5-3E4B-6342-9D5D-812FCE76D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24066"/>
      </p:ext>
    </p:extLst>
  </p:cSld>
  <p:clrMapOvr>
    <a:masterClrMapping/>
  </p:clrMapOvr>
  <p:transition xmlns:p14="http://schemas.microsoft.com/office/powerpoint/2010/main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54EF8-3D18-D84B-A6BF-25CB6D73E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96473"/>
      </p:ext>
    </p:extLst>
  </p:cSld>
  <p:clrMapOvr>
    <a:masterClrMapping/>
  </p:clrMapOvr>
  <p:transition xmlns:p14="http://schemas.microsoft.com/office/powerpoint/2010/main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61BC3-4475-2F4F-88E5-ECB1732C0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68328"/>
      </p:ext>
    </p:extLst>
  </p:cSld>
  <p:clrMapOvr>
    <a:masterClrMapping/>
  </p:clrMapOvr>
  <p:transition xmlns:p14="http://schemas.microsoft.com/office/powerpoint/2010/main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4C065-AF3E-8E45-8BF5-C5B0A9ED2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55387"/>
      </p:ext>
    </p:extLst>
  </p:cSld>
  <p:clrMapOvr>
    <a:masterClrMapping/>
  </p:clrMapOvr>
  <p:transition xmlns:p14="http://schemas.microsoft.com/office/powerpoint/2010/main" advClick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cs typeface="+mn-cs"/>
              </a:defRPr>
            </a:lvl1pPr>
          </a:lstStyle>
          <a:p>
            <a:pPr>
              <a:defRPr/>
            </a:pPr>
            <a:fld id="{C26E56B1-FCD7-6140-A5B7-6BEF32267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hyperlink" Target="http://www.oregoncoasttoday.com/bigstumpbeach.html" TargetMode="External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hyperlink" Target="http://www.earthscienceliteracy.or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 rot="16216750">
            <a:off x="3976684" y="6260679"/>
            <a:ext cx="979487" cy="21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60000"/>
              </a:spcBef>
            </a:pPr>
            <a:r>
              <a:rPr lang="en-US" sz="1000" i="1" dirty="0">
                <a:solidFill>
                  <a:srgbClr val="FF0000"/>
                </a:solidFill>
                <a:latin typeface="Calibri"/>
                <a:cs typeface="Calibri"/>
              </a:rPr>
              <a:t>Robert J. Lillie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572000" y="228600"/>
            <a:ext cx="457200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800" i="1" dirty="0" smtClean="0">
                <a:solidFill>
                  <a:schemeClr val="accent2"/>
                </a:solidFill>
                <a:latin typeface="Calibri"/>
                <a:cs typeface="Calibri"/>
              </a:rPr>
              <a:t>Elk River Estuary, Washington</a:t>
            </a:r>
            <a:endParaRPr lang="en-US" sz="1800" i="1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2400" y="2084457"/>
            <a:ext cx="4343400" cy="292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n-US" sz="2300" u="sng" dirty="0">
                <a:latin typeface="Calibri"/>
                <a:cs typeface="Calibri"/>
              </a:rPr>
              <a:t>Exchange of </a:t>
            </a:r>
            <a:r>
              <a:rPr lang="en-US" sz="2300" u="sng" dirty="0" smtClean="0">
                <a:latin typeface="Calibri"/>
                <a:cs typeface="Calibri"/>
              </a:rPr>
              <a:t>Pedagogies </a:t>
            </a:r>
            <a:br>
              <a:rPr lang="en-US" sz="2300" u="sng" dirty="0" smtClean="0">
                <a:latin typeface="Calibri"/>
                <a:cs typeface="Calibri"/>
              </a:rPr>
            </a:br>
            <a:r>
              <a:rPr lang="en-US" sz="2300" u="sng" dirty="0" smtClean="0">
                <a:latin typeface="Calibri"/>
                <a:cs typeface="Calibri"/>
              </a:rPr>
              <a:t>&amp; </a:t>
            </a:r>
            <a:br>
              <a:rPr lang="en-US" sz="2300" u="sng" dirty="0" smtClean="0">
                <a:latin typeface="Calibri"/>
                <a:cs typeface="Calibri"/>
              </a:rPr>
            </a:br>
            <a:r>
              <a:rPr lang="en-US" sz="2300" u="sng" dirty="0" smtClean="0">
                <a:latin typeface="Calibri"/>
                <a:cs typeface="Calibri"/>
              </a:rPr>
              <a:t>Action Team Planning</a:t>
            </a:r>
          </a:p>
          <a:p>
            <a:pPr algn="ctr">
              <a:defRPr/>
            </a:pPr>
            <a:r>
              <a:rPr lang="en-US" sz="2300" b="0" dirty="0" smtClean="0">
                <a:latin typeface="Calibri"/>
                <a:cs typeface="Calibri"/>
              </a:rPr>
              <a:t>Working Together </a:t>
            </a:r>
            <a:r>
              <a:rPr lang="en-US" sz="2300" b="0" dirty="0">
                <a:latin typeface="Calibri"/>
                <a:cs typeface="Calibri"/>
              </a:rPr>
              <a:t>in Coastal Communities to Engage Students, Visitors and Residents on Earthquake and Tsunami Science and Preparedness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200" y="512481"/>
            <a:ext cx="4343400" cy="110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n-US" sz="2200" dirty="0">
                <a:solidFill>
                  <a:schemeClr val="accent2"/>
                </a:solidFill>
                <a:latin typeface="Calibri"/>
                <a:cs typeface="Calibri"/>
              </a:rPr>
              <a:t>Cascadia EarthScope Earthquake and Tsunami Education Program (CEETEP</a:t>
            </a:r>
            <a:r>
              <a:rPr lang="en-US" sz="2200" dirty="0" smtClean="0">
                <a:solidFill>
                  <a:schemeClr val="accent2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5410201"/>
            <a:ext cx="4343400" cy="112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dirty="0" smtClean="0">
                <a:solidFill>
                  <a:schemeClr val="accent2"/>
                </a:solidFill>
                <a:latin typeface="Calibri"/>
                <a:cs typeface="Calibri"/>
              </a:rPr>
              <a:t>Nancee Hunter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200" b="0" dirty="0" smtClean="0">
                <a:solidFill>
                  <a:schemeClr val="accent2"/>
                </a:solidFill>
                <a:latin typeface="Calibri"/>
                <a:cs typeface="Calibri"/>
              </a:rPr>
              <a:t>Oregon </a:t>
            </a:r>
            <a:r>
              <a:rPr lang="en-US" sz="2200" b="0" dirty="0">
                <a:solidFill>
                  <a:schemeClr val="accent2"/>
                </a:solidFill>
                <a:latin typeface="Calibri"/>
                <a:cs typeface="Calibri"/>
              </a:rPr>
              <a:t>State University</a:t>
            </a:r>
            <a:endParaRPr lang="en-US" sz="2200" b="0" dirty="0" smtClean="0">
              <a:solidFill>
                <a:schemeClr val="accent2"/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200" b="0" dirty="0" err="1" smtClean="0">
                <a:solidFill>
                  <a:schemeClr val="accent2"/>
                </a:solidFill>
                <a:latin typeface="Calibri"/>
                <a:cs typeface="Calibri"/>
              </a:rPr>
              <a:t>nancee.hunter@oregonstate.edu</a:t>
            </a:r>
            <a:endParaRPr lang="en-US" sz="2200" b="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6933104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81000" y="822371"/>
            <a:ext cx="4090010" cy="163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r>
              <a:rPr lang="ja-JP" altLang="en-US" sz="2000" dirty="0">
                <a:solidFill>
                  <a:schemeClr val="accent2"/>
                </a:solidFill>
                <a:latin typeface="Calibri"/>
                <a:cs typeface="Calibri"/>
              </a:rPr>
              <a:t>“</a:t>
            </a:r>
            <a:r>
              <a:rPr lang="en-US" altLang="ja-JP" sz="2000" dirty="0">
                <a:solidFill>
                  <a:schemeClr val="accent2"/>
                </a:solidFill>
                <a:latin typeface="Calibri"/>
                <a:cs typeface="Calibri"/>
              </a:rPr>
              <a:t>Interpretation involves translating the technical language of a natural science or related field into terms and ideas that people who aren’t scientists can readily understand.</a:t>
            </a:r>
            <a:r>
              <a:rPr lang="ja-JP" altLang="en-US" sz="2000" dirty="0">
                <a:solidFill>
                  <a:schemeClr val="accent2"/>
                </a:solidFill>
                <a:latin typeface="Calibri"/>
                <a:cs typeface="Calibri"/>
              </a:rPr>
              <a:t>”</a:t>
            </a:r>
            <a:endParaRPr lang="en-US" sz="2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" y="2483196"/>
            <a:ext cx="4343400" cy="83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Source:</a:t>
            </a:r>
            <a:r>
              <a:rPr lang="en-US" sz="16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ja-JP" altLang="en-US" sz="16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“</a:t>
            </a:r>
            <a:r>
              <a:rPr lang="en-US" altLang="ja-JP" sz="16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Environmental Interpretation: A Practical Guide for People with Big Ideas and Small Budgets</a:t>
            </a:r>
            <a:r>
              <a:rPr lang="ja-JP" altLang="en-US" sz="16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”</a:t>
            </a:r>
            <a:r>
              <a:rPr lang="en-US" altLang="ja-JP" sz="16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altLang="ja-JP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(Sam Ham, 1992)</a:t>
            </a:r>
            <a:endParaRPr lang="en-US" sz="1600" i="1" dirty="0">
              <a:solidFill>
                <a:schemeClr val="accent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292288" y="0"/>
            <a:ext cx="9436288" cy="56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 algn="ctr">
              <a:lnSpc>
                <a:spcPct val="95000"/>
              </a:lnSpc>
              <a:spcBef>
                <a:spcPct val="40000"/>
              </a:spcBef>
            </a:pPr>
            <a:r>
              <a:rPr lang="en-US" sz="3200" b="1" dirty="0" smtClean="0">
                <a:solidFill>
                  <a:schemeClr val="accent2"/>
                </a:solidFill>
                <a:latin typeface="Calibri"/>
                <a:cs typeface="Calibri"/>
              </a:rPr>
              <a:t>Interpretation</a:t>
            </a:r>
            <a:endParaRPr lang="en-US" sz="3200" b="1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pic>
        <p:nvPicPr>
          <p:cNvPr id="8" name="Picture 2" descr="S11455-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0428" y="3682022"/>
            <a:ext cx="6710743" cy="27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4"/>
          <p:cNvSpPr txBox="1">
            <a:spLocks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600" i="1" dirty="0">
                <a:solidFill>
                  <a:srgbClr val="2109FF"/>
                </a:solidFill>
                <a:latin typeface="Calibri"/>
                <a:cs typeface="Calibri"/>
              </a:rPr>
              <a:t>Ranger Shelton Johnson, Yosemite National Park, California</a:t>
            </a:r>
            <a:endParaRPr lang="en-US" sz="1600" b="0" i="1" dirty="0">
              <a:solidFill>
                <a:srgbClr val="2109FF"/>
              </a:solidFill>
              <a:latin typeface="Calibri"/>
              <a:cs typeface="Calibri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106609" y="822371"/>
            <a:ext cx="3657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ja-JP" altLang="en-US" sz="2000" dirty="0">
                <a:solidFill>
                  <a:schemeClr val="accent2"/>
                </a:solidFill>
                <a:latin typeface="Calibri"/>
                <a:cs typeface="Calibri"/>
              </a:rPr>
              <a:t>“</a:t>
            </a:r>
            <a:r>
              <a:rPr lang="en-US" altLang="ja-JP" sz="2000" dirty="0">
                <a:solidFill>
                  <a:schemeClr val="accent2"/>
                </a:solidFill>
                <a:latin typeface="Calibri"/>
                <a:cs typeface="Calibri"/>
              </a:rPr>
              <a:t>Interpretation ….. creates opportunities for visitors to form their own </a:t>
            </a:r>
            <a:r>
              <a:rPr lang="en-US" altLang="ja-JP" sz="2000" dirty="0">
                <a:solidFill>
                  <a:srgbClr val="660066"/>
                </a:solidFill>
                <a:latin typeface="Calibri"/>
                <a:cs typeface="Calibri"/>
              </a:rPr>
              <a:t>intellectual</a:t>
            </a:r>
            <a:r>
              <a:rPr lang="en-US" altLang="ja-JP" sz="2000" dirty="0">
                <a:solidFill>
                  <a:schemeClr val="accent2"/>
                </a:solidFill>
                <a:latin typeface="Calibri"/>
                <a:cs typeface="Calibri"/>
              </a:rPr>
              <a:t> and </a:t>
            </a:r>
            <a:r>
              <a:rPr lang="en-US" altLang="ja-JP" sz="2000" dirty="0">
                <a:solidFill>
                  <a:srgbClr val="FF0000"/>
                </a:solidFill>
                <a:latin typeface="Calibri"/>
                <a:cs typeface="Calibri"/>
              </a:rPr>
              <a:t>emotional </a:t>
            </a:r>
            <a:r>
              <a:rPr lang="en-US" altLang="ja-JP" sz="2000" dirty="0">
                <a:solidFill>
                  <a:schemeClr val="accent2"/>
                </a:solidFill>
                <a:latin typeface="Calibri"/>
                <a:cs typeface="Calibri"/>
              </a:rPr>
              <a:t>connections to the meanings inherent in a park resource.</a:t>
            </a:r>
            <a:r>
              <a:rPr lang="ja-JP" altLang="en-US" sz="2000" dirty="0">
                <a:solidFill>
                  <a:schemeClr val="accent2"/>
                </a:solidFill>
                <a:latin typeface="Calibri"/>
                <a:cs typeface="Calibri"/>
              </a:rPr>
              <a:t>”</a:t>
            </a:r>
            <a:endParaRPr lang="en-US" sz="2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953000" y="2785004"/>
            <a:ext cx="3733800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Source:</a:t>
            </a:r>
            <a:r>
              <a:rPr lang="en-US" sz="16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altLang="ja-JP" sz="16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National Park Service (NPS)</a:t>
            </a:r>
            <a:endParaRPr lang="en-US" sz="1600" i="1" dirty="0">
              <a:solidFill>
                <a:schemeClr val="accent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4223611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10" grpId="0"/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 lIns="92075" tIns="46038" rIns="92075" bIns="46038"/>
          <a:lstStyle/>
          <a:p>
            <a:r>
              <a:rPr lang="en-US" sz="4000" b="1" dirty="0">
                <a:solidFill>
                  <a:schemeClr val="tx1"/>
                </a:solidFill>
                <a:latin typeface="Calibri"/>
                <a:cs typeface="Calibri"/>
              </a:rPr>
              <a:t>Which statement would people most likely remember? Why?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8610600" cy="4114800"/>
          </a:xfrm>
        </p:spPr>
        <p:txBody>
          <a:bodyPr lIns="92075" tIns="46038" rIns="92075" bIns="46038"/>
          <a:lstStyle/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chemeClr val="accent6"/>
                </a:solidFill>
                <a:latin typeface="Calibri"/>
                <a:cs typeface="Calibri"/>
              </a:rPr>
              <a:t>1.	 A </a:t>
            </a:r>
            <a:r>
              <a:rPr lang="en-US" b="1" dirty="0">
                <a:solidFill>
                  <a:schemeClr val="accent6"/>
                </a:solidFill>
                <a:latin typeface="Calibri"/>
                <a:cs typeface="Calibri"/>
              </a:rPr>
              <a:t>tsunami is a seismically generated wave with an amplitude of less than one meter in the open ocean, growing to 10 meters or more in shallow water</a:t>
            </a:r>
            <a:r>
              <a:rPr lang="en-US" b="1" dirty="0" smtClean="0">
                <a:solidFill>
                  <a:schemeClr val="accent6"/>
                </a:solidFill>
                <a:latin typeface="Calibri"/>
                <a:cs typeface="Calibri"/>
              </a:rPr>
              <a:t>.</a:t>
            </a:r>
          </a:p>
          <a:p>
            <a:pPr>
              <a:lnSpc>
                <a:spcPct val="90000"/>
              </a:lnSpc>
            </a:pPr>
            <a:endParaRPr lang="en-US" b="1" dirty="0" smtClean="0">
              <a:solidFill>
                <a:schemeClr val="accent6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chemeClr val="accent6"/>
                </a:solidFill>
                <a:latin typeface="Calibri"/>
                <a:cs typeface="Calibri"/>
              </a:rPr>
              <a:t>2.  More </a:t>
            </a:r>
            <a:r>
              <a:rPr lang="en-US" b="1" dirty="0">
                <a:solidFill>
                  <a:schemeClr val="accent6"/>
                </a:solidFill>
                <a:latin typeface="Calibri"/>
                <a:cs typeface="Calibri"/>
              </a:rPr>
              <a:t>than a quarter million people were killed when a broad sea wave, caused by an undersea earthquake, raced across the Indian Ocean and swelled to great heights as it approached coastal communities.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381000" y="1828800"/>
            <a:ext cx="8382000" cy="4191000"/>
          </a:xfrm>
          <a:prstGeom prst="rect">
            <a:avLst/>
          </a:prstGeom>
        </p:spPr>
        <p:txBody>
          <a:bodyPr vert="horz" lIns="92075" tIns="46038" rIns="92075" bIns="46038" rtlCol="0">
            <a:normAutofit lnSpcReduction="10000"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tsunami is 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seismically generated wave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 an 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amplitude of less than one meter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open ocean, 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growing to 10 meters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more in shallow water.</a:t>
            </a:r>
          </a:p>
          <a:p>
            <a:pPr marL="514350" marR="0" lvl="0" indent="-5143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More than a quarter million people were killed when a 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broad sea wave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caused by an undersea earthquake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raced across the Indian Ocean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swelled to great heights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 approached coastal communities.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819400" y="304800"/>
            <a:ext cx="457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sz="3200" u="sng" dirty="0">
                <a:solidFill>
                  <a:srgbClr val="660066"/>
                </a:solidFill>
                <a:latin typeface="Calibri"/>
                <a:cs typeface="Calibri"/>
              </a:rPr>
              <a:t>Intellectual Connections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04800" y="457200"/>
            <a:ext cx="883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sz="3200" u="sng" dirty="0">
                <a:solidFill>
                  <a:srgbClr val="660066"/>
                </a:solidFill>
                <a:latin typeface="Calibri"/>
                <a:cs typeface="Calibri"/>
              </a:rPr>
              <a:t>Intellectual </a:t>
            </a:r>
            <a:r>
              <a:rPr lang="en-US" sz="3200" u="sng" dirty="0" smtClean="0">
                <a:solidFill>
                  <a:srgbClr val="660066"/>
                </a:solidFill>
                <a:latin typeface="Calibri"/>
                <a:cs typeface="Calibri"/>
              </a:rPr>
              <a:t>Connections; </a:t>
            </a:r>
            <a:r>
              <a:rPr lang="en-US" sz="3200" u="sng" dirty="0" smtClean="0">
                <a:solidFill>
                  <a:srgbClr val="FF0000"/>
                </a:solidFill>
                <a:latin typeface="Calibri"/>
                <a:cs typeface="Calibri"/>
              </a:rPr>
              <a:t>Emotional Connections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endParaRPr lang="en-US" sz="3200" u="sng" dirty="0">
              <a:solidFill>
                <a:srgbClr val="660066"/>
              </a:solidFill>
              <a:latin typeface="Calibri"/>
              <a:cs typeface="Calibri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381000" y="1447800"/>
            <a:ext cx="8382000" cy="4191000"/>
          </a:xfrm>
          <a:prstGeom prst="rect">
            <a:avLst/>
          </a:prstGeom>
        </p:spPr>
        <p:txBody>
          <a:bodyPr vert="horz" lIns="92075" tIns="46038" rIns="92075" bIns="46038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tsunami is a 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seismically generated wave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 an 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amplitude of less than one meter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open ocean, 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growing to 10 meters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more in shallow water.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More than a 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quarter million people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were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killed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when 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broad sea wave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caused by an undersea earthquake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raced across the Indian Ocean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and 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swelled to great heights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approached coastal communities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2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4114800"/>
            <a:ext cx="1638535" cy="244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12679" name="Rectangle 7"/>
          <p:cNvSpPr>
            <a:spLocks noChangeArrowheads="1"/>
          </p:cNvSpPr>
          <p:nvPr/>
        </p:nvSpPr>
        <p:spPr bwMode="auto">
          <a:xfrm>
            <a:off x="5171293" y="6490107"/>
            <a:ext cx="37607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200" b="0">
                <a:latin typeface="Calibri"/>
                <a:cs typeface="Calibri"/>
                <a:hlinkClick r:id="rId4"/>
              </a:rPr>
              <a:t>http://www.oregoncoasttoday.com/bigstumpbeach.html</a:t>
            </a:r>
            <a:endParaRPr lang="en-US" sz="1200" b="0">
              <a:latin typeface="Calibri"/>
              <a:cs typeface="Calibri"/>
            </a:endParaRPr>
          </a:p>
        </p:txBody>
      </p:sp>
      <p:sp>
        <p:nvSpPr>
          <p:cNvPr id="3612682" name="TextBox 18"/>
          <p:cNvSpPr txBox="1">
            <a:spLocks noChangeArrowheads="1"/>
          </p:cNvSpPr>
          <p:nvPr/>
        </p:nvSpPr>
        <p:spPr bwMode="auto">
          <a:xfrm>
            <a:off x="609600" y="2057400"/>
            <a:ext cx="83058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sz="2800" i="1" dirty="0" smtClean="0">
                <a:solidFill>
                  <a:schemeClr val="accent2"/>
                </a:solidFill>
                <a:latin typeface="Calibri"/>
                <a:cs typeface="Calibri"/>
              </a:rPr>
              <a:t>“The </a:t>
            </a:r>
            <a:r>
              <a:rPr lang="en-US" altLang="ja-JP" sz="2800" i="1" dirty="0">
                <a:solidFill>
                  <a:schemeClr val="accent2"/>
                </a:solidFill>
                <a:latin typeface="Calibri"/>
                <a:cs typeface="Calibri"/>
              </a:rPr>
              <a:t>same geological processes that sculpt our breathtaking headlands and beaches also threaten our lives with earthquakes and tsunamis</a:t>
            </a:r>
            <a:r>
              <a:rPr lang="en-US" altLang="ja-JP" sz="2800" i="1" dirty="0" smtClean="0">
                <a:solidFill>
                  <a:schemeClr val="accent2"/>
                </a:solidFill>
                <a:latin typeface="Calibri"/>
                <a:cs typeface="Calibri"/>
              </a:rPr>
              <a:t>.”</a:t>
            </a:r>
            <a:endParaRPr lang="en-US" sz="2800" i="1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61445" name="TextBox 10"/>
          <p:cNvSpPr txBox="1">
            <a:spLocks noChangeArrowheads="1"/>
          </p:cNvSpPr>
          <p:nvPr/>
        </p:nvSpPr>
        <p:spPr bwMode="auto">
          <a:xfrm>
            <a:off x="0" y="9906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solidFill>
                  <a:srgbClr val="2D2DB9"/>
                </a:solidFill>
                <a:latin typeface="Calibri"/>
                <a:cs typeface="Calibri"/>
              </a:rPr>
              <a:t>Beauty and the </a:t>
            </a:r>
            <a:r>
              <a:rPr lang="en-US" sz="2800" dirty="0" smtClean="0">
                <a:solidFill>
                  <a:srgbClr val="2D2DB9"/>
                </a:solidFill>
                <a:latin typeface="Calibri"/>
                <a:cs typeface="Calibri"/>
              </a:rPr>
              <a:t>Beast</a:t>
            </a:r>
            <a:endParaRPr lang="en-US" sz="2800" dirty="0">
              <a:solidFill>
                <a:srgbClr val="2D2DB9"/>
              </a:solidFill>
              <a:latin typeface="Calibri"/>
              <a:cs typeface="Calibri"/>
            </a:endParaRPr>
          </a:p>
        </p:txBody>
      </p:sp>
      <p:pic>
        <p:nvPicPr>
          <p:cNvPr id="3612684" name="Picture 1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612685" name="Picture 1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457200"/>
            <a:ext cx="937202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612686" name="Picture 1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4114800"/>
            <a:ext cx="3657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2286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>
              <a:lnSpc>
                <a:spcPct val="90000"/>
              </a:lnSpc>
            </a:pPr>
            <a:r>
              <a:rPr lang="en-US" altLang="ja-JP" sz="3200" u="sng" dirty="0" smtClean="0">
                <a:latin typeface="Calibri"/>
                <a:cs typeface="Calibri"/>
              </a:rPr>
              <a:t>Telling </a:t>
            </a:r>
            <a:r>
              <a:rPr lang="en-US" altLang="ja-JP" sz="3200" u="sng" dirty="0">
                <a:latin typeface="Calibri"/>
                <a:cs typeface="Calibri"/>
              </a:rPr>
              <a:t>a Story</a:t>
            </a:r>
            <a:r>
              <a:rPr lang="en-US" altLang="ja-JP" sz="3200" dirty="0">
                <a:latin typeface="Calibri"/>
                <a:cs typeface="Calibri"/>
              </a:rPr>
              <a:t>:</a:t>
            </a:r>
            <a:endParaRPr lang="en-US" sz="3200" dirty="0">
              <a:latin typeface="Calibri"/>
              <a:cs typeface="Calibri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4114800"/>
            <a:ext cx="2514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1524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543314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4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02532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4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01561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8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9407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8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33759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 sz="3200" b="1" dirty="0" smtClean="0">
                <a:latin typeface="Calibri"/>
                <a:cs typeface="Calibri"/>
              </a:rPr>
              <a:t>Local State Park Interpreter Resources</a:t>
            </a:r>
            <a:endParaRPr lang="en-US" sz="32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Stephanie Miller* – year-round interpreter (Kristen is seasonal)</a:t>
            </a:r>
          </a:p>
          <a:p>
            <a:r>
              <a:rPr lang="en-US" dirty="0">
                <a:latin typeface="Calibri"/>
                <a:cs typeface="Calibri"/>
              </a:rPr>
              <a:t>541-888-3778, </a:t>
            </a:r>
            <a:r>
              <a:rPr lang="en-US" dirty="0" smtClean="0">
                <a:latin typeface="Calibri"/>
                <a:cs typeface="Calibri"/>
              </a:rPr>
              <a:t>x441</a:t>
            </a: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 smtClean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*CEETEP alum from 2013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132228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207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4572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3491" name="Rectangle 5"/>
          <p:cNvSpPr>
            <a:spLocks noChangeArrowheads="1"/>
          </p:cNvSpPr>
          <p:nvPr/>
        </p:nvSpPr>
        <p:spPr bwMode="auto">
          <a:xfrm>
            <a:off x="152400" y="1219200"/>
            <a:ext cx="441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lnSpc>
                <a:spcPct val="105000"/>
              </a:lnSpc>
            </a:pPr>
            <a:r>
              <a:rPr lang="en-US" sz="2800" dirty="0" smtClean="0">
                <a:solidFill>
                  <a:schemeClr val="accent2"/>
                </a:solidFill>
                <a:latin typeface="Calibri"/>
                <a:cs typeface="Calibri"/>
              </a:rPr>
              <a:t>As a community of educators, how </a:t>
            </a:r>
            <a:r>
              <a:rPr lang="en-US" sz="2800" dirty="0">
                <a:solidFill>
                  <a:schemeClr val="accent2"/>
                </a:solidFill>
                <a:latin typeface="Calibri"/>
                <a:cs typeface="Calibri"/>
              </a:rPr>
              <a:t>can </a:t>
            </a:r>
            <a:r>
              <a:rPr lang="en-US" sz="2800" dirty="0" smtClean="0">
                <a:solidFill>
                  <a:schemeClr val="accent2"/>
                </a:solidFill>
                <a:latin typeface="Calibri"/>
                <a:cs typeface="Calibri"/>
              </a:rPr>
              <a:t>we engage our students and public with </a:t>
            </a:r>
            <a:r>
              <a:rPr lang="en-US" sz="2800" u="sng" dirty="0" err="1" smtClean="0">
                <a:solidFill>
                  <a:schemeClr val="accent2"/>
                </a:solidFill>
                <a:latin typeface="Calibri"/>
                <a:cs typeface="Calibri"/>
              </a:rPr>
              <a:t>EarthScope</a:t>
            </a:r>
            <a:r>
              <a:rPr lang="en-US" sz="2800" dirty="0" smtClean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Calibri"/>
                <a:cs typeface="Calibri"/>
              </a:rPr>
              <a:t>and other</a:t>
            </a:r>
            <a:r>
              <a:rPr lang="en-US" sz="2800" dirty="0" smtClean="0">
                <a:solidFill>
                  <a:schemeClr val="accent2"/>
                </a:solidFill>
                <a:latin typeface="Calibri"/>
                <a:cs typeface="Calibri"/>
              </a:rPr>
              <a:t> earthquake/tsunami science, as well as local preparedness programs in </a:t>
            </a:r>
            <a:r>
              <a:rPr lang="en-US" sz="2800" dirty="0">
                <a:solidFill>
                  <a:schemeClr val="accent2"/>
                </a:solidFill>
                <a:latin typeface="Calibri"/>
                <a:cs typeface="Calibri"/>
              </a:rPr>
              <a:t>parks, museums, and classrooms along the </a:t>
            </a:r>
            <a:r>
              <a:rPr lang="en-US" sz="2800" dirty="0" err="1">
                <a:solidFill>
                  <a:schemeClr val="accent2"/>
                </a:solidFill>
                <a:latin typeface="Calibri"/>
                <a:cs typeface="Calibri"/>
              </a:rPr>
              <a:t>Cascadia</a:t>
            </a:r>
            <a:r>
              <a:rPr lang="en-US" sz="2800" dirty="0">
                <a:solidFill>
                  <a:schemeClr val="accent2"/>
                </a:solidFill>
                <a:latin typeface="Calibri"/>
                <a:cs typeface="Calibri"/>
              </a:rPr>
              <a:t> coast?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 rot="-5383250">
            <a:off x="8551069" y="5945263"/>
            <a:ext cx="979488" cy="21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60000"/>
              </a:spcBef>
            </a:pPr>
            <a:r>
              <a:rPr lang="en-US" sz="1000" i="1">
                <a:solidFill>
                  <a:srgbClr val="FF0000"/>
                </a:solidFill>
                <a:latin typeface="Calibri"/>
                <a:cs typeface="Calibri"/>
              </a:rPr>
              <a:t>Robert J. Lillie</a:t>
            </a:r>
          </a:p>
        </p:txBody>
      </p:sp>
      <p:sp>
        <p:nvSpPr>
          <p:cNvPr id="63494" name="Text Box 5"/>
          <p:cNvSpPr txBox="1">
            <a:spLocks noChangeArrowheads="1"/>
          </p:cNvSpPr>
          <p:nvPr/>
        </p:nvSpPr>
        <p:spPr bwMode="auto">
          <a:xfrm>
            <a:off x="4572000" y="6553200"/>
            <a:ext cx="457200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800" i="1" dirty="0">
                <a:solidFill>
                  <a:schemeClr val="accent2"/>
                </a:solidFill>
                <a:latin typeface="Calibri"/>
                <a:cs typeface="Calibri"/>
              </a:rPr>
              <a:t>Newport, Oregon GPS Station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0"/>
            <a:ext cx="4572000" cy="3048000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 rot="16216750">
            <a:off x="8511330" y="2440559"/>
            <a:ext cx="979487" cy="21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60000"/>
              </a:spcBef>
            </a:pPr>
            <a:r>
              <a:rPr lang="en-US" sz="1000" i="1" dirty="0">
                <a:solidFill>
                  <a:srgbClr val="FF0000"/>
                </a:solidFill>
                <a:latin typeface="Calibri"/>
                <a:cs typeface="Calibri"/>
              </a:rPr>
              <a:t>Robert J. Lillie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580965" y="3048000"/>
            <a:ext cx="457200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800" i="1" dirty="0" err="1" smtClean="0">
                <a:solidFill>
                  <a:schemeClr val="accent2"/>
                </a:solidFill>
                <a:latin typeface="Calibri"/>
                <a:cs typeface="Calibri"/>
              </a:rPr>
              <a:t>Ilwaco</a:t>
            </a:r>
            <a:r>
              <a:rPr lang="en-US" sz="1800" i="1" dirty="0" smtClean="0">
                <a:solidFill>
                  <a:schemeClr val="accent2"/>
                </a:solidFill>
                <a:latin typeface="Calibri"/>
                <a:cs typeface="Calibri"/>
              </a:rPr>
              <a:t>, Washington</a:t>
            </a:r>
            <a:endParaRPr lang="en-US" sz="1800" i="1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228600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800" u="sng" dirty="0" smtClean="0">
                <a:solidFill>
                  <a:srgbClr val="FF0003"/>
                </a:solidFill>
                <a:latin typeface="Calibri"/>
                <a:cs typeface="Calibri"/>
              </a:rPr>
              <a:t>Challenge</a:t>
            </a:r>
            <a:r>
              <a:rPr lang="en-US" sz="2800" dirty="0" smtClean="0">
                <a:solidFill>
                  <a:srgbClr val="FF0003"/>
                </a:solidFill>
                <a:latin typeface="Calibri"/>
                <a:cs typeface="Calibri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65002353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1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85850"/>
            <a:ext cx="914400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941827" name="Text Box 3"/>
          <p:cNvSpPr txBox="1">
            <a:spLocks noChangeArrowheads="1"/>
          </p:cNvSpPr>
          <p:nvPr/>
        </p:nvSpPr>
        <p:spPr bwMode="auto">
          <a:xfrm>
            <a:off x="0" y="6313235"/>
            <a:ext cx="9144000" cy="54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800" i="1" u="sng" dirty="0">
                <a:solidFill>
                  <a:schemeClr val="accent2"/>
                </a:solidFill>
                <a:latin typeface="Calibri"/>
                <a:cs typeface="Calibri"/>
              </a:rPr>
              <a:t>Jen </a:t>
            </a:r>
            <a:r>
              <a:rPr lang="en-US" sz="1800" i="1" u="sng" dirty="0" err="1">
                <a:solidFill>
                  <a:schemeClr val="accent2"/>
                </a:solidFill>
                <a:latin typeface="Calibri"/>
                <a:cs typeface="Calibri"/>
              </a:rPr>
              <a:t>Natolli</a:t>
            </a:r>
            <a:r>
              <a:rPr lang="en-US" sz="1800" i="1" dirty="0">
                <a:solidFill>
                  <a:schemeClr val="accent2"/>
                </a:solidFill>
                <a:latin typeface="Calibri"/>
                <a:cs typeface="Calibri"/>
              </a:rPr>
              <a:t>, OSU Geosciences Graduate Student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800" i="1" dirty="0">
                <a:solidFill>
                  <a:schemeClr val="accent2"/>
                </a:solidFill>
                <a:latin typeface="Calibri"/>
                <a:cs typeface="Calibri"/>
              </a:rPr>
              <a:t>Park Ranger, Redwood National and State Parks, California</a:t>
            </a:r>
          </a:p>
        </p:txBody>
      </p:sp>
      <p:sp>
        <p:nvSpPr>
          <p:cNvPr id="4941828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3200" dirty="0" smtClean="0">
                <a:solidFill>
                  <a:schemeClr val="accent2"/>
                </a:solidFill>
                <a:latin typeface="Calibri"/>
                <a:cs typeface="Calibri"/>
              </a:rPr>
              <a:t>Fun with Plate Tectonics</a:t>
            </a:r>
          </a:p>
          <a:p>
            <a:pPr algn="ctr">
              <a:lnSpc>
                <a:spcPct val="90000"/>
              </a:lnSpc>
              <a:defRPr/>
            </a:pPr>
            <a:endParaRPr lang="en-US" sz="32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4941829" name="Rectangle 5"/>
          <p:cNvSpPr>
            <a:spLocks noChangeArrowheads="1"/>
          </p:cNvSpPr>
          <p:nvPr/>
        </p:nvSpPr>
        <p:spPr bwMode="auto">
          <a:xfrm>
            <a:off x="152400" y="533400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lnSpc>
                <a:spcPct val="90000"/>
              </a:lnSpc>
              <a:defRPr/>
            </a:pPr>
            <a:endParaRPr lang="en-US" sz="32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2191986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4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94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1828" grpId="0"/>
      <p:bldP spid="49418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257800" y="304800"/>
            <a:ext cx="3581400" cy="206210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u="sng" dirty="0">
                <a:latin typeface="Calibri"/>
                <a:cs typeface="Calibri"/>
              </a:rPr>
              <a:t>Action Team 1</a:t>
            </a:r>
            <a:r>
              <a:rPr lang="en-US" sz="1600" dirty="0">
                <a:latin typeface="Calibri"/>
                <a:cs typeface="Calibri"/>
              </a:rPr>
              <a:t>: Elephant in the Room</a:t>
            </a:r>
          </a:p>
          <a:p>
            <a:r>
              <a:rPr lang="en-US" sz="1600" u="sng" dirty="0">
                <a:latin typeface="Calibri"/>
                <a:cs typeface="Calibri"/>
              </a:rPr>
              <a:t>Title</a:t>
            </a:r>
            <a:r>
              <a:rPr lang="en-US" sz="1600" dirty="0">
                <a:latin typeface="Calibri"/>
                <a:cs typeface="Calibri"/>
              </a:rPr>
              <a:t>: “What will be YOUR Story?”</a:t>
            </a:r>
          </a:p>
          <a:p>
            <a:r>
              <a:rPr lang="en-US" sz="1600" u="sng" dirty="0">
                <a:latin typeface="Calibri"/>
                <a:cs typeface="Calibri"/>
              </a:rPr>
              <a:t>Setting</a:t>
            </a:r>
            <a:r>
              <a:rPr lang="en-US" sz="1600" dirty="0">
                <a:latin typeface="Calibri"/>
                <a:cs typeface="Calibri"/>
              </a:rPr>
              <a:t>: TV Studio in an Oregon coastal community</a:t>
            </a:r>
          </a:p>
          <a:p>
            <a:r>
              <a:rPr lang="en-US" sz="1600" u="sng" dirty="0">
                <a:latin typeface="Calibri"/>
                <a:cs typeface="Calibri"/>
              </a:rPr>
              <a:t>Audience</a:t>
            </a:r>
            <a:r>
              <a:rPr lang="en-US" sz="1600" dirty="0">
                <a:latin typeface="Calibri"/>
                <a:cs typeface="Calibri"/>
              </a:rPr>
              <a:t>: </a:t>
            </a:r>
            <a:r>
              <a:rPr lang="en-US" sz="1600" dirty="0" smtClean="0">
                <a:latin typeface="Calibri"/>
                <a:cs typeface="Calibri"/>
              </a:rPr>
              <a:t>Students or visitors</a:t>
            </a:r>
            <a:endParaRPr lang="en-US" sz="1600" dirty="0">
              <a:latin typeface="Calibri"/>
              <a:cs typeface="Calibri"/>
            </a:endParaRPr>
          </a:p>
          <a:p>
            <a:r>
              <a:rPr lang="en-US" sz="1600" u="sng" dirty="0">
                <a:latin typeface="Calibri"/>
                <a:cs typeface="Calibri"/>
              </a:rPr>
              <a:t>Theme</a:t>
            </a:r>
            <a:r>
              <a:rPr lang="en-US" sz="1600" dirty="0">
                <a:latin typeface="Calibri"/>
                <a:cs typeface="Calibri"/>
              </a:rPr>
              <a:t>: “The stories from anyone, anywhere, anytime, any age will survive.”</a:t>
            </a:r>
          </a:p>
        </p:txBody>
      </p:sp>
      <p:sp>
        <p:nvSpPr>
          <p:cNvPr id="83971" name="Text Box 6"/>
          <p:cNvSpPr txBox="1">
            <a:spLocks noChangeArrowheads="1"/>
          </p:cNvSpPr>
          <p:nvPr/>
        </p:nvSpPr>
        <p:spPr bwMode="auto">
          <a:xfrm>
            <a:off x="0" y="152400"/>
            <a:ext cx="525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solidFill>
                  <a:schemeClr val="accent2"/>
                </a:solidFill>
                <a:latin typeface="Calibri"/>
                <a:cs typeface="Calibri"/>
              </a:rPr>
              <a:t>CEETEP Newport </a:t>
            </a:r>
            <a:r>
              <a:rPr lang="en-US" sz="2800" dirty="0" smtClean="0">
                <a:solidFill>
                  <a:schemeClr val="accent2"/>
                </a:solidFill>
                <a:latin typeface="Calibri"/>
                <a:cs typeface="Calibri"/>
              </a:rPr>
              <a:t>Workshop</a:t>
            </a:r>
            <a:endParaRPr lang="en-US" sz="28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 rot="-5383250">
            <a:off x="-383381" y="6261176"/>
            <a:ext cx="979487" cy="21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60000"/>
              </a:spcBef>
            </a:pPr>
            <a:r>
              <a:rPr lang="en-US" sz="1000" i="1">
                <a:solidFill>
                  <a:srgbClr val="FF0000"/>
                </a:solidFill>
                <a:latin typeface="Calibri"/>
                <a:cs typeface="Calibri"/>
              </a:rPr>
              <a:t>Robert J. Lillie</a:t>
            </a:r>
          </a:p>
        </p:txBody>
      </p:sp>
      <p:pic>
        <p:nvPicPr>
          <p:cNvPr id="7" name="Picture 1" descr="2013-08-15 13.36.0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4343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Elephant in the Room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Elephant in the Room-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2667000"/>
            <a:ext cx="4953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178115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482" y="0"/>
            <a:ext cx="4572000" cy="6858000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 rot="16216750">
            <a:off x="3979069" y="6261176"/>
            <a:ext cx="979487" cy="21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60000"/>
              </a:spcBef>
            </a:pPr>
            <a:r>
              <a:rPr lang="en-US" sz="1000" i="1" dirty="0">
                <a:solidFill>
                  <a:srgbClr val="FF0000"/>
                </a:solidFill>
                <a:latin typeface="Calibri"/>
                <a:cs typeface="Calibri"/>
              </a:rPr>
              <a:t>Robert J. Lillie</a:t>
            </a:r>
          </a:p>
        </p:txBody>
      </p:sp>
      <p:sp>
        <p:nvSpPr>
          <p:cNvPr id="114692" name="Text Box 6"/>
          <p:cNvSpPr txBox="1">
            <a:spLocks noChangeArrowheads="1"/>
          </p:cNvSpPr>
          <p:nvPr/>
        </p:nvSpPr>
        <p:spPr bwMode="auto">
          <a:xfrm>
            <a:off x="0" y="76200"/>
            <a:ext cx="4572000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2800" dirty="0" smtClean="0">
                <a:latin typeface="Calibri"/>
                <a:cs typeface="Calibri"/>
              </a:rPr>
              <a:t>Educational </a:t>
            </a:r>
            <a:r>
              <a:rPr lang="en-US" sz="2800" dirty="0">
                <a:latin typeface="Calibri"/>
                <a:cs typeface="Calibri"/>
              </a:rPr>
              <a:t>Products</a:t>
            </a:r>
          </a:p>
          <a:p>
            <a:pPr algn="ctr">
              <a:lnSpc>
                <a:spcPct val="80000"/>
              </a:lnSpc>
            </a:pPr>
            <a:r>
              <a:rPr lang="en-US" dirty="0">
                <a:latin typeface="Calibri"/>
                <a:cs typeface="Calibri"/>
              </a:rPr>
              <a:t>(Now</a:t>
            </a:r>
            <a:r>
              <a:rPr lang="en-US" dirty="0" smtClean="0">
                <a:latin typeface="Calibri"/>
                <a:cs typeface="Calibri"/>
              </a:rPr>
              <a:t> thru February</a:t>
            </a:r>
          </a:p>
          <a:p>
            <a:pPr algn="ctr">
              <a:lnSpc>
                <a:spcPct val="80000"/>
              </a:lnSpc>
            </a:pPr>
            <a:r>
              <a:rPr lang="en-US" dirty="0" smtClean="0">
                <a:latin typeface="Calibri"/>
                <a:cs typeface="Calibri"/>
              </a:rPr>
              <a:t>—and beyond)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686085" name="Rectangle 5"/>
          <p:cNvSpPr>
            <a:spLocks noChangeArrowheads="1"/>
          </p:cNvSpPr>
          <p:nvPr/>
        </p:nvSpPr>
        <p:spPr bwMode="auto">
          <a:xfrm>
            <a:off x="152400" y="1143000"/>
            <a:ext cx="4343400" cy="123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defTabSz="285750">
              <a:spcBef>
                <a:spcPts val="0"/>
              </a:spcBef>
              <a:tabLst>
                <a:tab pos="914400" algn="l"/>
              </a:tabLst>
            </a:pPr>
            <a:r>
              <a:rPr lang="en-US" sz="2200" dirty="0" smtClean="0">
                <a:solidFill>
                  <a:schemeClr val="accent2"/>
                </a:solidFill>
                <a:latin typeface="Calibri"/>
                <a:cs typeface="Calibri"/>
              </a:rPr>
              <a:t>Can include direct </a:t>
            </a:r>
            <a:r>
              <a:rPr lang="en-US" sz="2200" dirty="0">
                <a:solidFill>
                  <a:schemeClr val="accent2"/>
                </a:solidFill>
                <a:latin typeface="Calibri"/>
                <a:cs typeface="Calibri"/>
              </a:rPr>
              <a:t>interaction among team </a:t>
            </a:r>
            <a:r>
              <a:rPr lang="en-US" sz="2200" dirty="0" smtClean="0">
                <a:solidFill>
                  <a:schemeClr val="accent2"/>
                </a:solidFill>
                <a:latin typeface="Calibri"/>
                <a:cs typeface="Calibri"/>
              </a:rPr>
              <a:t>members. </a:t>
            </a:r>
          </a:p>
          <a:p>
            <a:pPr defTabSz="285750">
              <a:spcBef>
                <a:spcPts val="0"/>
              </a:spcBef>
              <a:tabLst>
                <a:tab pos="914400" algn="l"/>
              </a:tabLst>
            </a:pPr>
            <a:endParaRPr lang="en-US" sz="800" dirty="0" smtClean="0">
              <a:solidFill>
                <a:schemeClr val="accent2"/>
              </a:solidFill>
              <a:latin typeface="Calibri"/>
              <a:cs typeface="Calibri"/>
            </a:endParaRPr>
          </a:p>
          <a:p>
            <a:pPr algn="ctr" defTabSz="285750">
              <a:spcBef>
                <a:spcPts val="0"/>
              </a:spcBef>
              <a:tabLst>
                <a:tab pos="914400" algn="l"/>
              </a:tabLst>
            </a:pPr>
            <a:r>
              <a:rPr lang="en-US" sz="2200" u="sng" dirty="0" smtClean="0">
                <a:solidFill>
                  <a:schemeClr val="accent2"/>
                </a:solidFill>
                <a:latin typeface="Calibri"/>
                <a:cs typeface="Calibri"/>
              </a:rPr>
              <a:t>General</a:t>
            </a:r>
            <a:r>
              <a:rPr lang="en-US" sz="2200" dirty="0" smtClean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lang="en-US" sz="2200" u="sng" dirty="0" smtClean="0">
                <a:solidFill>
                  <a:schemeClr val="accent2"/>
                </a:solidFill>
                <a:latin typeface="Calibri"/>
                <a:cs typeface="Calibri"/>
              </a:rPr>
              <a:t>Examples</a:t>
            </a:r>
            <a:r>
              <a:rPr lang="en-US" sz="2200" dirty="0" smtClean="0">
                <a:solidFill>
                  <a:schemeClr val="accent2"/>
                </a:solidFill>
                <a:latin typeface="Calibri"/>
                <a:cs typeface="Calibri"/>
              </a:rPr>
              <a:t>:</a:t>
            </a:r>
            <a:endParaRPr lang="en-US" sz="22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8600" y="2438400"/>
            <a:ext cx="4191000" cy="409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1</a:t>
            </a:r>
            <a:r>
              <a:rPr lang="en-US" sz="2000" dirty="0">
                <a:latin typeface="Calibri"/>
                <a:cs typeface="Calibri"/>
              </a:rPr>
              <a:t>. Class visits</a:t>
            </a:r>
            <a:r>
              <a:rPr lang="en-US" sz="2000" dirty="0" smtClean="0">
                <a:latin typeface="Calibri"/>
                <a:cs typeface="Calibri"/>
              </a:rPr>
              <a:t> by a informal educator and/or emergency manager</a:t>
            </a:r>
          </a:p>
          <a:p>
            <a:endParaRPr lang="en-US" sz="2000" dirty="0">
              <a:latin typeface="Calibri"/>
              <a:cs typeface="Calibri"/>
            </a:endParaRPr>
          </a:p>
          <a:p>
            <a:r>
              <a:rPr lang="en-US" sz="2000" dirty="0">
                <a:latin typeface="Calibri"/>
                <a:cs typeface="Calibri"/>
              </a:rPr>
              <a:t>2.</a:t>
            </a:r>
            <a:r>
              <a:rPr lang="en-US" sz="2000" dirty="0" smtClean="0">
                <a:latin typeface="Calibri"/>
                <a:cs typeface="Calibri"/>
              </a:rPr>
              <a:t> Collaboration on </a:t>
            </a:r>
            <a:r>
              <a:rPr lang="en-US" sz="2000" dirty="0">
                <a:latin typeface="Calibri"/>
                <a:cs typeface="Calibri"/>
              </a:rPr>
              <a:t>a</a:t>
            </a:r>
            <a:r>
              <a:rPr lang="en-US" sz="2000" dirty="0" smtClean="0">
                <a:latin typeface="Calibri"/>
                <a:cs typeface="Calibri"/>
              </a:rPr>
              <a:t> community presentation </a:t>
            </a:r>
            <a:r>
              <a:rPr lang="en-US" sz="2000" dirty="0">
                <a:latin typeface="Calibri"/>
                <a:cs typeface="Calibri"/>
              </a:rPr>
              <a:t>or </a:t>
            </a:r>
            <a:r>
              <a:rPr lang="en-US" sz="2000" dirty="0" smtClean="0">
                <a:latin typeface="Calibri"/>
                <a:cs typeface="Calibri"/>
              </a:rPr>
              <a:t>activity/event</a:t>
            </a:r>
          </a:p>
          <a:p>
            <a:endParaRPr lang="en-US" sz="2000" dirty="0">
              <a:latin typeface="Calibri"/>
              <a:cs typeface="Calibri"/>
            </a:endParaRPr>
          </a:p>
          <a:p>
            <a:r>
              <a:rPr lang="en-US" sz="2000" dirty="0">
                <a:latin typeface="Calibri"/>
                <a:cs typeface="Calibri"/>
              </a:rPr>
              <a:t>3. </a:t>
            </a:r>
            <a:r>
              <a:rPr lang="en-US" sz="2000" dirty="0" smtClean="0">
                <a:latin typeface="Calibri"/>
                <a:cs typeface="Calibri"/>
              </a:rPr>
              <a:t>Students or teacher present </a:t>
            </a:r>
            <a:r>
              <a:rPr lang="en-US" sz="2000" dirty="0">
                <a:latin typeface="Calibri"/>
                <a:cs typeface="Calibri"/>
              </a:rPr>
              <a:t>a children’s program at a park or </a:t>
            </a:r>
            <a:r>
              <a:rPr lang="en-US" sz="2000" dirty="0" smtClean="0">
                <a:latin typeface="Calibri"/>
                <a:cs typeface="Calibri"/>
              </a:rPr>
              <a:t>museum</a:t>
            </a:r>
            <a:endParaRPr lang="en-US" sz="2000" dirty="0">
              <a:latin typeface="Calibri"/>
              <a:cs typeface="Calibri"/>
            </a:endParaRPr>
          </a:p>
          <a:p>
            <a:endParaRPr lang="en-US" sz="2000" dirty="0">
              <a:latin typeface="Calibri"/>
              <a:cs typeface="Calibri"/>
            </a:endParaRPr>
          </a:p>
          <a:p>
            <a:r>
              <a:rPr lang="en-US" sz="2000" dirty="0">
                <a:latin typeface="Calibri"/>
                <a:cs typeface="Calibri"/>
              </a:rPr>
              <a:t>4.</a:t>
            </a:r>
            <a:r>
              <a:rPr lang="en-US" sz="2000" dirty="0" smtClean="0">
                <a:latin typeface="Calibri"/>
                <a:cs typeface="Calibri"/>
              </a:rPr>
              <a:t> CEETEP-related after-school or family program (e.g., camp, club, day in field, etc.)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4623942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85" grpId="0" build="p" autoUpdateAnimBg="0"/>
      <p:bldP spid="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996520"/>
            <a:ext cx="4629664" cy="2556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618958"/>
            <a:ext cx="4672263" cy="3114842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 rot="16216750">
            <a:off x="4111630" y="5945759"/>
            <a:ext cx="979487" cy="21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60000"/>
              </a:spcBef>
            </a:pPr>
            <a:r>
              <a:rPr lang="en-US" sz="1000" i="1" dirty="0">
                <a:solidFill>
                  <a:srgbClr val="FF0000"/>
                </a:solidFill>
                <a:latin typeface="Calibri"/>
                <a:cs typeface="Calibri"/>
              </a:rPr>
              <a:t>Robert J. Lillie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648200" y="235139"/>
            <a:ext cx="4495800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 i="1" dirty="0" smtClean="0">
                <a:solidFill>
                  <a:schemeClr val="accent2"/>
                </a:solidFill>
                <a:latin typeface="Calibri"/>
                <a:cs typeface="Calibri"/>
              </a:rPr>
              <a:t>Elk River Estuary, Washington</a:t>
            </a:r>
            <a:endParaRPr lang="en-US" sz="2000" i="1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116740" name="Text Box 6"/>
          <p:cNvSpPr txBox="1">
            <a:spLocks noChangeArrowheads="1"/>
          </p:cNvSpPr>
          <p:nvPr/>
        </p:nvSpPr>
        <p:spPr bwMode="auto">
          <a:xfrm>
            <a:off x="0" y="76200"/>
            <a:ext cx="45720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2800" dirty="0" smtClean="0">
                <a:latin typeface="Calibri"/>
                <a:cs typeface="Calibri"/>
              </a:rPr>
              <a:t>Educational </a:t>
            </a:r>
            <a:r>
              <a:rPr lang="en-US" sz="2800" dirty="0">
                <a:latin typeface="Calibri"/>
                <a:cs typeface="Calibri"/>
              </a:rPr>
              <a:t>Products</a:t>
            </a:r>
          </a:p>
          <a:p>
            <a:pPr algn="ctr">
              <a:lnSpc>
                <a:spcPct val="80000"/>
              </a:lnSpc>
            </a:pPr>
            <a:r>
              <a:rPr lang="en-US" dirty="0">
                <a:latin typeface="Calibri"/>
                <a:cs typeface="Calibri"/>
              </a:rPr>
              <a:t>(Now - February)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2400" y="914400"/>
            <a:ext cx="4267201" cy="80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indent="-177800" algn="ctr" defTabSz="285750">
              <a:spcBef>
                <a:spcPts val="0"/>
              </a:spcBef>
              <a:tabLst>
                <a:tab pos="914400" algn="l"/>
              </a:tabLst>
            </a:pPr>
            <a:r>
              <a:rPr lang="en-US" altLang="ja-JP" sz="2300" u="sng" dirty="0" smtClean="0">
                <a:solidFill>
                  <a:schemeClr val="accent2"/>
                </a:solidFill>
                <a:latin typeface="Calibri"/>
                <a:cs typeface="Calibri"/>
              </a:rPr>
              <a:t>Specific example of collaborative project</a:t>
            </a:r>
            <a:r>
              <a:rPr lang="en-US" altLang="ja-JP" sz="2300" dirty="0" smtClean="0">
                <a:solidFill>
                  <a:schemeClr val="accent2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28600" y="1905000"/>
            <a:ext cx="4191000" cy="460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182880" indent="-182880" defTabSz="285750">
              <a:spcBef>
                <a:spcPts val="0"/>
              </a:spcBef>
              <a:spcAft>
                <a:spcPts val="600"/>
              </a:spcAft>
              <a:tabLst>
                <a:tab pos="914400" algn="l"/>
              </a:tabLst>
            </a:pPr>
            <a:r>
              <a:rPr lang="en-US" sz="2000" dirty="0" smtClean="0">
                <a:latin typeface="Calibri"/>
                <a:cs typeface="Calibri"/>
              </a:rPr>
              <a:t>Program </a:t>
            </a:r>
            <a:r>
              <a:rPr lang="en-US" sz="2000" dirty="0">
                <a:latin typeface="Calibri"/>
                <a:cs typeface="Calibri"/>
              </a:rPr>
              <a:t>for Senior Citizen </a:t>
            </a:r>
            <a:r>
              <a:rPr lang="en-US" sz="2000" dirty="0" smtClean="0">
                <a:latin typeface="Calibri"/>
                <a:cs typeface="Calibri"/>
              </a:rPr>
              <a:t>Center</a:t>
            </a:r>
          </a:p>
          <a:p>
            <a:pPr marL="182880" indent="-182880" defTabSz="285750">
              <a:spcBef>
                <a:spcPts val="0"/>
              </a:spcBef>
              <a:spcAft>
                <a:spcPts val="600"/>
              </a:spcAft>
              <a:tabLst>
                <a:tab pos="914400" algn="l"/>
              </a:tabLst>
            </a:pPr>
            <a:endParaRPr lang="en-US" sz="800" dirty="0" smtClean="0">
              <a:latin typeface="Calibri"/>
              <a:cs typeface="Calibri"/>
            </a:endParaRPr>
          </a:p>
          <a:p>
            <a:pPr marL="182880" indent="-182880" defTabSz="285750">
              <a:spcBef>
                <a:spcPts val="0"/>
              </a:spcBef>
              <a:spcAft>
                <a:spcPts val="600"/>
              </a:spcAft>
              <a:buFontTx/>
              <a:buChar char="-"/>
              <a:tabLst>
                <a:tab pos="914400" algn="l"/>
              </a:tabLst>
            </a:pPr>
            <a:r>
              <a:rPr lang="en-US" sz="2000" dirty="0" smtClean="0">
                <a:latin typeface="Calibri"/>
                <a:cs typeface="Calibri"/>
              </a:rPr>
              <a:t>Teacher involve his/her students in educational visit (shared knowledge)</a:t>
            </a:r>
          </a:p>
          <a:p>
            <a:pPr marL="182880" indent="-182880" defTabSz="285750">
              <a:spcBef>
                <a:spcPts val="0"/>
              </a:spcBef>
              <a:spcAft>
                <a:spcPts val="600"/>
              </a:spcAft>
              <a:buFontTx/>
              <a:buChar char="-"/>
              <a:tabLst>
                <a:tab pos="914400" algn="l"/>
              </a:tabLst>
            </a:pPr>
            <a:r>
              <a:rPr lang="en-US" sz="2000" dirty="0" smtClean="0">
                <a:latin typeface="Calibri"/>
                <a:cs typeface="Calibri"/>
              </a:rPr>
              <a:t>EM </a:t>
            </a:r>
            <a:r>
              <a:rPr lang="en-US" sz="2000" dirty="0">
                <a:latin typeface="Calibri"/>
                <a:cs typeface="Calibri"/>
              </a:rPr>
              <a:t>Educator</a:t>
            </a:r>
            <a:r>
              <a:rPr lang="en-US" sz="2000" dirty="0" smtClean="0">
                <a:latin typeface="Calibri"/>
                <a:cs typeface="Calibri"/>
              </a:rPr>
              <a:t> presents a emergency preparedness plan</a:t>
            </a:r>
          </a:p>
          <a:p>
            <a:pPr marL="182880" indent="-182880" defTabSz="285750">
              <a:spcBef>
                <a:spcPts val="0"/>
              </a:spcBef>
              <a:spcAft>
                <a:spcPts val="600"/>
              </a:spcAft>
              <a:buFontTx/>
              <a:buChar char="-"/>
              <a:tabLst>
                <a:tab pos="914400" algn="l"/>
              </a:tabLst>
            </a:pPr>
            <a:r>
              <a:rPr lang="en-US" sz="2000" dirty="0" smtClean="0">
                <a:latin typeface="Calibri"/>
                <a:cs typeface="Calibri"/>
              </a:rPr>
              <a:t>Interpreter brings artifacts or works </a:t>
            </a:r>
            <a:r>
              <a:rPr lang="en-US" sz="2000" dirty="0">
                <a:latin typeface="Calibri"/>
                <a:cs typeface="Calibri"/>
              </a:rPr>
              <a:t>with students on skit involving earthquake/tsunami science and </a:t>
            </a:r>
            <a:r>
              <a:rPr lang="en-US" sz="2000" dirty="0" smtClean="0">
                <a:latin typeface="Calibri"/>
                <a:cs typeface="Calibri"/>
              </a:rPr>
              <a:t>preparedness</a:t>
            </a:r>
          </a:p>
          <a:p>
            <a:pPr marL="182880" indent="-182880" defTabSz="285750">
              <a:spcBef>
                <a:spcPts val="0"/>
              </a:spcBef>
              <a:spcAft>
                <a:spcPts val="600"/>
              </a:spcAft>
              <a:buFontTx/>
              <a:buChar char="-"/>
              <a:tabLst>
                <a:tab pos="914400" algn="l"/>
              </a:tabLst>
            </a:pPr>
            <a:r>
              <a:rPr lang="en-US" sz="2000" dirty="0" smtClean="0">
                <a:latin typeface="Calibri"/>
                <a:cs typeface="Calibri"/>
              </a:rPr>
              <a:t>Skit/exhibit presented </a:t>
            </a:r>
            <a:r>
              <a:rPr lang="en-US" sz="2000" dirty="0">
                <a:latin typeface="Calibri"/>
                <a:cs typeface="Calibri"/>
              </a:rPr>
              <a:t>at Senior Citizen Center, followed by question/answer </a:t>
            </a:r>
            <a:r>
              <a:rPr lang="en-US" sz="2000" dirty="0" smtClean="0">
                <a:latin typeface="Calibri"/>
                <a:cs typeface="Calibri"/>
              </a:rPr>
              <a:t>session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 rot="16216750">
            <a:off x="4111629" y="3126360"/>
            <a:ext cx="979487" cy="21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60000"/>
              </a:spcBef>
            </a:pPr>
            <a:r>
              <a:rPr lang="en-US" sz="1000" i="1" dirty="0">
                <a:solidFill>
                  <a:srgbClr val="FF0000"/>
                </a:solidFill>
                <a:latin typeface="Calibri"/>
                <a:cs typeface="Calibri"/>
              </a:rPr>
              <a:t>Robert J. Lillie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495800" y="3968939"/>
            <a:ext cx="4648200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 i="1" dirty="0" smtClean="0">
                <a:solidFill>
                  <a:schemeClr val="accent2"/>
                </a:solidFill>
                <a:latin typeface="Calibri"/>
                <a:cs typeface="Calibri"/>
              </a:rPr>
              <a:t>Aberdeen, Washington GPS Station</a:t>
            </a:r>
            <a:endParaRPr lang="en-US" sz="2000" i="1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9818538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Getting started planning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Brainstorm with team</a:t>
            </a:r>
          </a:p>
          <a:p>
            <a:r>
              <a:rPr lang="en-US" dirty="0" smtClean="0">
                <a:latin typeface="Calibri"/>
                <a:cs typeface="Calibri"/>
              </a:rPr>
              <a:t>Decide on theme</a:t>
            </a:r>
          </a:p>
          <a:p>
            <a:r>
              <a:rPr lang="en-US" dirty="0" smtClean="0">
                <a:latin typeface="Calibri"/>
                <a:cs typeface="Calibri"/>
              </a:rPr>
              <a:t>Decide on specific activities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Whole group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Individuals or sub-groups</a:t>
            </a:r>
          </a:p>
          <a:p>
            <a:r>
              <a:rPr lang="en-US" dirty="0" smtClean="0">
                <a:latin typeface="Calibri"/>
                <a:cs typeface="Calibri"/>
              </a:rPr>
              <a:t>Initial ideas for what will be presented at Share-a-thon</a:t>
            </a:r>
          </a:p>
          <a:p>
            <a:r>
              <a:rPr lang="en-US" dirty="0" smtClean="0">
                <a:latin typeface="Calibri"/>
                <a:cs typeface="Calibri"/>
              </a:rPr>
              <a:t>ESTABLISH Point Person &amp; Next meeting time (virtual or in-person)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9449663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9144000" cy="6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1648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5200"/>
            <a:ext cx="9144000" cy="490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58217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4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0" y="285750"/>
            <a:ext cx="9144000" cy="126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800" i="1" dirty="0" smtClean="0">
                <a:solidFill>
                  <a:srgbClr val="000090"/>
                </a:solidFill>
                <a:latin typeface="Times New Roman" charset="0"/>
              </a:rPr>
              <a:t>Questions?</a:t>
            </a:r>
          </a:p>
          <a:p>
            <a:pPr algn="ctr">
              <a:lnSpc>
                <a:spcPct val="90000"/>
              </a:lnSpc>
            </a:pPr>
            <a:endParaRPr lang="en-US" sz="2800" i="1" dirty="0" smtClean="0">
              <a:solidFill>
                <a:srgbClr val="000090"/>
              </a:solidFill>
              <a:latin typeface="Times New Roman" charset="0"/>
            </a:endParaRPr>
          </a:p>
          <a:p>
            <a:pPr algn="ctr">
              <a:lnSpc>
                <a:spcPct val="90000"/>
              </a:lnSpc>
            </a:pPr>
            <a:r>
              <a:rPr lang="en-US" sz="2800" i="1" dirty="0" smtClean="0">
                <a:solidFill>
                  <a:srgbClr val="000090"/>
                </a:solidFill>
                <a:latin typeface="Times New Roman" charset="0"/>
              </a:rPr>
              <a:t>Ideas?</a:t>
            </a:r>
            <a:endParaRPr lang="en-US" sz="2800" i="1" dirty="0">
              <a:solidFill>
                <a:srgbClr val="00009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748736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 rot="16216750">
            <a:off x="3979069" y="6261176"/>
            <a:ext cx="979487" cy="21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60000"/>
              </a:spcBef>
            </a:pPr>
            <a:r>
              <a:rPr lang="en-US" sz="1000" i="1" dirty="0">
                <a:solidFill>
                  <a:srgbClr val="FF0000"/>
                </a:solidFill>
                <a:latin typeface="Calibri"/>
                <a:cs typeface="Calibri"/>
              </a:rPr>
              <a:t>Robert J. Lillie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572000" y="5976"/>
            <a:ext cx="4572000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 i="1" dirty="0" err="1" smtClean="0">
                <a:solidFill>
                  <a:srgbClr val="FF0000"/>
                </a:solidFill>
                <a:latin typeface="Calibri"/>
                <a:cs typeface="Calibri"/>
              </a:rPr>
              <a:t>Niawiakum</a:t>
            </a:r>
            <a:r>
              <a:rPr lang="en-US" sz="2000" i="1" dirty="0" smtClean="0">
                <a:solidFill>
                  <a:srgbClr val="FF0000"/>
                </a:solidFill>
                <a:latin typeface="Calibri"/>
                <a:cs typeface="Calibri"/>
              </a:rPr>
              <a:t> River, Washington</a:t>
            </a:r>
            <a:endParaRPr lang="en-US" sz="2000" i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0" y="0"/>
            <a:ext cx="4572000" cy="132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u="sng" dirty="0" smtClean="0">
                <a:solidFill>
                  <a:schemeClr val="accent2"/>
                </a:solidFill>
                <a:latin typeface="Calibri"/>
                <a:cs typeface="Calibri"/>
              </a:rPr>
              <a:t>Goal</a:t>
            </a:r>
            <a:r>
              <a:rPr lang="en-US" sz="4400" dirty="0" smtClean="0">
                <a:solidFill>
                  <a:schemeClr val="accent2"/>
                </a:solidFill>
                <a:latin typeface="Calibri"/>
                <a:cs typeface="Calibri"/>
              </a:rPr>
              <a:t> for each Action Team</a:t>
            </a:r>
            <a:endParaRPr lang="en-US" sz="48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52400" y="1828800"/>
            <a:ext cx="426720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91440" rIns="91440" bIns="91440" anchor="t" anchorCtr="0" upright="1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effectLst/>
                <a:latin typeface="Calibri"/>
                <a:ea typeface="ヒラギノ角ゴ Pro W3"/>
                <a:cs typeface="Calibri"/>
              </a:rPr>
              <a:t>Work </a:t>
            </a:r>
            <a:r>
              <a:rPr lang="en-US" dirty="0">
                <a:solidFill>
                  <a:srgbClr val="000000"/>
                </a:solidFill>
                <a:effectLst/>
                <a:latin typeface="Calibri"/>
                <a:ea typeface="ヒラギノ角ゴ Pro W3"/>
                <a:cs typeface="Calibri"/>
              </a:rPr>
              <a:t>within </a:t>
            </a:r>
            <a:r>
              <a:rPr lang="en-US" dirty="0" smtClean="0">
                <a:solidFill>
                  <a:srgbClr val="000000"/>
                </a:solidFill>
                <a:latin typeface="Calibri"/>
                <a:ea typeface="ヒラギノ角ゴ Pro W3"/>
                <a:cs typeface="Calibri"/>
              </a:rPr>
              <a:t>your</a:t>
            </a:r>
            <a:r>
              <a:rPr lang="en-US" dirty="0" smtClean="0">
                <a:solidFill>
                  <a:srgbClr val="000000"/>
                </a:solidFill>
                <a:effectLst/>
                <a:latin typeface="Calibri"/>
                <a:ea typeface="ヒラギノ角ゴ Pro W3"/>
                <a:cs typeface="Calibri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Calibri"/>
                <a:ea typeface="ヒラギノ角ゴ Pro W3"/>
                <a:cs typeface="Calibri"/>
              </a:rPr>
              <a:t>local community </a:t>
            </a:r>
            <a:r>
              <a:rPr lang="en-US" dirty="0" smtClean="0">
                <a:solidFill>
                  <a:srgbClr val="000000"/>
                </a:solidFill>
                <a:effectLst/>
                <a:latin typeface="Calibri"/>
                <a:ea typeface="ヒラギノ角ゴ Pro W3"/>
                <a:cs typeface="Calibri"/>
              </a:rPr>
              <a:t>to implement </a:t>
            </a:r>
            <a:r>
              <a:rPr lang="en-US" dirty="0">
                <a:solidFill>
                  <a:srgbClr val="000000"/>
                </a:solidFill>
                <a:effectLst/>
                <a:latin typeface="Calibri"/>
                <a:ea typeface="ヒラギノ角ゴ Pro W3"/>
                <a:cs typeface="Calibri"/>
              </a:rPr>
              <a:t>emergency preparedness plans and teach/interpret subduction zone processes and accompanying hazards in order to advance public understanding of, and preparedness for, earthquakes and tsunamis</a:t>
            </a:r>
            <a:r>
              <a:rPr lang="en-US" dirty="0" smtClean="0">
                <a:solidFill>
                  <a:srgbClr val="000000"/>
                </a:solidFill>
                <a:effectLst/>
                <a:latin typeface="Calibri"/>
                <a:ea typeface="ヒラギノ角ゴ Pro W3"/>
                <a:cs typeface="Calibri"/>
              </a:rPr>
              <a:t>.</a:t>
            </a:r>
            <a:endParaRPr lang="en-US" sz="3200" dirty="0">
              <a:solidFill>
                <a:srgbClr val="000000"/>
              </a:solidFill>
              <a:effectLst/>
              <a:latin typeface="Calibri"/>
              <a:ea typeface="ヒラギノ角ゴ Pro W3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3945447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457200"/>
            <a:ext cx="35052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482" name="Text Box 4"/>
          <p:cNvSpPr txBox="1">
            <a:spLocks noChangeArrowheads="1"/>
          </p:cNvSpPr>
          <p:nvPr/>
        </p:nvSpPr>
        <p:spPr bwMode="auto">
          <a:xfrm rot="-5383250">
            <a:off x="8378830" y="5183760"/>
            <a:ext cx="979487" cy="21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60000"/>
              </a:spcBef>
            </a:pPr>
            <a:r>
              <a:rPr lang="en-US" sz="1000" i="1" dirty="0">
                <a:solidFill>
                  <a:srgbClr val="FF0000"/>
                </a:solidFill>
                <a:latin typeface="Calibri"/>
                <a:cs typeface="Calibri"/>
              </a:rPr>
              <a:t>Robert J. Lillie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5181600" y="381000"/>
            <a:ext cx="3657600" cy="6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 i="1" dirty="0">
                <a:solidFill>
                  <a:srgbClr val="FF0000"/>
                </a:solidFill>
                <a:latin typeface="Calibri"/>
                <a:cs typeface="Calibri"/>
              </a:rPr>
              <a:t>Beverly Beach State Park, Oregon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0" y="381000"/>
            <a:ext cx="4953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>
              <a:lnSpc>
                <a:spcPct val="90000"/>
              </a:lnSpc>
            </a:pPr>
            <a:r>
              <a:rPr lang="en-US" sz="4400" u="sng" dirty="0">
                <a:solidFill>
                  <a:schemeClr val="accent2"/>
                </a:solidFill>
                <a:latin typeface="Calibri"/>
                <a:cs typeface="Calibri"/>
              </a:rPr>
              <a:t>Action Teams</a:t>
            </a:r>
            <a:r>
              <a:rPr lang="en-US" sz="4400" dirty="0">
                <a:solidFill>
                  <a:schemeClr val="accent2"/>
                </a:solidFill>
                <a:latin typeface="Calibri"/>
                <a:cs typeface="Calibri"/>
              </a:rPr>
              <a:t>:</a:t>
            </a:r>
            <a:endParaRPr lang="en-US" sz="4800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accent2"/>
                </a:solidFill>
                <a:latin typeface="Calibri"/>
                <a:cs typeface="Calibri"/>
              </a:rPr>
              <a:t>2 Tasks</a:t>
            </a:r>
            <a:endParaRPr lang="en-US" sz="48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696326" name="Text Box 6"/>
          <p:cNvSpPr txBox="1">
            <a:spLocks noChangeArrowheads="1"/>
          </p:cNvSpPr>
          <p:nvPr/>
        </p:nvSpPr>
        <p:spPr bwMode="auto">
          <a:xfrm>
            <a:off x="0" y="1513461"/>
            <a:ext cx="5257800" cy="505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3937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1. Develop and present 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Action Team Plan</a:t>
            </a:r>
            <a:endParaRPr lang="en-US" sz="30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dirty="0">
                <a:solidFill>
                  <a:srgbClr val="333399"/>
                </a:solidFill>
                <a:latin typeface="Calibri"/>
                <a:cs typeface="Calibri"/>
              </a:rPr>
              <a:t>	- Develop this </a:t>
            </a:r>
            <a:r>
              <a:rPr lang="en-US" dirty="0" smtClean="0">
                <a:solidFill>
                  <a:srgbClr val="333399"/>
                </a:solidFill>
                <a:latin typeface="Calibri"/>
                <a:cs typeface="Calibri"/>
              </a:rPr>
              <a:t>afternoon and tomorrow</a:t>
            </a:r>
            <a:endParaRPr lang="en-US" dirty="0">
              <a:solidFill>
                <a:srgbClr val="333399"/>
              </a:solidFill>
              <a:latin typeface="Calibri"/>
              <a:cs typeface="Calibri"/>
            </a:endParaRPr>
          </a:p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dirty="0">
                <a:solidFill>
                  <a:srgbClr val="333399"/>
                </a:solidFill>
                <a:latin typeface="Calibri"/>
                <a:cs typeface="Calibri"/>
              </a:rPr>
              <a:t>	- Present tomorrow </a:t>
            </a:r>
            <a:r>
              <a:rPr lang="en-US" dirty="0" smtClean="0">
                <a:solidFill>
                  <a:srgbClr val="333399"/>
                </a:solidFill>
                <a:latin typeface="Calibri"/>
                <a:cs typeface="Calibri"/>
              </a:rPr>
              <a:t>afternoon (10 min + 5 minutes for questions)</a:t>
            </a:r>
          </a:p>
          <a:p>
            <a:pPr>
              <a:lnSpc>
                <a:spcPct val="85000"/>
              </a:lnSpc>
              <a:spcBef>
                <a:spcPct val="30000"/>
              </a:spcBef>
            </a:pPr>
            <a:endParaRPr lang="en-US" sz="2000" dirty="0" smtClean="0">
              <a:solidFill>
                <a:srgbClr val="333399"/>
              </a:solidFill>
              <a:latin typeface="Calibri"/>
              <a:cs typeface="Calibri"/>
            </a:endParaRPr>
          </a:p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2. Develop product(s) for your community that serve your audiences in your settings </a:t>
            </a:r>
            <a:endParaRPr lang="en-US" sz="26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dirty="0">
                <a:solidFill>
                  <a:srgbClr val="333399"/>
                </a:solidFill>
                <a:latin typeface="Calibri"/>
                <a:cs typeface="Calibri"/>
              </a:rPr>
              <a:t>	- Develop Now - February</a:t>
            </a:r>
          </a:p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dirty="0" smtClean="0">
                <a:solidFill>
                  <a:srgbClr val="333399"/>
                </a:solidFill>
                <a:latin typeface="Calibri"/>
                <a:cs typeface="Calibri"/>
              </a:rPr>
              <a:t>	- Present at March 5, 2016       Share-a-Thon</a:t>
            </a:r>
            <a:endParaRPr lang="en-US" sz="3000" dirty="0">
              <a:solidFill>
                <a:srgbClr val="333399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96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6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963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63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2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3733800"/>
            <a:ext cx="4191000" cy="279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733800"/>
            <a:ext cx="4170809" cy="2780540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 rot="16216750">
            <a:off x="3883029" y="5882497"/>
            <a:ext cx="979487" cy="21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60000"/>
              </a:spcBef>
            </a:pPr>
            <a:r>
              <a:rPr lang="en-US" sz="1000" i="1" dirty="0">
                <a:solidFill>
                  <a:srgbClr val="FF0000"/>
                </a:solidFill>
                <a:latin typeface="Calibri"/>
                <a:cs typeface="Calibri"/>
              </a:rPr>
              <a:t>Robert J. Lillie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 rot="16216750">
            <a:off x="8396284" y="5882496"/>
            <a:ext cx="979487" cy="21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60000"/>
              </a:spcBef>
            </a:pPr>
            <a:r>
              <a:rPr lang="en-US" sz="1000" i="1" dirty="0">
                <a:solidFill>
                  <a:srgbClr val="FF0000"/>
                </a:solidFill>
                <a:latin typeface="Calibri"/>
                <a:cs typeface="Calibri"/>
              </a:rPr>
              <a:t>Robert J. Lillie</a:t>
            </a:r>
          </a:p>
        </p:txBody>
      </p:sp>
      <p:pic>
        <p:nvPicPr>
          <p:cNvPr id="4784131" name="Picture 10" descr="ES_07_NoUnav_Bann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84132" name="Text Box 23"/>
          <p:cNvSpPr txBox="1">
            <a:spLocks noChangeArrowheads="1"/>
          </p:cNvSpPr>
          <p:nvPr/>
        </p:nvSpPr>
        <p:spPr bwMode="auto">
          <a:xfrm>
            <a:off x="2971800" y="152400"/>
            <a:ext cx="632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Calibri"/>
                <a:cs typeface="Calibri"/>
              </a:rPr>
              <a:t>EarthScope Education &amp; </a:t>
            </a:r>
            <a:r>
              <a:rPr lang="en-US" sz="2800" b="1" dirty="0">
                <a:solidFill>
                  <a:srgbClr val="FFFF00"/>
                </a:solidFill>
                <a:latin typeface="Calibri"/>
                <a:cs typeface="Calibri"/>
              </a:rPr>
              <a:t>Outreach Goals</a:t>
            </a:r>
          </a:p>
        </p:txBody>
      </p:sp>
      <p:sp>
        <p:nvSpPr>
          <p:cNvPr id="4784133" name="Rectangle 10"/>
          <p:cNvSpPr>
            <a:spLocks noChangeArrowheads="1"/>
          </p:cNvSpPr>
          <p:nvPr/>
        </p:nvSpPr>
        <p:spPr bwMode="auto">
          <a:xfrm>
            <a:off x="304800" y="914400"/>
            <a:ext cx="8534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1000" lvl="1" indent="-381000">
              <a:spcAft>
                <a:spcPts val="600"/>
              </a:spcAft>
              <a:buFont typeface="Arial" charset="0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Create high profile </a:t>
            </a:r>
            <a:r>
              <a:rPr lang="en-US" sz="2800" b="1" u="sng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EarthScope identity</a:t>
            </a:r>
          </a:p>
          <a:p>
            <a:pPr marL="381000" lvl="1" indent="-381000">
              <a:spcAft>
                <a:spcPts val="600"/>
              </a:spcAft>
              <a:buFont typeface="Arial" charset="0"/>
              <a:buAutoNum type="arabicPeriod"/>
            </a:pPr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Promote science literacy through </a:t>
            </a:r>
            <a:r>
              <a:rPr lang="en-US" sz="2800" b="1" u="sng" dirty="0">
                <a:solidFill>
                  <a:srgbClr val="FF0000"/>
                </a:solidFill>
                <a:latin typeface="Calibri"/>
                <a:cs typeface="Calibri"/>
              </a:rPr>
              <a:t>informal education</a:t>
            </a:r>
            <a:endParaRPr lang="en-US" sz="2800" b="1" u="sng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81000" lvl="1" indent="-381000">
              <a:spcAft>
                <a:spcPts val="600"/>
              </a:spcAft>
              <a:buFont typeface="Arial" charset="0"/>
              <a:buAutoNum type="arabicPeriod"/>
            </a:pPr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Advance </a:t>
            </a:r>
            <a:r>
              <a:rPr lang="en-US" sz="2800" b="1" u="sng" dirty="0">
                <a:solidFill>
                  <a:srgbClr val="FF0000"/>
                </a:solidFill>
                <a:latin typeface="Calibri"/>
                <a:cs typeface="Calibri"/>
              </a:rPr>
              <a:t>formal education</a:t>
            </a:r>
            <a:r>
              <a:rPr lang="en-US" sz="28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in the classroom</a:t>
            </a:r>
            <a:endParaRPr lang="en-US" sz="2800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81000" lvl="1" indent="-381000">
              <a:spcAft>
                <a:spcPts val="600"/>
              </a:spcAft>
              <a:buFont typeface="Arial" charset="0"/>
              <a:buAutoNum type="arabicPeriod"/>
            </a:pPr>
            <a:r>
              <a:rPr lang="en-US" sz="2800" dirty="0">
                <a:solidFill>
                  <a:srgbClr val="7F7F7F"/>
                </a:solidFill>
                <a:latin typeface="Calibri"/>
                <a:cs typeface="Calibri"/>
              </a:rPr>
              <a:t>Foster use of </a:t>
            </a:r>
            <a:r>
              <a:rPr lang="en-US" sz="2800" b="1" u="sng" dirty="0">
                <a:solidFill>
                  <a:srgbClr val="7F7F7F"/>
                </a:solidFill>
                <a:latin typeface="Calibri"/>
                <a:cs typeface="Calibri"/>
              </a:rPr>
              <a:t>data, discoveries, technology</a:t>
            </a:r>
          </a:p>
          <a:p>
            <a:pPr marL="381000" lvl="1" indent="-381000">
              <a:spcAft>
                <a:spcPts val="600"/>
              </a:spcAft>
              <a:buFont typeface="Arial" charset="0"/>
              <a:buAutoNum type="arabicPeriod"/>
            </a:pPr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Establish sense of </a:t>
            </a:r>
            <a:r>
              <a:rPr lang="en-US" sz="2800" b="1" u="sng" dirty="0">
                <a:solidFill>
                  <a:srgbClr val="FF0000"/>
                </a:solidFill>
                <a:latin typeface="Calibri"/>
                <a:cs typeface="Calibri"/>
              </a:rPr>
              <a:t>community ownership</a:t>
            </a:r>
            <a:r>
              <a:rPr lang="en-US" sz="2800" b="1" u="sng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1376" y="6483539"/>
            <a:ext cx="4572000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 i="1" dirty="0" err="1" smtClean="0">
                <a:solidFill>
                  <a:schemeClr val="accent2"/>
                </a:solidFill>
                <a:latin typeface="Calibri"/>
                <a:cs typeface="Calibri"/>
              </a:rPr>
              <a:t>Niawiakum</a:t>
            </a:r>
            <a:r>
              <a:rPr lang="en-US" sz="2000" i="1" dirty="0" smtClean="0">
                <a:solidFill>
                  <a:schemeClr val="accent2"/>
                </a:solidFill>
                <a:latin typeface="Calibri"/>
                <a:cs typeface="Calibri"/>
              </a:rPr>
              <a:t> River, Washington</a:t>
            </a:r>
            <a:endParaRPr lang="en-US" sz="2000" i="1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538579" y="6483539"/>
            <a:ext cx="4572000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 i="1" dirty="0" smtClean="0">
                <a:solidFill>
                  <a:schemeClr val="accent2"/>
                </a:solidFill>
                <a:latin typeface="Calibri"/>
                <a:cs typeface="Calibri"/>
              </a:rPr>
              <a:t>Elk River Estuary, Washington</a:t>
            </a:r>
            <a:endParaRPr lang="en-US" sz="2000" i="1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2252209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77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4767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13" y="2133600"/>
            <a:ext cx="247808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67748" name="Picture 10" descr="ES_07_NoUnav_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67749" name="Rectangle 5"/>
          <p:cNvSpPr>
            <a:spLocks noChangeArrowheads="1"/>
          </p:cNvSpPr>
          <p:nvPr/>
        </p:nvSpPr>
        <p:spPr bwMode="auto">
          <a:xfrm>
            <a:off x="4114800" y="76200"/>
            <a:ext cx="5029200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Calibri"/>
                <a:cs typeface="Calibri"/>
              </a:rPr>
              <a:t>Earth Science Literacy Principles</a:t>
            </a:r>
            <a:endParaRPr lang="en-US" sz="1800" b="1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4767750" name="Rectangle 6"/>
          <p:cNvSpPr>
            <a:spLocks noChangeArrowheads="1"/>
          </p:cNvSpPr>
          <p:nvPr/>
        </p:nvSpPr>
        <p:spPr bwMode="auto">
          <a:xfrm>
            <a:off x="2667000" y="1079500"/>
            <a:ext cx="6400800" cy="562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Aft>
                <a:spcPct val="50000"/>
              </a:spcAft>
            </a:pPr>
            <a:r>
              <a:rPr lang="en-US" sz="2200" b="1" dirty="0">
                <a:solidFill>
                  <a:srgbClr val="FFFF00"/>
                </a:solidFill>
                <a:latin typeface="Calibri"/>
                <a:cs typeface="Calibri"/>
              </a:rPr>
              <a:t>1. Earth scientists use repeatable observations and testable ideas to understand and explain our planet.</a:t>
            </a:r>
          </a:p>
          <a:p>
            <a:pPr>
              <a:spcAft>
                <a:spcPct val="50000"/>
              </a:spcAft>
            </a:pPr>
            <a:r>
              <a:rPr lang="en-US" sz="2200" b="1" dirty="0">
                <a:solidFill>
                  <a:schemeClr val="bg1"/>
                </a:solidFill>
                <a:latin typeface="Calibri"/>
                <a:cs typeface="Calibri"/>
              </a:rPr>
              <a:t>2. Earth is 4.6 billion years old.</a:t>
            </a:r>
          </a:p>
          <a:p>
            <a:pPr>
              <a:spcAft>
                <a:spcPct val="50000"/>
              </a:spcAft>
            </a:pPr>
            <a:r>
              <a:rPr lang="en-US" sz="2200" b="1" dirty="0">
                <a:solidFill>
                  <a:srgbClr val="FCFF2E"/>
                </a:solidFill>
                <a:latin typeface="Calibri"/>
                <a:cs typeface="Calibri"/>
              </a:rPr>
              <a:t>3. Earth is a complex system of interacting rock, water, air, and life.</a:t>
            </a:r>
            <a:endParaRPr lang="en-US" sz="2200" b="1" dirty="0">
              <a:solidFill>
                <a:schemeClr val="hlink"/>
              </a:solidFill>
              <a:latin typeface="Calibri"/>
              <a:cs typeface="Calibri"/>
            </a:endParaRPr>
          </a:p>
          <a:p>
            <a:pPr>
              <a:spcAft>
                <a:spcPct val="50000"/>
              </a:spcAft>
            </a:pPr>
            <a:r>
              <a:rPr lang="en-US" sz="2200" b="1" dirty="0">
                <a:solidFill>
                  <a:srgbClr val="FFFF00"/>
                </a:solidFill>
                <a:latin typeface="Calibri"/>
                <a:cs typeface="Calibri"/>
              </a:rPr>
              <a:t>4. Earth is continuously changing.</a:t>
            </a:r>
          </a:p>
          <a:p>
            <a:pPr>
              <a:spcAft>
                <a:spcPct val="50000"/>
              </a:spcAft>
            </a:pPr>
            <a:r>
              <a:rPr lang="en-US" sz="2200" b="1" dirty="0">
                <a:solidFill>
                  <a:schemeClr val="bg1"/>
                </a:solidFill>
                <a:latin typeface="Calibri"/>
                <a:cs typeface="Calibri"/>
              </a:rPr>
              <a:t>5. Earth is the water planet.</a:t>
            </a:r>
          </a:p>
          <a:p>
            <a:pPr>
              <a:spcAft>
                <a:spcPct val="50000"/>
              </a:spcAft>
            </a:pPr>
            <a:r>
              <a:rPr lang="en-US" sz="2200" b="1" dirty="0">
                <a:solidFill>
                  <a:schemeClr val="bg1"/>
                </a:solidFill>
                <a:latin typeface="Calibri"/>
                <a:cs typeface="Calibri"/>
              </a:rPr>
              <a:t>6. Life evolves on a dynamic Earth and continuously modifies Earth.</a:t>
            </a:r>
          </a:p>
          <a:p>
            <a:pPr>
              <a:spcAft>
                <a:spcPct val="50000"/>
              </a:spcAft>
            </a:pPr>
            <a:r>
              <a:rPr lang="en-US" sz="2200" b="1" dirty="0">
                <a:solidFill>
                  <a:schemeClr val="bg1"/>
                </a:solidFill>
                <a:latin typeface="Calibri"/>
                <a:cs typeface="Calibri"/>
              </a:rPr>
              <a:t>7. Humans depend on Earth for resources.</a:t>
            </a:r>
          </a:p>
          <a:p>
            <a:pPr>
              <a:spcAft>
                <a:spcPct val="50000"/>
              </a:spcAft>
            </a:pPr>
            <a:r>
              <a:rPr lang="en-US" sz="2200" b="1" dirty="0">
                <a:solidFill>
                  <a:srgbClr val="FFFF00"/>
                </a:solidFill>
                <a:latin typeface="Calibri"/>
                <a:cs typeface="Calibri"/>
              </a:rPr>
              <a:t>8. Natural hazards pose risks to humans.</a:t>
            </a:r>
          </a:p>
          <a:p>
            <a:pPr>
              <a:spcAft>
                <a:spcPct val="50000"/>
              </a:spcAft>
            </a:pPr>
            <a:r>
              <a:rPr lang="en-US" sz="2200" b="1" dirty="0">
                <a:solidFill>
                  <a:srgbClr val="FFFFFF"/>
                </a:solidFill>
                <a:latin typeface="Calibri"/>
                <a:cs typeface="Calibri"/>
              </a:rPr>
              <a:t>9. Humans significantly alter the Earth.</a:t>
            </a:r>
            <a:endParaRPr lang="en-US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4767751" name="Rectangle 7"/>
          <p:cNvSpPr>
            <a:spLocks noChangeArrowheads="1"/>
          </p:cNvSpPr>
          <p:nvPr/>
        </p:nvSpPr>
        <p:spPr bwMode="auto">
          <a:xfrm>
            <a:off x="304800" y="1143000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sz="2800" b="1" u="sng" dirty="0">
                <a:solidFill>
                  <a:srgbClr val="FFFF00"/>
                </a:solidFill>
                <a:latin typeface="Calibri"/>
                <a:cs typeface="Calibri"/>
              </a:rPr>
              <a:t>Big Ideas</a:t>
            </a:r>
            <a:r>
              <a:rPr lang="en-US" sz="2800" b="1" dirty="0">
                <a:solidFill>
                  <a:srgbClr val="FFFF00"/>
                </a:solidFill>
                <a:latin typeface="Calibri"/>
                <a:cs typeface="Calibri"/>
              </a:rPr>
              <a:t>:</a:t>
            </a:r>
            <a:endParaRPr lang="en-US" b="1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4767752" name="Rectangle 8"/>
          <p:cNvSpPr>
            <a:spLocks noChangeArrowheads="1"/>
          </p:cNvSpPr>
          <p:nvPr/>
        </p:nvSpPr>
        <p:spPr bwMode="auto">
          <a:xfrm>
            <a:off x="4245544" y="408930"/>
            <a:ext cx="49074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Calibri"/>
                <a:cs typeface="Calibri"/>
                <a:hlinkClick r:id="rId5"/>
              </a:rPr>
              <a:t>http://www.earthscienceliteracy.org</a:t>
            </a:r>
            <a:r>
              <a:rPr lang="en-US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7870419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381000"/>
            <a:ext cx="445538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3581400"/>
            <a:ext cx="4460024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457200" y="1676400"/>
            <a:ext cx="3429000" cy="28623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r>
              <a:rPr lang="en-US" sz="3600" b="1" dirty="0" smtClean="0">
                <a:solidFill>
                  <a:schemeClr val="tx1"/>
                </a:solidFill>
                <a:latin typeface="Calibri"/>
                <a:cs typeface="Calibri"/>
              </a:rPr>
              <a:t>What are the differences between informal and formal </a:t>
            </a:r>
            <a:r>
              <a:rPr lang="en-US" sz="3600" dirty="0" smtClean="0">
                <a:solidFill>
                  <a:schemeClr val="tx1"/>
                </a:solidFill>
                <a:latin typeface="Calibri"/>
                <a:cs typeface="Calibri"/>
              </a:rPr>
              <a:t>l</a:t>
            </a:r>
            <a:r>
              <a:rPr lang="en-US" sz="3600" b="1" dirty="0" smtClean="0">
                <a:solidFill>
                  <a:schemeClr val="tx1"/>
                </a:solidFill>
                <a:latin typeface="Calibri"/>
                <a:cs typeface="Calibri"/>
              </a:rPr>
              <a:t>earning?</a:t>
            </a:r>
            <a:endParaRPr lang="en-US" sz="36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 rot="16216750">
            <a:off x="8302628" y="5945759"/>
            <a:ext cx="979488" cy="21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60000"/>
              </a:spcBef>
              <a:defRPr/>
            </a:pPr>
            <a:r>
              <a:rPr lang="en-US" sz="1000" i="1" dirty="0">
                <a:solidFill>
                  <a:srgbClr val="FF0000"/>
                </a:solidFill>
                <a:latin typeface="Calibri"/>
                <a:cs typeface="Calibri"/>
              </a:rPr>
              <a:t>Robert J. Lillie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 rot="16216750">
            <a:off x="8302629" y="2745360"/>
            <a:ext cx="979488" cy="21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60000"/>
              </a:spcBef>
              <a:defRPr/>
            </a:pPr>
            <a:r>
              <a:rPr lang="en-US" sz="1000" i="1" dirty="0">
                <a:solidFill>
                  <a:srgbClr val="FF0000"/>
                </a:solidFill>
                <a:latin typeface="Calibri"/>
                <a:cs typeface="Calibri"/>
              </a:rPr>
              <a:t>Robert J. Lillie</a:t>
            </a:r>
          </a:p>
        </p:txBody>
      </p:sp>
    </p:spTree>
    <p:extLst>
      <p:ext uri="{BB962C8B-B14F-4D97-AF65-F5344CB8AC3E}">
        <p14:creationId xmlns:p14="http://schemas.microsoft.com/office/powerpoint/2010/main" val="1852792695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lid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7683" name="Line 3"/>
          <p:cNvSpPr>
            <a:spLocks noChangeShapeType="1"/>
          </p:cNvSpPr>
          <p:nvPr/>
        </p:nvSpPr>
        <p:spPr bwMode="auto">
          <a:xfrm flipH="1" flipV="1">
            <a:off x="762000" y="1524000"/>
            <a:ext cx="3581400" cy="48006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7687" name="Text Box 7"/>
          <p:cNvSpPr txBox="1">
            <a:spLocks noChangeArrowheads="1"/>
          </p:cNvSpPr>
          <p:nvPr/>
        </p:nvSpPr>
        <p:spPr bwMode="auto">
          <a:xfrm>
            <a:off x="3886200" y="4876800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b="1" dirty="0">
                <a:solidFill>
                  <a:srgbClr val="33CC33"/>
                </a:solidFill>
                <a:latin typeface="Times New Roman" charset="0"/>
              </a:rPr>
              <a:t>Scientists</a:t>
            </a:r>
          </a:p>
        </p:txBody>
      </p:sp>
      <p:sp>
        <p:nvSpPr>
          <p:cNvPr id="3527688" name="Text Box 8"/>
          <p:cNvSpPr txBox="1">
            <a:spLocks noChangeArrowheads="1"/>
          </p:cNvSpPr>
          <p:nvPr/>
        </p:nvSpPr>
        <p:spPr bwMode="auto">
          <a:xfrm>
            <a:off x="1371600" y="1371600"/>
            <a:ext cx="1319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33CC33"/>
                </a:solidFill>
                <a:latin typeface="Times New Roman" charset="0"/>
              </a:rPr>
              <a:t>Students</a:t>
            </a:r>
          </a:p>
        </p:txBody>
      </p:sp>
      <p:sp>
        <p:nvSpPr>
          <p:cNvPr id="3527689" name="Text Box 9"/>
          <p:cNvSpPr txBox="1">
            <a:spLocks noChangeArrowheads="1"/>
          </p:cNvSpPr>
          <p:nvPr/>
        </p:nvSpPr>
        <p:spPr bwMode="auto">
          <a:xfrm>
            <a:off x="6172200" y="1371600"/>
            <a:ext cx="1598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33CC33"/>
                </a:solidFill>
                <a:latin typeface="Times New Roman" charset="0"/>
              </a:rPr>
              <a:t>The Public</a:t>
            </a:r>
          </a:p>
        </p:txBody>
      </p:sp>
      <p:sp>
        <p:nvSpPr>
          <p:cNvPr id="3527690" name="Line 10"/>
          <p:cNvSpPr>
            <a:spLocks noChangeShapeType="1"/>
          </p:cNvSpPr>
          <p:nvPr/>
        </p:nvSpPr>
        <p:spPr bwMode="auto">
          <a:xfrm rot="14400000">
            <a:off x="5353844" y="1186657"/>
            <a:ext cx="2441575" cy="5443537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7691" name="Text Box 11"/>
          <p:cNvSpPr txBox="1">
            <a:spLocks noChangeArrowheads="1"/>
          </p:cNvSpPr>
          <p:nvPr/>
        </p:nvSpPr>
        <p:spPr bwMode="auto">
          <a:xfrm rot="3180000">
            <a:off x="839788" y="3732212"/>
            <a:ext cx="28019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2800" b="1">
                <a:solidFill>
                  <a:srgbClr val="0000FF"/>
                </a:solidFill>
                <a:latin typeface="Times New Roman" charset="0"/>
              </a:rPr>
              <a:t>Formal Learning</a:t>
            </a:r>
          </a:p>
        </p:txBody>
      </p:sp>
      <p:sp>
        <p:nvSpPr>
          <p:cNvPr id="3527692" name="Text Box 12"/>
          <p:cNvSpPr txBox="1">
            <a:spLocks noChangeArrowheads="1"/>
          </p:cNvSpPr>
          <p:nvPr/>
        </p:nvSpPr>
        <p:spPr bwMode="auto">
          <a:xfrm rot="18300000">
            <a:off x="5046663" y="3841750"/>
            <a:ext cx="35321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2800" b="1">
                <a:solidFill>
                  <a:srgbClr val="0000FF"/>
                </a:solidFill>
                <a:latin typeface="Times New Roman" charset="0"/>
              </a:rPr>
              <a:t>Free-Choice Learning</a:t>
            </a:r>
          </a:p>
        </p:txBody>
      </p:sp>
      <p:sp>
        <p:nvSpPr>
          <p:cNvPr id="4849674" name="AutoShape 2"/>
          <p:cNvSpPr>
            <a:spLocks noChangeArrowheads="1"/>
          </p:cNvSpPr>
          <p:nvPr/>
        </p:nvSpPr>
        <p:spPr bwMode="auto">
          <a:xfrm rot="10800000">
            <a:off x="990600" y="1373188"/>
            <a:ext cx="7162800" cy="4875212"/>
          </a:xfrm>
          <a:prstGeom prst="triangle">
            <a:avLst>
              <a:gd name="adj" fmla="val 50000"/>
            </a:avLst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anchor="ctr"/>
          <a:lstStyle/>
          <a:p>
            <a:pPr algn="ctr"/>
            <a:endParaRPr lang="en-US">
              <a:latin typeface="Times New Roman" charset="0"/>
            </a:endParaRPr>
          </a:p>
        </p:txBody>
      </p:sp>
      <p:sp>
        <p:nvSpPr>
          <p:cNvPr id="3527693" name="Text Box 13"/>
          <p:cNvSpPr txBox="1">
            <a:spLocks noChangeArrowheads="1"/>
          </p:cNvSpPr>
          <p:nvPr/>
        </p:nvSpPr>
        <p:spPr bwMode="auto">
          <a:xfrm rot="3300000">
            <a:off x="1666875" y="2066925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latin typeface="Times New Roman" charset="0"/>
              </a:rPr>
              <a:t>K-12</a:t>
            </a:r>
          </a:p>
        </p:txBody>
      </p:sp>
      <p:sp>
        <p:nvSpPr>
          <p:cNvPr id="3527694" name="Text Box 14"/>
          <p:cNvSpPr txBox="1">
            <a:spLocks noChangeArrowheads="1"/>
          </p:cNvSpPr>
          <p:nvPr/>
        </p:nvSpPr>
        <p:spPr bwMode="auto">
          <a:xfrm rot="3300000">
            <a:off x="2733114" y="3921018"/>
            <a:ext cx="1752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>
                <a:latin typeface="Times New Roman" charset="0"/>
              </a:rPr>
              <a:t>Colleges &amp; Universities</a:t>
            </a:r>
          </a:p>
        </p:txBody>
      </p:sp>
      <p:sp>
        <p:nvSpPr>
          <p:cNvPr id="3527695" name="Text Box 15"/>
          <p:cNvSpPr txBox="1">
            <a:spLocks noChangeArrowheads="1"/>
          </p:cNvSpPr>
          <p:nvPr/>
        </p:nvSpPr>
        <p:spPr bwMode="auto">
          <a:xfrm rot="18300000">
            <a:off x="5100111" y="4194177"/>
            <a:ext cx="1144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>
                <a:latin typeface="Times New Roman" charset="0"/>
              </a:rPr>
              <a:t>Training</a:t>
            </a:r>
          </a:p>
        </p:txBody>
      </p:sp>
      <p:sp>
        <p:nvSpPr>
          <p:cNvPr id="3527696" name="Text Box 16"/>
          <p:cNvSpPr txBox="1">
            <a:spLocks noChangeArrowheads="1"/>
          </p:cNvSpPr>
          <p:nvPr/>
        </p:nvSpPr>
        <p:spPr bwMode="auto">
          <a:xfrm rot="18300000">
            <a:off x="5646208" y="2545501"/>
            <a:ext cx="251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>
                <a:latin typeface="Times New Roman" charset="0"/>
              </a:rPr>
              <a:t>Parks &amp; Museums</a:t>
            </a: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810000" y="2362200"/>
            <a:ext cx="1522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33CC33"/>
                </a:solidFill>
                <a:latin typeface="Times New Roman" charset="0"/>
              </a:rPr>
              <a:t>Educators</a:t>
            </a:r>
          </a:p>
        </p:txBody>
      </p:sp>
      <p:sp>
        <p:nvSpPr>
          <p:cNvPr id="3527701" name="Text Box 21"/>
          <p:cNvSpPr txBox="1">
            <a:spLocks noChangeArrowheads="1"/>
          </p:cNvSpPr>
          <p:nvPr/>
        </p:nvSpPr>
        <p:spPr bwMode="auto">
          <a:xfrm>
            <a:off x="3073400" y="2711450"/>
            <a:ext cx="1171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 b="1">
                <a:solidFill>
                  <a:srgbClr val="FF0000"/>
                </a:solidFill>
                <a:latin typeface="Times New Roman" charset="0"/>
              </a:rPr>
              <a:t>K-12</a:t>
            </a:r>
          </a:p>
          <a:p>
            <a:pPr algn="ctr">
              <a:lnSpc>
                <a:spcPct val="90000"/>
              </a:lnSpc>
            </a:pPr>
            <a:r>
              <a:rPr lang="en-US" sz="2000" b="1">
                <a:solidFill>
                  <a:srgbClr val="FF0000"/>
                </a:solidFill>
                <a:latin typeface="Times New Roman" charset="0"/>
              </a:rPr>
              <a:t>Teachers</a:t>
            </a:r>
          </a:p>
        </p:txBody>
      </p:sp>
      <p:sp>
        <p:nvSpPr>
          <p:cNvPr id="3527702" name="Text Box 22"/>
          <p:cNvSpPr txBox="1">
            <a:spLocks noChangeArrowheads="1"/>
          </p:cNvSpPr>
          <p:nvPr/>
        </p:nvSpPr>
        <p:spPr bwMode="auto">
          <a:xfrm>
            <a:off x="4800600" y="2635250"/>
            <a:ext cx="15097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 b="1">
                <a:solidFill>
                  <a:srgbClr val="FF0000"/>
                </a:solidFill>
                <a:latin typeface="Times New Roman" charset="0"/>
              </a:rPr>
              <a:t>Park</a:t>
            </a:r>
          </a:p>
          <a:p>
            <a:pPr algn="ctr">
              <a:lnSpc>
                <a:spcPct val="90000"/>
              </a:lnSpc>
            </a:pPr>
            <a:r>
              <a:rPr lang="en-US" sz="2000" b="1">
                <a:solidFill>
                  <a:srgbClr val="FF0000"/>
                </a:solidFill>
                <a:latin typeface="Times New Roman" charset="0"/>
              </a:rPr>
              <a:t>Interpreters</a:t>
            </a:r>
          </a:p>
        </p:txBody>
      </p:sp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3770313" y="1524000"/>
            <a:ext cx="16097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 b="1">
                <a:solidFill>
                  <a:srgbClr val="FF0000"/>
                </a:solidFill>
                <a:latin typeface="Times New Roman" charset="0"/>
              </a:rPr>
              <a:t>Emergency</a:t>
            </a:r>
          </a:p>
          <a:p>
            <a:pPr algn="ctr">
              <a:lnSpc>
                <a:spcPct val="90000"/>
              </a:lnSpc>
            </a:pPr>
            <a:r>
              <a:rPr lang="en-US" sz="2000" b="1">
                <a:solidFill>
                  <a:srgbClr val="FF0000"/>
                </a:solidFill>
                <a:latin typeface="Times New Roman" charset="0"/>
              </a:rPr>
              <a:t>Management</a:t>
            </a:r>
          </a:p>
          <a:p>
            <a:pPr algn="ctr">
              <a:lnSpc>
                <a:spcPct val="90000"/>
              </a:lnSpc>
            </a:pPr>
            <a:r>
              <a:rPr lang="en-US" sz="2000" b="1">
                <a:solidFill>
                  <a:srgbClr val="FF0000"/>
                </a:solidFill>
                <a:latin typeface="Times New Roman" charset="0"/>
              </a:rPr>
              <a:t>Educators</a:t>
            </a:r>
          </a:p>
        </p:txBody>
      </p:sp>
      <p:sp>
        <p:nvSpPr>
          <p:cNvPr id="4849683" name="Rectangle 17"/>
          <p:cNvSpPr>
            <a:spLocks noChangeArrowheads="1"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latin typeface="Times New Roman" charset="0"/>
              </a:rPr>
              <a:t>Cascadia Earthquake and Tsunami EarthScope Education Program (CETEEP)</a:t>
            </a:r>
          </a:p>
        </p:txBody>
      </p:sp>
      <p:sp>
        <p:nvSpPr>
          <p:cNvPr id="4849684" name="Oval 20"/>
          <p:cNvSpPr>
            <a:spLocks noChangeArrowheads="1"/>
          </p:cNvSpPr>
          <p:nvPr/>
        </p:nvSpPr>
        <p:spPr bwMode="auto">
          <a:xfrm>
            <a:off x="2590800" y="1447800"/>
            <a:ext cx="3886200" cy="2286000"/>
          </a:xfrm>
          <a:prstGeom prst="ellipse">
            <a:avLst/>
          </a:prstGeom>
          <a:noFill/>
          <a:ln w="508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27684" name="Text Box 4"/>
          <p:cNvSpPr txBox="1">
            <a:spLocks noChangeArrowheads="1"/>
          </p:cNvSpPr>
          <p:nvPr/>
        </p:nvSpPr>
        <p:spPr bwMode="auto">
          <a:xfrm>
            <a:off x="2590800" y="6248400"/>
            <a:ext cx="3952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2800" b="1">
                <a:solidFill>
                  <a:srgbClr val="0000FF"/>
                </a:solidFill>
                <a:latin typeface="Times New Roman" charset="0"/>
              </a:rPr>
              <a:t>Science </a:t>
            </a:r>
            <a:r>
              <a:rPr lang="en-US" sz="2000" b="1">
                <a:solidFill>
                  <a:srgbClr val="0000FF"/>
                </a:solidFill>
                <a:latin typeface="Times New Roman" charset="0"/>
              </a:rPr>
              <a:t>(EarthScope, Cascadia)</a:t>
            </a:r>
            <a:endParaRPr lang="en-US" sz="2800" b="1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3527685" name="Text Box 5"/>
          <p:cNvSpPr txBox="1">
            <a:spLocks noChangeArrowheads="1"/>
          </p:cNvSpPr>
          <p:nvPr/>
        </p:nvSpPr>
        <p:spPr bwMode="auto">
          <a:xfrm>
            <a:off x="1690688" y="776288"/>
            <a:ext cx="57610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2800" b="1">
                <a:solidFill>
                  <a:srgbClr val="0000FF"/>
                </a:solidFill>
                <a:latin typeface="Times New Roman" charset="0"/>
              </a:rPr>
              <a:t>Meanings </a:t>
            </a:r>
            <a:r>
              <a:rPr lang="en-US" sz="2000" b="1">
                <a:solidFill>
                  <a:srgbClr val="0000FF"/>
                </a:solidFill>
                <a:latin typeface="Times New Roman" charset="0"/>
              </a:rPr>
              <a:t>(Geoscience, Hazards, Preparedness)</a:t>
            </a:r>
          </a:p>
        </p:txBody>
      </p:sp>
    </p:spTree>
    <p:extLst>
      <p:ext uri="{BB962C8B-B14F-4D97-AF65-F5344CB8AC3E}">
        <p14:creationId xmlns:p14="http://schemas.microsoft.com/office/powerpoint/2010/main" val="1333770530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45010</TotalTime>
  <Words>1016</Words>
  <Application>Microsoft Macintosh PowerPoint</Application>
  <PresentationFormat>On-screen Show (4:3)</PresentationFormat>
  <Paragraphs>151</Paragraphs>
  <Slides>27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statement would people most likely remember? Why?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Local State Park Interpreter Resources</vt:lpstr>
      <vt:lpstr>PowerPoint Presentation</vt:lpstr>
      <vt:lpstr>PowerPoint Presentation</vt:lpstr>
      <vt:lpstr>PowerPoint Presentation</vt:lpstr>
      <vt:lpstr>PowerPoint Presentation</vt:lpstr>
      <vt:lpstr>Getting started planning</vt:lpstr>
      <vt:lpstr>PowerPoint Presentation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Geologic time</dc:title>
  <dc:creator>Andrew Meigs</dc:creator>
  <cp:lastModifiedBy>Beth Pratt-Sitaula</cp:lastModifiedBy>
  <cp:revision>1216</cp:revision>
  <dcterms:created xsi:type="dcterms:W3CDTF">2015-07-19T13:54:49Z</dcterms:created>
  <dcterms:modified xsi:type="dcterms:W3CDTF">2016-03-07T03:02:04Z</dcterms:modified>
</cp:coreProperties>
</file>