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57" r:id="rId3"/>
    <p:sldId id="258" r:id="rId4"/>
    <p:sldId id="264" r:id="rId5"/>
    <p:sldId id="263" r:id="rId6"/>
    <p:sldId id="265" r:id="rId7"/>
    <p:sldId id="266" r:id="rId8"/>
    <p:sldId id="267" r:id="rId9"/>
    <p:sldId id="268" r:id="rId10"/>
    <p:sldId id="259" r:id="rId11"/>
    <p:sldId id="269" r:id="rId12"/>
    <p:sldId id="314" r:id="rId13"/>
    <p:sldId id="272" r:id="rId14"/>
    <p:sldId id="260" r:id="rId15"/>
    <p:sldId id="279" r:id="rId16"/>
    <p:sldId id="280" r:id="rId17"/>
    <p:sldId id="326" r:id="rId18"/>
    <p:sldId id="281" r:id="rId19"/>
    <p:sldId id="322" r:id="rId20"/>
    <p:sldId id="315" r:id="rId21"/>
    <p:sldId id="316" r:id="rId22"/>
    <p:sldId id="317" r:id="rId23"/>
    <p:sldId id="327" r:id="rId24"/>
    <p:sldId id="328" r:id="rId25"/>
    <p:sldId id="329" r:id="rId26"/>
    <p:sldId id="330" r:id="rId27"/>
    <p:sldId id="307" r:id="rId28"/>
    <p:sldId id="282" r:id="rId29"/>
    <p:sldId id="283" r:id="rId30"/>
    <p:sldId id="284" r:id="rId31"/>
    <p:sldId id="285" r:id="rId32"/>
    <p:sldId id="289" r:id="rId33"/>
    <p:sldId id="291" r:id="rId34"/>
    <p:sldId id="292" r:id="rId35"/>
    <p:sldId id="293" r:id="rId36"/>
    <p:sldId id="308" r:id="rId37"/>
    <p:sldId id="298" r:id="rId38"/>
    <p:sldId id="299" r:id="rId39"/>
    <p:sldId id="300" r:id="rId40"/>
    <p:sldId id="301" r:id="rId41"/>
    <p:sldId id="312" r:id="rId42"/>
    <p:sldId id="305" r:id="rId43"/>
    <p:sldId id="306" r:id="rId44"/>
    <p:sldId id="304" r:id="rId45"/>
    <p:sldId id="332" r:id="rId46"/>
    <p:sldId id="331" r:id="rId47"/>
    <p:sldId id="323" r:id="rId48"/>
    <p:sldId id="32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3" autoAdjust="0"/>
    <p:restoredTop sz="91190" autoAdjust="0"/>
  </p:normalViewPr>
  <p:slideViewPr>
    <p:cSldViewPr snapToGrid="0" snapToObjects="1">
      <p:cViewPr>
        <p:scale>
          <a:sx n="99" d="100"/>
          <a:sy n="99" d="100"/>
        </p:scale>
        <p:origin x="-105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D6CBE6-E0B3-DB41-97B4-58FF750C68DB}"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7E17CF-2D96-7549-9C70-D65B1823C86B}" type="slidenum">
              <a:rPr lang="en-US" smtClean="0"/>
              <a:t>‹#›</a:t>
            </a:fld>
            <a:endParaRPr lang="en-US"/>
          </a:p>
        </p:txBody>
      </p:sp>
    </p:spTree>
    <p:extLst>
      <p:ext uri="{BB962C8B-B14F-4D97-AF65-F5344CB8AC3E}">
        <p14:creationId xmlns:p14="http://schemas.microsoft.com/office/powerpoint/2010/main" val="7378561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97E17CF-2D96-7549-9C70-D65B1823C86B}" type="slidenum">
              <a:rPr lang="en-US" smtClean="0"/>
              <a:t>1</a:t>
            </a:fld>
            <a:endParaRPr lang="en-US"/>
          </a:p>
        </p:txBody>
      </p:sp>
    </p:spTree>
    <p:extLst>
      <p:ext uri="{BB962C8B-B14F-4D97-AF65-F5344CB8AC3E}">
        <p14:creationId xmlns:p14="http://schemas.microsoft.com/office/powerpoint/2010/main" val="166389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4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647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7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87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939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latin typeface="Times" charset="0"/>
              </a:rPr>
              <a:t>EarthScope is a multi-decade</a:t>
            </a:r>
            <a:r>
              <a:rPr lang="en-US" baseline="0" dirty="0" smtClean="0">
                <a:latin typeface="Times" charset="0"/>
              </a:rPr>
              <a:t> geophysical initiative</a:t>
            </a:r>
            <a:endParaRPr lang="en-US" dirty="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9952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EarthScope is</a:t>
            </a:r>
            <a:r>
              <a:rPr lang="en-US" baseline="0" dirty="0" smtClean="0">
                <a:latin typeface="Times" charset="0"/>
              </a:rPr>
              <a:t> composed of three Observatories. For the purposes of CEETEP, PBO and </a:t>
            </a:r>
            <a:r>
              <a:rPr lang="en-US" baseline="0" dirty="0" err="1" smtClean="0">
                <a:latin typeface="Times" charset="0"/>
              </a:rPr>
              <a:t>USArray</a:t>
            </a:r>
            <a:r>
              <a:rPr lang="en-US" baseline="0" dirty="0" smtClean="0">
                <a:latin typeface="Times" charset="0"/>
              </a:rPr>
              <a:t> are relevant.</a:t>
            </a:r>
            <a:endParaRPr lang="en-US"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8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98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0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0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43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6432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b="1"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54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95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7474" name="Rectangle 2"/>
          <p:cNvSpPr>
            <a:spLocks noGrp="1" noRot="1" noChangeAspect="1" noChangeArrowheads="1" noTextEdit="1"/>
          </p:cNvSpPr>
          <p:nvPr>
            <p:ph type="sldImg"/>
          </p:nvPr>
        </p:nvSpPr>
        <p:spPr bwMode="auto">
          <a:xfrm>
            <a:off x="1143000" y="684213"/>
            <a:ext cx="4573588" cy="3430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97475" name="Rectangle 3"/>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90571" tIns="45286" rIns="90571" bIns="45286"/>
          <a:lstStyle/>
          <a:p>
            <a:r>
              <a:rPr lang="en-US">
                <a:latin typeface="Times" charset="0"/>
              </a:rPr>
              <a:t>Presentation notes:</a:t>
            </a:r>
          </a:p>
          <a:p>
            <a:r>
              <a:rPr lang="en-US">
                <a:latin typeface="Times" charset="0"/>
              </a:rPr>
              <a:t>1. Geodetic network divided into "clusters" for ease of deployment</a:t>
            </a:r>
          </a:p>
          <a:p>
            <a:r>
              <a:rPr lang="en-US">
                <a:latin typeface="Times" charset="0"/>
              </a:rPr>
              <a:t>2. Data is held in common</a:t>
            </a:r>
          </a:p>
          <a:p>
            <a:r>
              <a:rPr lang="en-US">
                <a:latin typeface="Times" charset="0"/>
              </a:rPr>
              <a:t>3. Transform cluster looks to measure long-term deformation due to San Andreas - is stress moving to the East?</a:t>
            </a:r>
          </a:p>
          <a:p>
            <a:r>
              <a:rPr lang="en-US">
                <a:latin typeface="Times" charset="0"/>
              </a:rPr>
              <a:t>4. Subduction cluster is being used to investigate Episodic Tremor and Slip - how much deformation is accommodated this way?</a:t>
            </a:r>
          </a:p>
          <a:p>
            <a:r>
              <a:rPr lang="en-US">
                <a:latin typeface="Times" charset="0"/>
              </a:rPr>
              <a:t>5. Extension cluster seeks to explain Basin and Range Paradox</a:t>
            </a:r>
          </a:p>
          <a:p>
            <a:r>
              <a:rPr lang="en-US">
                <a:latin typeface="Times" charset="0"/>
              </a:rPr>
              <a:t>6. Volcanic cluster looks to measure magma chamber inflation</a:t>
            </a:r>
          </a:p>
          <a:p>
            <a:r>
              <a:rPr lang="en-US">
                <a:latin typeface="Times" charset="0"/>
              </a:rPr>
              <a:t>7. Backbone will provide background deformation, including isostatic glacial rebound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2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42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867" tIns="44934" rIns="89867" bIns="44934"/>
          <a:lstStyle/>
          <a:p>
            <a:r>
              <a:rPr lang="en-US" dirty="0" smtClean="0">
                <a:latin typeface="Times" charset="0"/>
              </a:rPr>
              <a:t>The visionary scientists who first proposed continental drift, predicted nearly a century</a:t>
            </a:r>
            <a:r>
              <a:rPr lang="en-US" baseline="0" dirty="0" smtClean="0">
                <a:latin typeface="Times" charset="0"/>
              </a:rPr>
              <a:t> ago that we would someday be able to measure the actual movement of different continents.</a:t>
            </a:r>
            <a:endParaRPr lang="en-US"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things about coastal Cascadia that are stunningly beautiful and well worth cherishing. Without the tectonic forces focused here, the coast would not be nearly as rugged and magnificent. We can acknowledge the hazards without living in fear of them.</a:t>
            </a:r>
            <a:endParaRPr lang="en-US" dirty="0"/>
          </a:p>
        </p:txBody>
      </p:sp>
      <p:sp>
        <p:nvSpPr>
          <p:cNvPr id="4" name="Slide Number Placeholder 3"/>
          <p:cNvSpPr>
            <a:spLocks noGrp="1"/>
          </p:cNvSpPr>
          <p:nvPr>
            <p:ph type="sldNum" sz="quarter" idx="10"/>
          </p:nvPr>
        </p:nvSpPr>
        <p:spPr/>
        <p:txBody>
          <a:bodyPr/>
          <a:lstStyle/>
          <a:p>
            <a:fld id="{097E17CF-2D96-7549-9C70-D65B1823C86B}" type="slidenum">
              <a:rPr lang="en-US" smtClean="0"/>
              <a:t>4</a:t>
            </a:fld>
            <a:endParaRPr lang="en-US"/>
          </a:p>
        </p:txBody>
      </p:sp>
    </p:spTree>
    <p:extLst>
      <p:ext uri="{BB962C8B-B14F-4D97-AF65-F5344CB8AC3E}">
        <p14:creationId xmlns:p14="http://schemas.microsoft.com/office/powerpoint/2010/main" val="252092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different methods, we have been able to estimate remarkably consistent rates of movement over millions of years.</a:t>
            </a:r>
            <a:endParaRPr lang="en-US" dirty="0"/>
          </a:p>
        </p:txBody>
      </p:sp>
      <p:sp>
        <p:nvSpPr>
          <p:cNvPr id="4" name="Slide Number Placeholder 3"/>
          <p:cNvSpPr>
            <a:spLocks noGrp="1"/>
          </p:cNvSpPr>
          <p:nvPr>
            <p:ph type="sldNum" sz="quarter" idx="10"/>
          </p:nvPr>
        </p:nvSpPr>
        <p:spPr/>
        <p:txBody>
          <a:bodyPr/>
          <a:lstStyle/>
          <a:p>
            <a:fld id="{097E17CF-2D96-7549-9C70-D65B1823C86B}" type="slidenum">
              <a:rPr lang="en-US" smtClean="0"/>
              <a:t>36</a:t>
            </a:fld>
            <a:endParaRPr lang="en-US"/>
          </a:p>
        </p:txBody>
      </p:sp>
    </p:spTree>
    <p:extLst>
      <p:ext uri="{BB962C8B-B14F-4D97-AF65-F5344CB8AC3E}">
        <p14:creationId xmlns:p14="http://schemas.microsoft.com/office/powerpoint/2010/main" val="3693846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241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52419"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6514" name="Rectangle 2"/>
          <p:cNvSpPr>
            <a:spLocks noGrp="1" noRot="1" noChangeAspect="1" noChangeArrowheads="1"/>
          </p:cNvSpPr>
          <p:nvPr>
            <p:ph type="sldImg"/>
          </p:nvPr>
        </p:nvSpPr>
        <p:spPr bwMode="auto">
          <a:xfrm>
            <a:off x="1143000" y="684213"/>
            <a:ext cx="4573588" cy="3430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56515" name="Rectangle 3"/>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571" tIns="45286" rIns="90571" bIns="45286"/>
          <a:lstStyle/>
          <a:p>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404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1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118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8770"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6877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Of the Big Ideas that are considered essential to earth science literacy – EarthScope research particularly speaks to four of them.</a:t>
            </a:r>
            <a:endParaRPr lang="en-US" dirty="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78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578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latin typeface="Times" charset="0"/>
              </a:rPr>
              <a:t>As</a:t>
            </a:r>
            <a:r>
              <a:rPr lang="en-US" baseline="0" dirty="0" smtClean="0">
                <a:latin typeface="Times" charset="0"/>
              </a:rPr>
              <a:t> we come to understand the dynamic nature of the land under our feet, it gives us another layer of understanding about our place and </a:t>
            </a:r>
            <a:r>
              <a:rPr lang="en-US" baseline="0" smtClean="0">
                <a:latin typeface="Times" charset="0"/>
              </a:rPr>
              <a:t>our communities.</a:t>
            </a:r>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515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85155" name="Rectangle 3"/>
          <p:cNvSpPr>
            <a:spLocks noGrp="1" noChangeArrowheads="1"/>
          </p:cNvSpPr>
          <p:nvPr>
            <p:ph type="body" idx="1"/>
          </p:nvPr>
        </p:nvSpPr>
        <p:spPr bwMode="auto">
          <a:xfrm>
            <a:off x="914400" y="6262688"/>
            <a:ext cx="1195388" cy="2746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FAA26D3D-D897-4be2-8F04-BA451C77F1D7}">
              <ma14:placeholderFlag xmlns:ma14="http://schemas.microsoft.com/office/mac/drawingml/2011/main" val="1"/>
            </a:ext>
          </a:extLst>
        </p:spPr>
        <p:txBody>
          <a:bodyPr wrap="none" anchor="ctr">
            <a:spAutoFit/>
          </a:bodyPr>
          <a:lstStyle/>
          <a:p>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3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032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249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42499"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More</a:t>
            </a:r>
            <a:r>
              <a:rPr lang="en-US" baseline="0" dirty="0" smtClean="0">
                <a:latin typeface="Times" charset="0"/>
              </a:rPr>
              <a:t> t</a:t>
            </a:r>
            <a:r>
              <a:rPr lang="en-US" dirty="0" smtClean="0">
                <a:latin typeface="Times" charset="0"/>
              </a:rPr>
              <a:t>raditionally “training” sessions were thought of scientists imparting knowledge to others…</a:t>
            </a:r>
            <a:endParaRPr lang="en-US"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45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44547"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Often this might have been considered</a:t>
            </a:r>
            <a:r>
              <a:rPr lang="en-US" baseline="0" dirty="0" smtClean="0">
                <a:latin typeface="Times" charset="0"/>
              </a:rPr>
              <a:t> “dumbing down”…</a:t>
            </a:r>
            <a:endParaRPr lang="en-US"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65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4659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But in</a:t>
            </a:r>
            <a:r>
              <a:rPr lang="en-US" baseline="0" dirty="0" smtClean="0">
                <a:latin typeface="Times" charset="0"/>
              </a:rPr>
              <a:t> the CEETEP program we see this as finding compelling “stories” that can be communicated to students, visitors, and residents. It is CEETEP’s overarching goal that by giving meaning to the topics of geoscience, hazards, and preparedness, we can help galvanize change towards greater resilience in Cascadia and America…</a:t>
            </a:r>
            <a:endParaRPr lang="en-US"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65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4659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Teachers, interpreters,</a:t>
            </a:r>
            <a:r>
              <a:rPr lang="en-US" baseline="0" dirty="0" smtClean="0">
                <a:latin typeface="Times" charset="0"/>
              </a:rPr>
              <a:t> and EM educators are key professionals needed to translate and carry the message from scientists to a broad range of learners. The join professional development of different educators in these smaller coastal communities, gives support and collaboration where otherwise it might feel like there are too few partners in the work.</a:t>
            </a:r>
            <a:endParaRPr lang="en-US"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structure</a:t>
            </a:r>
            <a:r>
              <a:rPr lang="en-US" baseline="0" dirty="0" smtClean="0"/>
              <a:t> and ideas behind the workshop’s preparedness components is built on current social science research on behavioral change.</a:t>
            </a:r>
            <a:endParaRPr lang="en-US" dirty="0"/>
          </a:p>
        </p:txBody>
      </p:sp>
      <p:sp>
        <p:nvSpPr>
          <p:cNvPr id="4" name="Slide Number Placeholder 3"/>
          <p:cNvSpPr>
            <a:spLocks noGrp="1"/>
          </p:cNvSpPr>
          <p:nvPr>
            <p:ph type="sldNum" sz="quarter" idx="10"/>
          </p:nvPr>
        </p:nvSpPr>
        <p:spPr/>
        <p:txBody>
          <a:bodyPr/>
          <a:lstStyle/>
          <a:p>
            <a:fld id="{097E17CF-2D96-7549-9C70-D65B1823C86B}" type="slidenum">
              <a:rPr lang="en-US" smtClean="0"/>
              <a:t>10</a:t>
            </a:fld>
            <a:endParaRPr lang="en-US"/>
          </a:p>
        </p:txBody>
      </p:sp>
    </p:spTree>
    <p:extLst>
      <p:ext uri="{BB962C8B-B14F-4D97-AF65-F5344CB8AC3E}">
        <p14:creationId xmlns:p14="http://schemas.microsoft.com/office/powerpoint/2010/main" val="161110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1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012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777534"/>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000559"/>
            <a:ext cx="8042276" cy="494304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11/9/16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emf"/><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citizencorps.gov/resources/research/prepresearch.shtm" TargetMode="External"/><Relationship Id="rId4" Type="http://schemas.openxmlformats.org/officeDocument/2006/relationships/hyperlink" Target="http://www.colorado.edu/hazards/"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25.png"/><Relationship Id="rId6" Type="http://schemas.openxmlformats.org/officeDocument/2006/relationships/hyperlink" Target="http://anf.ucsd.edu/stations/deployment_history.php" TargetMode="External"/><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hyperlink" Target="http://www.earthscope.org/science/maps/current-status-map/" TargetMode="External"/><Relationship Id="rId6" Type="http://schemas.openxmlformats.org/officeDocument/2006/relationships/image" Target="../media/image43.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eetep@oregonstate.ed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1" y="224119"/>
            <a:ext cx="5259891" cy="2360706"/>
          </a:xfrm>
        </p:spPr>
        <p:txBody>
          <a:bodyPr anchor="t"/>
          <a:lstStyle/>
          <a:p>
            <a:pPr algn="l"/>
            <a:r>
              <a:rPr lang="en-US" sz="4400" b="1" dirty="0" smtClean="0"/>
              <a:t>CEETEP</a:t>
            </a:r>
            <a:r>
              <a:rPr lang="en-US" sz="4400" dirty="0" smtClean="0"/>
              <a:t/>
            </a:r>
            <a:br>
              <a:rPr lang="en-US" sz="4400" dirty="0" smtClean="0"/>
            </a:br>
            <a:r>
              <a:rPr lang="en-US" sz="2800" dirty="0" smtClean="0"/>
              <a:t>Cascadia EarthScope Earthquake and Tsunami Education Program</a:t>
            </a:r>
            <a:endParaRPr lang="en-US" sz="2800" dirty="0"/>
          </a:p>
        </p:txBody>
      </p:sp>
      <p:sp>
        <p:nvSpPr>
          <p:cNvPr id="3" name="Subtitle 2"/>
          <p:cNvSpPr>
            <a:spLocks noGrp="1"/>
          </p:cNvSpPr>
          <p:nvPr>
            <p:ph type="subTitle" idx="1"/>
          </p:nvPr>
        </p:nvSpPr>
        <p:spPr>
          <a:xfrm>
            <a:off x="254002" y="2373126"/>
            <a:ext cx="3975684" cy="4470978"/>
          </a:xfrm>
        </p:spPr>
        <p:txBody>
          <a:bodyPr>
            <a:normAutofit lnSpcReduction="10000"/>
          </a:bodyPr>
          <a:lstStyle/>
          <a:p>
            <a:pPr algn="l"/>
            <a:r>
              <a:rPr lang="en-US" sz="2200" b="1" dirty="0" smtClean="0">
                <a:solidFill>
                  <a:schemeClr val="tx1">
                    <a:lumMod val="65000"/>
                    <a:lumOff val="35000"/>
                  </a:schemeClr>
                </a:solidFill>
              </a:rPr>
              <a:t>Bob Butler</a:t>
            </a:r>
          </a:p>
          <a:p>
            <a:pPr algn="l">
              <a:spcAft>
                <a:spcPts val="1200"/>
              </a:spcAft>
            </a:pPr>
            <a:r>
              <a:rPr lang="en-US" sz="1600" dirty="0" smtClean="0">
                <a:solidFill>
                  <a:schemeClr val="tx1">
                    <a:lumMod val="65000"/>
                    <a:lumOff val="35000"/>
                  </a:schemeClr>
                </a:solidFill>
              </a:rPr>
              <a:t>University of Portland</a:t>
            </a:r>
          </a:p>
          <a:p>
            <a:pPr algn="l"/>
            <a:r>
              <a:rPr lang="en-US" sz="2200" b="1" dirty="0" smtClean="0">
                <a:solidFill>
                  <a:schemeClr val="tx1">
                    <a:lumMod val="65000"/>
                    <a:lumOff val="35000"/>
                  </a:schemeClr>
                </a:solidFill>
              </a:rPr>
              <a:t>Nancee Hunter</a:t>
            </a:r>
          </a:p>
          <a:p>
            <a:pPr algn="l">
              <a:spcAft>
                <a:spcPts val="1200"/>
              </a:spcAft>
            </a:pPr>
            <a:r>
              <a:rPr lang="en-US" sz="1600" dirty="0" smtClean="0">
                <a:solidFill>
                  <a:schemeClr val="tx1">
                    <a:lumMod val="65000"/>
                    <a:lumOff val="35000"/>
                  </a:schemeClr>
                </a:solidFill>
              </a:rPr>
              <a:t>Oregon State University</a:t>
            </a:r>
            <a:endParaRPr lang="en-US" sz="1600" dirty="0">
              <a:solidFill>
                <a:schemeClr val="tx1">
                  <a:lumMod val="65000"/>
                  <a:lumOff val="35000"/>
                </a:schemeClr>
              </a:solidFill>
            </a:endParaRPr>
          </a:p>
          <a:p>
            <a:pPr algn="l"/>
            <a:r>
              <a:rPr lang="en-US" sz="2200" b="1" dirty="0" smtClean="0">
                <a:solidFill>
                  <a:schemeClr val="tx1">
                    <a:lumMod val="65000"/>
                    <a:lumOff val="35000"/>
                  </a:schemeClr>
                </a:solidFill>
              </a:rPr>
              <a:t>Beth Pratt-Sitaula</a:t>
            </a:r>
            <a:endParaRPr lang="en-US" sz="2200" b="1" dirty="0">
              <a:solidFill>
                <a:schemeClr val="tx1">
                  <a:lumMod val="65000"/>
                  <a:lumOff val="35000"/>
                </a:schemeClr>
              </a:solidFill>
            </a:endParaRPr>
          </a:p>
          <a:p>
            <a:pPr algn="l">
              <a:spcAft>
                <a:spcPts val="1200"/>
              </a:spcAft>
            </a:pPr>
            <a:r>
              <a:rPr lang="en-US" sz="1600" dirty="0" smtClean="0">
                <a:solidFill>
                  <a:schemeClr val="tx1">
                    <a:lumMod val="65000"/>
                    <a:lumOff val="35000"/>
                  </a:schemeClr>
                </a:solidFill>
              </a:rPr>
              <a:t>Central Washington </a:t>
            </a:r>
            <a:br>
              <a:rPr lang="en-US" sz="1600" dirty="0" smtClean="0">
                <a:solidFill>
                  <a:schemeClr val="tx1">
                    <a:lumMod val="65000"/>
                    <a:lumOff val="35000"/>
                  </a:schemeClr>
                </a:solidFill>
              </a:rPr>
            </a:br>
            <a:r>
              <a:rPr lang="en-US" sz="1600" dirty="0" smtClean="0">
                <a:solidFill>
                  <a:schemeClr val="tx1">
                    <a:lumMod val="65000"/>
                    <a:lumOff val="35000"/>
                  </a:schemeClr>
                </a:solidFill>
              </a:rPr>
              <a:t>University</a:t>
            </a:r>
          </a:p>
          <a:p>
            <a:pPr algn="l"/>
            <a:r>
              <a:rPr lang="en-US" sz="2200" b="1" dirty="0">
                <a:solidFill>
                  <a:schemeClr val="tx1">
                    <a:lumMod val="65000"/>
                    <a:lumOff val="35000"/>
                  </a:schemeClr>
                </a:solidFill>
              </a:rPr>
              <a:t>Bob </a:t>
            </a:r>
            <a:r>
              <a:rPr lang="en-US" sz="2200" b="1" dirty="0" smtClean="0">
                <a:solidFill>
                  <a:schemeClr val="tx1">
                    <a:lumMod val="65000"/>
                    <a:lumOff val="35000"/>
                  </a:schemeClr>
                </a:solidFill>
              </a:rPr>
              <a:t>deGroot</a:t>
            </a:r>
            <a:endParaRPr lang="en-US" sz="2200" b="1" dirty="0">
              <a:solidFill>
                <a:schemeClr val="tx1">
                  <a:lumMod val="65000"/>
                  <a:lumOff val="35000"/>
                </a:schemeClr>
              </a:solidFill>
            </a:endParaRPr>
          </a:p>
          <a:p>
            <a:pPr algn="l">
              <a:spcAft>
                <a:spcPts val="1200"/>
              </a:spcAft>
            </a:pPr>
            <a:r>
              <a:rPr lang="en-US" sz="1600" dirty="0" smtClean="0">
                <a:solidFill>
                  <a:schemeClr val="tx1">
                    <a:lumMod val="65000"/>
                    <a:lumOff val="35000"/>
                  </a:schemeClr>
                </a:solidFill>
              </a:rPr>
              <a:t>Southern California </a:t>
            </a:r>
            <a:br>
              <a:rPr lang="en-US" sz="1600" dirty="0" smtClean="0">
                <a:solidFill>
                  <a:schemeClr val="tx1">
                    <a:lumMod val="65000"/>
                    <a:lumOff val="35000"/>
                  </a:schemeClr>
                </a:solidFill>
              </a:rPr>
            </a:br>
            <a:r>
              <a:rPr lang="en-US" sz="1600" dirty="0" smtClean="0">
                <a:solidFill>
                  <a:schemeClr val="tx1">
                    <a:lumMod val="65000"/>
                    <a:lumOff val="35000"/>
                  </a:schemeClr>
                </a:solidFill>
              </a:rPr>
              <a:t>Earthquake Center</a:t>
            </a:r>
          </a:p>
          <a:p>
            <a:pPr algn="l"/>
            <a:r>
              <a:rPr lang="en-US" sz="2200" b="1" dirty="0" smtClean="0">
                <a:solidFill>
                  <a:schemeClr val="tx1">
                    <a:lumMod val="65000"/>
                    <a:lumOff val="35000"/>
                  </a:schemeClr>
                </a:solidFill>
              </a:rPr>
              <a:t>Lori Dengler</a:t>
            </a:r>
            <a:endParaRPr lang="en-US" sz="2200" b="1" dirty="0">
              <a:solidFill>
                <a:schemeClr val="tx1">
                  <a:lumMod val="65000"/>
                  <a:lumOff val="35000"/>
                </a:schemeClr>
              </a:solidFill>
            </a:endParaRPr>
          </a:p>
          <a:p>
            <a:pPr algn="l">
              <a:spcAft>
                <a:spcPts val="1200"/>
              </a:spcAft>
            </a:pPr>
            <a:r>
              <a:rPr lang="en-US" sz="1600" dirty="0" smtClean="0">
                <a:solidFill>
                  <a:schemeClr val="tx1">
                    <a:lumMod val="65000"/>
                    <a:lumOff val="35000"/>
                  </a:schemeClr>
                </a:solidFill>
              </a:rPr>
              <a:t>Humboldt State</a:t>
            </a:r>
            <a:br>
              <a:rPr lang="en-US" sz="1600" dirty="0" smtClean="0">
                <a:solidFill>
                  <a:schemeClr val="tx1">
                    <a:lumMod val="65000"/>
                    <a:lumOff val="35000"/>
                  </a:schemeClr>
                </a:solidFill>
              </a:rPr>
            </a:br>
            <a:r>
              <a:rPr lang="en-US" sz="1600" dirty="0" smtClean="0">
                <a:solidFill>
                  <a:schemeClr val="tx1">
                    <a:lumMod val="65000"/>
                    <a:lumOff val="35000"/>
                  </a:schemeClr>
                </a:solidFill>
              </a:rPr>
              <a:t>University</a:t>
            </a:r>
            <a:endParaRPr lang="en-US" sz="1600" dirty="0">
              <a:solidFill>
                <a:schemeClr val="tx1">
                  <a:lumMod val="65000"/>
                  <a:lumOff val="35000"/>
                </a:schemeClr>
              </a:solidFill>
            </a:endParaRPr>
          </a:p>
        </p:txBody>
      </p:sp>
      <p:sp>
        <p:nvSpPr>
          <p:cNvPr id="7" name="TextBox 6"/>
          <p:cNvSpPr txBox="1"/>
          <p:nvPr/>
        </p:nvSpPr>
        <p:spPr>
          <a:xfrm>
            <a:off x="5703838" y="895798"/>
            <a:ext cx="3248492" cy="1477328"/>
          </a:xfrm>
          <a:prstGeom prst="rect">
            <a:avLst/>
          </a:prstGeom>
          <a:noFill/>
        </p:spPr>
        <p:txBody>
          <a:bodyPr wrap="square" rtlCol="0">
            <a:spAutoFit/>
          </a:bodyPr>
          <a:lstStyle/>
          <a:p>
            <a:r>
              <a:rPr lang="en-US" i="1" dirty="0" smtClean="0">
                <a:solidFill>
                  <a:srgbClr val="595959"/>
                </a:solidFill>
              </a:rPr>
              <a:t>Professional development workshops for coastal teachers, interpreters, and emergency management educators.</a:t>
            </a:r>
            <a:endParaRPr lang="en-US" i="1" dirty="0">
              <a:solidFill>
                <a:srgbClr val="595959"/>
              </a:solidFill>
            </a:endParaRPr>
          </a:p>
        </p:txBody>
      </p:sp>
      <p:pic>
        <p:nvPicPr>
          <p:cNvPr id="4" name="Picture 3"/>
          <p:cNvPicPr>
            <a:picLocks noChangeAspect="1"/>
          </p:cNvPicPr>
          <p:nvPr/>
        </p:nvPicPr>
        <p:blipFill>
          <a:blip r:embed="rId3"/>
          <a:stretch>
            <a:fillRect/>
          </a:stretch>
        </p:blipFill>
        <p:spPr>
          <a:xfrm>
            <a:off x="3325328" y="2803769"/>
            <a:ext cx="5627002" cy="3850054"/>
          </a:xfrm>
          <a:prstGeom prst="rect">
            <a:avLst/>
          </a:prstGeom>
          <a:ln>
            <a:solidFill>
              <a:srgbClr val="2C7C9F"/>
            </a:solidFill>
          </a:ln>
        </p:spPr>
      </p:pic>
      <p:pic>
        <p:nvPicPr>
          <p:cNvPr id="5" name="Picture 4" descr="SCEC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595" y="5088129"/>
            <a:ext cx="808237" cy="615382"/>
          </a:xfrm>
          <a:prstGeom prst="rect">
            <a:avLst/>
          </a:prstGeom>
        </p:spPr>
      </p:pic>
      <p:pic>
        <p:nvPicPr>
          <p:cNvPr id="6" name="Picture 5" descr="NSF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5944" y="87504"/>
            <a:ext cx="638250" cy="638250"/>
          </a:xfrm>
          <a:prstGeom prst="rect">
            <a:avLst/>
          </a:prstGeom>
        </p:spPr>
      </p:pic>
      <p:pic>
        <p:nvPicPr>
          <p:cNvPr id="8" name="Picture 7" descr="EarthScopeLogo.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9080" y="87504"/>
            <a:ext cx="1126473" cy="600031"/>
          </a:xfrm>
          <a:prstGeom prst="rect">
            <a:avLst/>
          </a:prstGeom>
        </p:spPr>
      </p:pic>
      <p:pic>
        <p:nvPicPr>
          <p:cNvPr id="9" name="Picture 8" descr="HSU_2colo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3986" y="5981912"/>
            <a:ext cx="1100102" cy="550051"/>
          </a:xfrm>
          <a:prstGeom prst="rect">
            <a:avLst/>
          </a:prstGeom>
        </p:spPr>
      </p:pic>
    </p:spTree>
    <p:extLst>
      <p:ext uri="{BB962C8B-B14F-4D97-AF65-F5344CB8AC3E}">
        <p14:creationId xmlns:p14="http://schemas.microsoft.com/office/powerpoint/2010/main" val="38725350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Galvanizing change</a:t>
            </a:r>
            <a:r>
              <a:rPr lang="en-US" sz="3200" dirty="0"/>
              <a:t> </a:t>
            </a:r>
            <a:r>
              <a:rPr lang="en-US" sz="3200" dirty="0" smtClean="0"/>
              <a:t>in preparedness</a:t>
            </a:r>
            <a:endParaRPr lang="en-US" sz="3200" dirty="0"/>
          </a:p>
        </p:txBody>
      </p:sp>
      <p:sp>
        <p:nvSpPr>
          <p:cNvPr id="3" name="Content Placeholder 2"/>
          <p:cNvSpPr>
            <a:spLocks noGrp="1"/>
          </p:cNvSpPr>
          <p:nvPr>
            <p:ph idx="1"/>
          </p:nvPr>
        </p:nvSpPr>
        <p:spPr>
          <a:xfrm>
            <a:off x="433676" y="1139982"/>
            <a:ext cx="8157875" cy="3661797"/>
          </a:xfrm>
        </p:spPr>
        <p:txBody>
          <a:bodyPr>
            <a:normAutofit/>
          </a:bodyPr>
          <a:lstStyle/>
          <a:p>
            <a:r>
              <a:rPr lang="en-US" dirty="0"/>
              <a:t>Research on behavioral change </a:t>
            </a:r>
            <a:r>
              <a:rPr lang="en-US" sz="1800" dirty="0"/>
              <a:t>(Wood 2012; </a:t>
            </a:r>
            <a:r>
              <a:rPr lang="en-US" sz="1800" dirty="0" err="1"/>
              <a:t>Mileti</a:t>
            </a:r>
            <a:r>
              <a:rPr lang="en-US" sz="1800" dirty="0"/>
              <a:t> 2011)</a:t>
            </a:r>
          </a:p>
          <a:p>
            <a:pPr lvl="1"/>
            <a:r>
              <a:rPr lang="en-US" dirty="0"/>
              <a:t>Simple consistent messaging on what TO DO</a:t>
            </a:r>
          </a:p>
          <a:p>
            <a:pPr lvl="1"/>
            <a:r>
              <a:rPr lang="en-US" dirty="0"/>
              <a:t>From many trusted sources</a:t>
            </a:r>
          </a:p>
          <a:p>
            <a:pPr lvl="1"/>
            <a:r>
              <a:rPr lang="en-US" dirty="0"/>
              <a:t>For a long long time</a:t>
            </a:r>
          </a:p>
          <a:p>
            <a:pPr lvl="1"/>
            <a:r>
              <a:rPr lang="en-US" dirty="0"/>
              <a:t>Seeing others take preparedness steps</a:t>
            </a:r>
          </a:p>
          <a:p>
            <a:r>
              <a:rPr lang="en-US" dirty="0" smtClean="0"/>
              <a:t>FEMA (2010) suggests </a:t>
            </a:r>
            <a:r>
              <a:rPr lang="en-US" dirty="0"/>
              <a:t>that science classrooms </a:t>
            </a:r>
            <a:r>
              <a:rPr lang="en-US" dirty="0" smtClean="0"/>
              <a:t>are under-utilized </a:t>
            </a:r>
            <a:r>
              <a:rPr lang="en-US" dirty="0"/>
              <a:t>for hazard and </a:t>
            </a:r>
            <a:r>
              <a:rPr lang="en-US" dirty="0" smtClean="0"/>
              <a:t>preparedness connections</a:t>
            </a:r>
          </a:p>
        </p:txBody>
      </p:sp>
      <p:sp>
        <p:nvSpPr>
          <p:cNvPr id="4" name="TextBox 3"/>
          <p:cNvSpPr txBox="1"/>
          <p:nvPr/>
        </p:nvSpPr>
        <p:spPr>
          <a:xfrm>
            <a:off x="614994" y="5228506"/>
            <a:ext cx="7976557" cy="1354217"/>
          </a:xfrm>
          <a:prstGeom prst="rect">
            <a:avLst/>
          </a:prstGeom>
          <a:noFill/>
        </p:spPr>
        <p:txBody>
          <a:bodyPr wrap="square" rtlCol="0" anchor="t">
            <a:spAutoFit/>
          </a:bodyPr>
          <a:lstStyle/>
          <a:p>
            <a:pPr marL="403225" indent="-403225">
              <a:spcAft>
                <a:spcPts val="600"/>
              </a:spcAft>
            </a:pPr>
            <a:r>
              <a:rPr lang="en-US" sz="1200" dirty="0"/>
              <a:t>FEMA, Bringing </a:t>
            </a:r>
            <a:r>
              <a:rPr lang="en-US" sz="1200" dirty="0" smtClean="0"/>
              <a:t>Youth Preparedness Education to the Forefront: A Literature Review and Recommendations, Federal Emergency Management Administration. 21 pp., 2010. Available from: </a:t>
            </a:r>
            <a:r>
              <a:rPr lang="en-US" sz="1200" dirty="0" smtClean="0">
                <a:hlinkClick r:id="rId3"/>
              </a:rPr>
              <a:t>http://www.citizencorps.gov/resources/research/prepresearch.shtm</a:t>
            </a:r>
            <a:endParaRPr lang="en-US" sz="1200" dirty="0" smtClean="0"/>
          </a:p>
          <a:p>
            <a:pPr marL="403225" indent="-403225">
              <a:spcAft>
                <a:spcPts val="600"/>
              </a:spcAft>
            </a:pPr>
            <a:r>
              <a:rPr lang="en-US" sz="1200" dirty="0" err="1"/>
              <a:t>Mileti</a:t>
            </a:r>
            <a:r>
              <a:rPr lang="en-US" sz="1200" dirty="0"/>
              <a:t> and colleagues (National Hazards Center, University of Colorado) </a:t>
            </a:r>
            <a:r>
              <a:rPr lang="en-US" sz="1200" dirty="0">
                <a:hlinkClick r:id="rId4"/>
              </a:rPr>
              <a:t>http://www.colorado.edu/hazards/</a:t>
            </a:r>
            <a:r>
              <a:rPr lang="en-US" sz="1200" dirty="0"/>
              <a:t> </a:t>
            </a:r>
            <a:endParaRPr lang="en-US" sz="1200" dirty="0" smtClean="0"/>
          </a:p>
          <a:p>
            <a:pPr marL="403225" indent="-403225">
              <a:spcAft>
                <a:spcPts val="600"/>
              </a:spcAft>
            </a:pPr>
            <a:r>
              <a:rPr lang="en-US" sz="1200" dirty="0" smtClean="0"/>
              <a:t>Wood, M. M., D. S. </a:t>
            </a:r>
            <a:r>
              <a:rPr lang="en-US" sz="1200" dirty="0" err="1" smtClean="0"/>
              <a:t>Mileti</a:t>
            </a:r>
            <a:r>
              <a:rPr lang="en-US" sz="1200" dirty="0" smtClean="0"/>
              <a:t>, M. Kano, M. M. Kelley, R. Regan, &amp; L. B. Bourque, Communicating Actionable Risk for Terrorism and Other Hazards, Risk Analysis, v. 32, 601–615, 2012.</a:t>
            </a:r>
          </a:p>
        </p:txBody>
      </p:sp>
    </p:spTree>
    <p:extLst>
      <p:ext uri="{BB962C8B-B14F-4D97-AF65-F5344CB8AC3E}">
        <p14:creationId xmlns:p14="http://schemas.microsoft.com/office/powerpoint/2010/main" val="10283679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0202" name="Picture 2" descr="npo0003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
            <a:ext cx="465772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000203" name="Text Box 11"/>
          <p:cNvSpPr txBox="1">
            <a:spLocks noChangeArrowheads="1"/>
          </p:cNvSpPr>
          <p:nvPr/>
        </p:nvSpPr>
        <p:spPr bwMode="auto">
          <a:xfrm>
            <a:off x="6781800" y="6689725"/>
            <a:ext cx="2438400" cy="18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60000"/>
              </a:spcBef>
            </a:pPr>
            <a:r>
              <a:rPr lang="en-US" sz="1000" b="1" i="1" dirty="0"/>
              <a:t>Parks and Plates </a:t>
            </a:r>
            <a:r>
              <a:rPr lang="en-US" sz="1000" b="1" i="1" dirty="0">
                <a:cs typeface="Times New Roman" charset="0"/>
              </a:rPr>
              <a:t>©2005 Robert J. Lillie</a:t>
            </a:r>
          </a:p>
        </p:txBody>
      </p:sp>
      <p:sp>
        <p:nvSpPr>
          <p:cNvPr id="5000196" name="Line 4"/>
          <p:cNvSpPr>
            <a:spLocks noChangeShapeType="1"/>
          </p:cNvSpPr>
          <p:nvPr/>
        </p:nvSpPr>
        <p:spPr bwMode="auto">
          <a:xfrm flipV="1">
            <a:off x="3359152" y="3092936"/>
            <a:ext cx="3346447" cy="1294371"/>
          </a:xfrm>
          <a:prstGeom prst="line">
            <a:avLst/>
          </a:prstGeom>
          <a:noFill/>
          <a:ln w="50800">
            <a:solidFill>
              <a:schemeClr val="accent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00198" name="Line 6"/>
          <p:cNvSpPr>
            <a:spLocks noChangeShapeType="1"/>
          </p:cNvSpPr>
          <p:nvPr/>
        </p:nvSpPr>
        <p:spPr bwMode="auto">
          <a:xfrm flipV="1">
            <a:off x="3359152" y="2514600"/>
            <a:ext cx="3422648" cy="1872708"/>
          </a:xfrm>
          <a:prstGeom prst="line">
            <a:avLst/>
          </a:prstGeom>
          <a:noFill/>
          <a:ln w="50800">
            <a:solidFill>
              <a:schemeClr val="accent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00199" name="Rectangle 7"/>
          <p:cNvSpPr>
            <a:spLocks noChangeArrowheads="1"/>
          </p:cNvSpPr>
          <p:nvPr/>
        </p:nvSpPr>
        <p:spPr bwMode="auto">
          <a:xfrm>
            <a:off x="365125" y="4083396"/>
            <a:ext cx="2994025" cy="544765"/>
          </a:xfrm>
          <a:prstGeom prst="rect">
            <a:avLst/>
          </a:prstGeom>
          <a:solidFill>
            <a:srgbClr val="FFFFFF"/>
          </a:solidFill>
          <a:ln w="50800">
            <a:solidFill>
              <a:schemeClr val="accent1"/>
            </a:solidFill>
            <a:miter lim="800000"/>
            <a:headEnd type="none" w="sm" len="sm"/>
            <a:tailEnd type="none" w="sm" len="sm"/>
          </a:ln>
          <a:effectLst/>
        </p:spPr>
        <p:txBody>
          <a:bodyPr wrap="square">
            <a:spAutoFit/>
          </a:bodyPr>
          <a:lstStyle/>
          <a:p>
            <a:pPr algn="ctr">
              <a:lnSpc>
                <a:spcPct val="80000"/>
              </a:lnSpc>
            </a:pPr>
            <a:r>
              <a:rPr lang="en-US" sz="1800" b="1" i="1" dirty="0" smtClean="0">
                <a:solidFill>
                  <a:schemeClr val="accent2"/>
                </a:solidFill>
              </a:rPr>
              <a:t>North &amp; Central Oregon</a:t>
            </a:r>
            <a:endParaRPr lang="en-US" sz="1800" b="1" i="1" dirty="0">
              <a:solidFill>
                <a:schemeClr val="accent2"/>
              </a:solidFill>
            </a:endParaRPr>
          </a:p>
          <a:p>
            <a:pPr algn="ctr">
              <a:lnSpc>
                <a:spcPct val="80000"/>
              </a:lnSpc>
            </a:pPr>
            <a:r>
              <a:rPr lang="en-US" sz="1800" b="1" i="1" dirty="0" smtClean="0">
                <a:solidFill>
                  <a:schemeClr val="accent2"/>
                </a:solidFill>
              </a:rPr>
              <a:t>August &amp; October  </a:t>
            </a:r>
            <a:r>
              <a:rPr lang="en-US" sz="1800" b="1" i="1" dirty="0">
                <a:solidFill>
                  <a:schemeClr val="accent2"/>
                </a:solidFill>
              </a:rPr>
              <a:t>2013</a:t>
            </a:r>
          </a:p>
        </p:txBody>
      </p:sp>
      <p:sp>
        <p:nvSpPr>
          <p:cNvPr id="5000200" name="Rectangle 8"/>
          <p:cNvSpPr>
            <a:spLocks noChangeArrowheads="1"/>
          </p:cNvSpPr>
          <p:nvPr/>
        </p:nvSpPr>
        <p:spPr bwMode="auto">
          <a:xfrm>
            <a:off x="0" y="304800"/>
            <a:ext cx="4419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2800" b="1" dirty="0">
                <a:solidFill>
                  <a:schemeClr val="accent1"/>
                </a:solidFill>
              </a:rPr>
              <a:t>CEETEP</a:t>
            </a:r>
            <a:br>
              <a:rPr lang="en-US" sz="2800" b="1" dirty="0">
                <a:solidFill>
                  <a:schemeClr val="accent1"/>
                </a:solidFill>
              </a:rPr>
            </a:br>
            <a:r>
              <a:rPr lang="en-US" sz="2400" i="1" dirty="0" smtClean="0">
                <a:solidFill>
                  <a:schemeClr val="accent1"/>
                </a:solidFill>
              </a:rPr>
              <a:t>Cascadia EarthScope Earthquake and Tsunami Education Program </a:t>
            </a:r>
          </a:p>
          <a:p>
            <a:pPr algn="ctr"/>
            <a:r>
              <a:rPr lang="en-US" sz="2400" b="1" dirty="0" smtClean="0">
                <a:solidFill>
                  <a:schemeClr val="tx1">
                    <a:lumMod val="65000"/>
                    <a:lumOff val="35000"/>
                  </a:schemeClr>
                </a:solidFill>
              </a:rPr>
              <a:t/>
            </a:r>
            <a:br>
              <a:rPr lang="en-US" sz="2400" b="1" dirty="0" smtClean="0">
                <a:solidFill>
                  <a:schemeClr val="tx1">
                    <a:lumMod val="65000"/>
                    <a:lumOff val="35000"/>
                  </a:schemeClr>
                </a:solidFill>
              </a:rPr>
            </a:br>
            <a:r>
              <a:rPr lang="en-US" sz="2400" dirty="0" smtClean="0">
                <a:solidFill>
                  <a:schemeClr val="tx1">
                    <a:lumMod val="65000"/>
                    <a:lumOff val="35000"/>
                  </a:schemeClr>
                </a:solidFill>
              </a:rPr>
              <a:t>Workshops </a:t>
            </a:r>
            <a:r>
              <a:rPr lang="en-US" sz="2400" dirty="0">
                <a:solidFill>
                  <a:schemeClr val="tx1">
                    <a:lumMod val="65000"/>
                    <a:lumOff val="35000"/>
                  </a:schemeClr>
                </a:solidFill>
              </a:rPr>
              <a:t>on Cascadia </a:t>
            </a:r>
            <a:r>
              <a:rPr lang="en-US" sz="2400" u="sng" dirty="0">
                <a:solidFill>
                  <a:schemeClr val="tx1">
                    <a:lumMod val="65000"/>
                    <a:lumOff val="35000"/>
                  </a:schemeClr>
                </a:solidFill>
              </a:rPr>
              <a:t>Science</a:t>
            </a:r>
            <a:r>
              <a:rPr lang="en-US" sz="2400" dirty="0">
                <a:solidFill>
                  <a:schemeClr val="tx1">
                    <a:lumMod val="65000"/>
                    <a:lumOff val="35000"/>
                  </a:schemeClr>
                </a:solidFill>
              </a:rPr>
              <a:t> and </a:t>
            </a:r>
            <a:r>
              <a:rPr lang="en-US" sz="2400" u="sng" dirty="0">
                <a:solidFill>
                  <a:schemeClr val="tx1">
                    <a:lumMod val="65000"/>
                    <a:lumOff val="35000"/>
                  </a:schemeClr>
                </a:solidFill>
              </a:rPr>
              <a:t>Preparedness</a:t>
            </a:r>
            <a:r>
              <a:rPr lang="en-US" sz="2400" dirty="0">
                <a:solidFill>
                  <a:schemeClr val="tx1">
                    <a:lumMod val="65000"/>
                    <a:lumOff val="35000"/>
                  </a:schemeClr>
                </a:solidFill>
              </a:rPr>
              <a:t>:</a:t>
            </a:r>
          </a:p>
        </p:txBody>
      </p:sp>
      <p:sp>
        <p:nvSpPr>
          <p:cNvPr id="5000201" name="Rectangle 9"/>
          <p:cNvSpPr>
            <a:spLocks noChangeArrowheads="1"/>
          </p:cNvSpPr>
          <p:nvPr/>
        </p:nvSpPr>
        <p:spPr bwMode="auto">
          <a:xfrm>
            <a:off x="365125" y="6074295"/>
            <a:ext cx="2984500" cy="544765"/>
          </a:xfrm>
          <a:prstGeom prst="rect">
            <a:avLst/>
          </a:prstGeom>
          <a:solidFill>
            <a:srgbClr val="FFFFFF"/>
          </a:solidFill>
          <a:ln w="50800">
            <a:solidFill>
              <a:srgbClr val="FF0000"/>
            </a:solidFill>
            <a:miter lim="800000"/>
            <a:headEnd type="none" w="sm" len="sm"/>
            <a:tailEnd type="none" w="sm" len="sm"/>
          </a:ln>
          <a:effectLst/>
        </p:spPr>
        <p:txBody>
          <a:bodyPr wrap="square">
            <a:spAutoFit/>
          </a:bodyPr>
          <a:lstStyle/>
          <a:p>
            <a:pPr algn="ctr">
              <a:lnSpc>
                <a:spcPct val="80000"/>
              </a:lnSpc>
            </a:pPr>
            <a:r>
              <a:rPr lang="en-US" b="1" i="1" dirty="0" smtClean="0">
                <a:solidFill>
                  <a:schemeClr val="accent2"/>
                </a:solidFill>
              </a:rPr>
              <a:t>Arcata, California</a:t>
            </a:r>
          </a:p>
          <a:p>
            <a:pPr algn="ctr">
              <a:lnSpc>
                <a:spcPct val="80000"/>
              </a:lnSpc>
            </a:pPr>
            <a:r>
              <a:rPr lang="en-US" b="1" i="1" dirty="0" smtClean="0">
                <a:solidFill>
                  <a:schemeClr val="accent2"/>
                </a:solidFill>
              </a:rPr>
              <a:t>October 2015</a:t>
            </a:r>
            <a:endParaRPr lang="en-US" sz="1800" b="1" i="1" dirty="0">
              <a:solidFill>
                <a:schemeClr val="accent2"/>
              </a:solidFill>
            </a:endParaRPr>
          </a:p>
        </p:txBody>
      </p:sp>
      <p:sp>
        <p:nvSpPr>
          <p:cNvPr id="13" name="Rectangle 9"/>
          <p:cNvSpPr>
            <a:spLocks noChangeArrowheads="1"/>
          </p:cNvSpPr>
          <p:nvPr/>
        </p:nvSpPr>
        <p:spPr bwMode="auto">
          <a:xfrm>
            <a:off x="365125" y="3033905"/>
            <a:ext cx="2984500" cy="544765"/>
          </a:xfrm>
          <a:prstGeom prst="rect">
            <a:avLst/>
          </a:prstGeom>
          <a:solidFill>
            <a:srgbClr val="FFFFFF"/>
          </a:solidFill>
          <a:ln w="50800">
            <a:solidFill>
              <a:schemeClr val="accent1"/>
            </a:solidFill>
            <a:miter lim="800000"/>
            <a:headEnd type="none" w="sm" len="sm"/>
            <a:tailEnd type="none" w="sm" len="sm"/>
          </a:ln>
          <a:effectLst/>
        </p:spPr>
        <p:txBody>
          <a:bodyPr wrap="square">
            <a:spAutoFit/>
          </a:bodyPr>
          <a:lstStyle/>
          <a:p>
            <a:pPr algn="ctr">
              <a:lnSpc>
                <a:spcPct val="80000"/>
              </a:lnSpc>
            </a:pPr>
            <a:r>
              <a:rPr lang="en-US" b="1" i="1" dirty="0" smtClean="0">
                <a:solidFill>
                  <a:schemeClr val="accent2"/>
                </a:solidFill>
              </a:rPr>
              <a:t>Washington</a:t>
            </a:r>
          </a:p>
          <a:p>
            <a:pPr algn="ctr">
              <a:lnSpc>
                <a:spcPct val="80000"/>
              </a:lnSpc>
            </a:pPr>
            <a:r>
              <a:rPr lang="en-US" b="1" i="1" dirty="0" smtClean="0">
                <a:solidFill>
                  <a:schemeClr val="accent2"/>
                </a:solidFill>
              </a:rPr>
              <a:t>August &amp; October 2014</a:t>
            </a:r>
            <a:endParaRPr lang="en-US" sz="1800" b="1" i="1" dirty="0">
              <a:solidFill>
                <a:schemeClr val="accent2"/>
              </a:solidFill>
            </a:endParaRPr>
          </a:p>
        </p:txBody>
      </p:sp>
      <p:sp>
        <p:nvSpPr>
          <p:cNvPr id="14" name="Line 6"/>
          <p:cNvSpPr>
            <a:spLocks noChangeShapeType="1"/>
          </p:cNvSpPr>
          <p:nvPr/>
        </p:nvSpPr>
        <p:spPr bwMode="auto">
          <a:xfrm flipV="1">
            <a:off x="3359150" y="2175106"/>
            <a:ext cx="3422649" cy="1165971"/>
          </a:xfrm>
          <a:prstGeom prst="line">
            <a:avLst/>
          </a:prstGeom>
          <a:noFill/>
          <a:ln w="50800">
            <a:solidFill>
              <a:schemeClr val="accent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6"/>
          <p:cNvSpPr>
            <a:spLocks noChangeShapeType="1"/>
          </p:cNvSpPr>
          <p:nvPr/>
        </p:nvSpPr>
        <p:spPr bwMode="auto">
          <a:xfrm flipV="1">
            <a:off x="3359150" y="4628160"/>
            <a:ext cx="3346449" cy="1668909"/>
          </a:xfrm>
          <a:prstGeom prst="line">
            <a:avLst/>
          </a:prstGeom>
          <a:noFill/>
          <a:ln w="50800">
            <a:solidFill>
              <a:srgbClr val="FF0000"/>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6"/>
          <p:cNvSpPr>
            <a:spLocks noChangeShapeType="1"/>
          </p:cNvSpPr>
          <p:nvPr/>
        </p:nvSpPr>
        <p:spPr bwMode="auto">
          <a:xfrm flipV="1">
            <a:off x="3359152" y="1748691"/>
            <a:ext cx="3346448" cy="1592385"/>
          </a:xfrm>
          <a:prstGeom prst="line">
            <a:avLst/>
          </a:prstGeom>
          <a:noFill/>
          <a:ln w="50800">
            <a:solidFill>
              <a:schemeClr val="accent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9"/>
          <p:cNvSpPr>
            <a:spLocks noChangeArrowheads="1"/>
          </p:cNvSpPr>
          <p:nvPr/>
        </p:nvSpPr>
        <p:spPr bwMode="auto">
          <a:xfrm>
            <a:off x="365125" y="5181388"/>
            <a:ext cx="2984500" cy="544765"/>
          </a:xfrm>
          <a:prstGeom prst="rect">
            <a:avLst/>
          </a:prstGeom>
          <a:solidFill>
            <a:srgbClr val="FFFFFF"/>
          </a:solidFill>
          <a:ln w="50800">
            <a:solidFill>
              <a:schemeClr val="accent1"/>
            </a:solidFill>
            <a:miter lim="800000"/>
            <a:headEnd type="none" w="sm" len="sm"/>
            <a:tailEnd type="none" w="sm" len="sm"/>
          </a:ln>
          <a:effectLst/>
        </p:spPr>
        <p:txBody>
          <a:bodyPr wrap="square">
            <a:spAutoFit/>
          </a:bodyPr>
          <a:lstStyle/>
          <a:p>
            <a:pPr algn="ctr">
              <a:lnSpc>
                <a:spcPct val="80000"/>
              </a:lnSpc>
            </a:pPr>
            <a:r>
              <a:rPr lang="en-US" b="1" i="1" dirty="0" smtClean="0">
                <a:solidFill>
                  <a:schemeClr val="accent2"/>
                </a:solidFill>
              </a:rPr>
              <a:t>Coos Bay, Oregon</a:t>
            </a:r>
          </a:p>
          <a:p>
            <a:pPr algn="ctr">
              <a:lnSpc>
                <a:spcPct val="80000"/>
              </a:lnSpc>
            </a:pPr>
            <a:r>
              <a:rPr lang="en-US" b="1" i="1" dirty="0" smtClean="0">
                <a:solidFill>
                  <a:schemeClr val="accent2"/>
                </a:solidFill>
              </a:rPr>
              <a:t>August 2015</a:t>
            </a:r>
            <a:endParaRPr lang="en-US" sz="1800" b="1" i="1" dirty="0">
              <a:solidFill>
                <a:schemeClr val="accent2"/>
              </a:solidFill>
            </a:endParaRPr>
          </a:p>
        </p:txBody>
      </p:sp>
      <p:sp>
        <p:nvSpPr>
          <p:cNvPr id="20" name="Line 6"/>
          <p:cNvSpPr>
            <a:spLocks noChangeShapeType="1"/>
          </p:cNvSpPr>
          <p:nvPr/>
        </p:nvSpPr>
        <p:spPr bwMode="auto">
          <a:xfrm flipV="1">
            <a:off x="3359152" y="3751384"/>
            <a:ext cx="3254616" cy="1690077"/>
          </a:xfrm>
          <a:prstGeom prst="line">
            <a:avLst/>
          </a:prstGeom>
          <a:noFill/>
          <a:ln w="50800">
            <a:solidFill>
              <a:schemeClr val="accent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9202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00199"/>
                                        </p:tgtEl>
                                        <p:attrNameLst>
                                          <p:attrName>style.visibility</p:attrName>
                                        </p:attrNameLst>
                                      </p:cBhvr>
                                      <p:to>
                                        <p:strVal val="visible"/>
                                      </p:to>
                                    </p:set>
                                    <p:anim calcmode="lin" valueType="num">
                                      <p:cBhvr additive="base">
                                        <p:cTn id="7" dur="500" fill="hold"/>
                                        <p:tgtEl>
                                          <p:spTgt spid="5000199"/>
                                        </p:tgtEl>
                                        <p:attrNameLst>
                                          <p:attrName>ppt_x</p:attrName>
                                        </p:attrNameLst>
                                      </p:cBhvr>
                                      <p:tavLst>
                                        <p:tav tm="0">
                                          <p:val>
                                            <p:strVal val="0-#ppt_w/2"/>
                                          </p:val>
                                        </p:tav>
                                        <p:tav tm="100000">
                                          <p:val>
                                            <p:strVal val="#ppt_x"/>
                                          </p:val>
                                        </p:tav>
                                      </p:tavLst>
                                    </p:anim>
                                    <p:anim calcmode="lin" valueType="num">
                                      <p:cBhvr additive="base">
                                        <p:cTn id="8" dur="500" fill="hold"/>
                                        <p:tgtEl>
                                          <p:spTgt spid="500019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00196"/>
                                        </p:tgtEl>
                                        <p:attrNameLst>
                                          <p:attrName>style.visibility</p:attrName>
                                        </p:attrNameLst>
                                      </p:cBhvr>
                                      <p:to>
                                        <p:strVal val="visible"/>
                                      </p:to>
                                    </p:set>
                                    <p:anim calcmode="lin" valueType="num">
                                      <p:cBhvr additive="base">
                                        <p:cTn id="11" dur="500" fill="hold"/>
                                        <p:tgtEl>
                                          <p:spTgt spid="5000196"/>
                                        </p:tgtEl>
                                        <p:attrNameLst>
                                          <p:attrName>ppt_x</p:attrName>
                                        </p:attrNameLst>
                                      </p:cBhvr>
                                      <p:tavLst>
                                        <p:tav tm="0">
                                          <p:val>
                                            <p:strVal val="0-#ppt_w/2"/>
                                          </p:val>
                                        </p:tav>
                                        <p:tav tm="100000">
                                          <p:val>
                                            <p:strVal val="#ppt_x"/>
                                          </p:val>
                                        </p:tav>
                                      </p:tavLst>
                                    </p:anim>
                                    <p:anim calcmode="lin" valueType="num">
                                      <p:cBhvr additive="base">
                                        <p:cTn id="12" dur="500" fill="hold"/>
                                        <p:tgtEl>
                                          <p:spTgt spid="500019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00198"/>
                                        </p:tgtEl>
                                        <p:attrNameLst>
                                          <p:attrName>style.visibility</p:attrName>
                                        </p:attrNameLst>
                                      </p:cBhvr>
                                      <p:to>
                                        <p:strVal val="visible"/>
                                      </p:to>
                                    </p:set>
                                    <p:anim calcmode="lin" valueType="num">
                                      <p:cBhvr additive="base">
                                        <p:cTn id="15" dur="500" fill="hold"/>
                                        <p:tgtEl>
                                          <p:spTgt spid="5000198"/>
                                        </p:tgtEl>
                                        <p:attrNameLst>
                                          <p:attrName>ppt_x</p:attrName>
                                        </p:attrNameLst>
                                      </p:cBhvr>
                                      <p:tavLst>
                                        <p:tav tm="0">
                                          <p:val>
                                            <p:strVal val="0-#ppt_w/2"/>
                                          </p:val>
                                        </p:tav>
                                        <p:tav tm="100000">
                                          <p:val>
                                            <p:strVal val="#ppt_x"/>
                                          </p:val>
                                        </p:tav>
                                      </p:tavLst>
                                    </p:anim>
                                    <p:anim calcmode="lin" valueType="num">
                                      <p:cBhvr additive="base">
                                        <p:cTn id="16" dur="500" fill="hold"/>
                                        <p:tgtEl>
                                          <p:spTgt spid="5000198"/>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000201"/>
                                        </p:tgtEl>
                                        <p:attrNameLst>
                                          <p:attrName>style.visibility</p:attrName>
                                        </p:attrNameLst>
                                      </p:cBhvr>
                                      <p:to>
                                        <p:strVal val="visible"/>
                                      </p:to>
                                    </p:set>
                                    <p:anim calcmode="lin" valueType="num">
                                      <p:cBhvr additive="base">
                                        <p:cTn id="45" dur="500" fill="hold"/>
                                        <p:tgtEl>
                                          <p:spTgt spid="5000201"/>
                                        </p:tgtEl>
                                        <p:attrNameLst>
                                          <p:attrName>ppt_x</p:attrName>
                                        </p:attrNameLst>
                                      </p:cBhvr>
                                      <p:tavLst>
                                        <p:tav tm="0">
                                          <p:val>
                                            <p:strVal val="0-#ppt_w/2"/>
                                          </p:val>
                                        </p:tav>
                                        <p:tav tm="100000">
                                          <p:val>
                                            <p:strVal val="#ppt_x"/>
                                          </p:val>
                                        </p:tav>
                                      </p:tavLst>
                                    </p:anim>
                                    <p:anim calcmode="lin" valueType="num">
                                      <p:cBhvr additive="base">
                                        <p:cTn id="46" dur="500" fill="hold"/>
                                        <p:tgtEl>
                                          <p:spTgt spid="5000201"/>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0196" grpId="0" animBg="1"/>
      <p:bldP spid="5000198" grpId="0" animBg="1"/>
      <p:bldP spid="5000199" grpId="0" animBg="1"/>
      <p:bldP spid="5000201" grpId="0" animBg="1"/>
      <p:bldP spid="13" grpId="0" animBg="1"/>
      <p:bldP spid="14" grpId="0" animBg="1"/>
      <p:bldP spid="15"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space info</a:t>
            </a:r>
            <a:endParaRPr lang="en-US" dirty="0"/>
          </a:p>
        </p:txBody>
      </p:sp>
      <p:sp>
        <p:nvSpPr>
          <p:cNvPr id="3" name="Content Placeholder 2"/>
          <p:cNvSpPr>
            <a:spLocks noGrp="1"/>
          </p:cNvSpPr>
          <p:nvPr>
            <p:ph idx="1"/>
          </p:nvPr>
        </p:nvSpPr>
        <p:spPr>
          <a:xfrm>
            <a:off x="549275" y="1113274"/>
            <a:ext cx="8042276" cy="5550687"/>
          </a:xfrm>
          <a:noFill/>
        </p:spPr>
        <p:txBody>
          <a:bodyPr>
            <a:normAutofit/>
          </a:bodyPr>
          <a:lstStyle/>
          <a:p>
            <a:r>
              <a:rPr lang="en-US" dirty="0" smtClean="0"/>
              <a:t>Main room – Goodwin Forum, Nelson Hall East</a:t>
            </a:r>
          </a:p>
          <a:p>
            <a:r>
              <a:rPr lang="en-US" dirty="0" smtClean="0"/>
              <a:t>Food &amp; beverages – Nelson </a:t>
            </a:r>
            <a:r>
              <a:rPr lang="en-US" dirty="0" err="1" smtClean="0"/>
              <a:t>Rm</a:t>
            </a:r>
            <a:r>
              <a:rPr lang="en-US" dirty="0" smtClean="0"/>
              <a:t> 106</a:t>
            </a:r>
          </a:p>
          <a:p>
            <a:r>
              <a:rPr lang="en-US" dirty="0" smtClean="0"/>
              <a:t>Water fountain </a:t>
            </a:r>
            <a:r>
              <a:rPr lang="en-US" dirty="0"/>
              <a:t>&amp; </a:t>
            </a:r>
            <a:r>
              <a:rPr lang="en-US" dirty="0" smtClean="0"/>
              <a:t>restrooms – across the hall</a:t>
            </a:r>
          </a:p>
          <a:p>
            <a:r>
              <a:rPr lang="en-US" dirty="0" smtClean="0"/>
              <a:t>Breakout sessions &amp; team planning space – same two rooms &amp; </a:t>
            </a:r>
            <a:r>
              <a:rPr lang="en-US" dirty="0" err="1" smtClean="0"/>
              <a:t>Rm</a:t>
            </a:r>
            <a:r>
              <a:rPr lang="en-US" dirty="0" smtClean="0"/>
              <a:t> 113</a:t>
            </a:r>
          </a:p>
          <a:p>
            <a:r>
              <a:rPr lang="en-US" dirty="0" smtClean="0"/>
              <a:t>Parking – Easy over the weekend; Monday is reported to be the hardest day to park on campus.</a:t>
            </a:r>
          </a:p>
        </p:txBody>
      </p:sp>
    </p:spTree>
    <p:extLst>
      <p:ext uri="{BB962C8B-B14F-4D97-AF65-F5344CB8AC3E}">
        <p14:creationId xmlns:p14="http://schemas.microsoft.com/office/powerpoint/2010/main" val="29425089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CEETEP Binder &amp; Resources</a:t>
            </a:r>
            <a:endParaRPr lang="en-US" dirty="0"/>
          </a:p>
        </p:txBody>
      </p:sp>
      <p:sp>
        <p:nvSpPr>
          <p:cNvPr id="3" name="Content Placeholder 2"/>
          <p:cNvSpPr>
            <a:spLocks noGrp="1"/>
          </p:cNvSpPr>
          <p:nvPr>
            <p:ph idx="1"/>
          </p:nvPr>
        </p:nvSpPr>
        <p:spPr>
          <a:xfrm>
            <a:off x="356341" y="1239598"/>
            <a:ext cx="4209207" cy="5618402"/>
          </a:xfrm>
        </p:spPr>
        <p:txBody>
          <a:bodyPr>
            <a:normAutofit fontScale="92500" lnSpcReduction="20000"/>
          </a:bodyPr>
          <a:lstStyle/>
          <a:p>
            <a:r>
              <a:rPr lang="en-US" dirty="0"/>
              <a:t>F</a:t>
            </a:r>
            <a:r>
              <a:rPr lang="en-US" dirty="0" smtClean="0"/>
              <a:t>orms</a:t>
            </a:r>
          </a:p>
          <a:p>
            <a:r>
              <a:rPr lang="en-US" dirty="0" smtClean="0"/>
              <a:t>Feedback </a:t>
            </a:r>
            <a:r>
              <a:rPr lang="en-US" dirty="0"/>
              <a:t>(white, front pocket)</a:t>
            </a:r>
          </a:p>
          <a:p>
            <a:r>
              <a:rPr lang="en-US" dirty="0"/>
              <a:t>Contact lists</a:t>
            </a:r>
          </a:p>
          <a:p>
            <a:r>
              <a:rPr lang="en-US" dirty="0" smtClean="0"/>
              <a:t>Agenda</a:t>
            </a:r>
          </a:p>
          <a:p>
            <a:r>
              <a:rPr lang="en-US" dirty="0" smtClean="0"/>
              <a:t>Resources (thick section in the middle)</a:t>
            </a:r>
          </a:p>
          <a:p>
            <a:r>
              <a:rPr lang="en-US" dirty="0" smtClean="0"/>
              <a:t>Digital resources</a:t>
            </a:r>
          </a:p>
          <a:p>
            <a:r>
              <a:rPr lang="en-US" dirty="0"/>
              <a:t>Post-it notes (use them for questions</a:t>
            </a:r>
            <a:r>
              <a:rPr lang="en-US" dirty="0" smtClean="0"/>
              <a:t>)</a:t>
            </a:r>
          </a:p>
          <a:p>
            <a:r>
              <a:rPr lang="en-US" dirty="0" smtClean="0"/>
              <a:t>Educator resource boxes – take at your convenience unless there is a note</a:t>
            </a:r>
            <a:endParaRPr lang="en-US" dirty="0"/>
          </a:p>
          <a:p>
            <a:endParaRPr lang="en-US" dirty="0" smtClean="0"/>
          </a:p>
        </p:txBody>
      </p:sp>
      <p:pic>
        <p:nvPicPr>
          <p:cNvPr id="5" name="Picture 4"/>
          <p:cNvPicPr>
            <a:picLocks noChangeAspect="1"/>
          </p:cNvPicPr>
          <p:nvPr/>
        </p:nvPicPr>
        <p:blipFill>
          <a:blip r:embed="rId2"/>
          <a:stretch>
            <a:fillRect/>
          </a:stretch>
        </p:blipFill>
        <p:spPr>
          <a:xfrm>
            <a:off x="4659112" y="1093060"/>
            <a:ext cx="4185067" cy="5618402"/>
          </a:xfrm>
          <a:prstGeom prst="rect">
            <a:avLst/>
          </a:prstGeom>
        </p:spPr>
      </p:pic>
    </p:spTree>
    <p:extLst>
      <p:ext uri="{BB962C8B-B14F-4D97-AF65-F5344CB8AC3E}">
        <p14:creationId xmlns:p14="http://schemas.microsoft.com/office/powerpoint/2010/main" val="12996902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Agenda Day 1- Getting started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82526820"/>
              </p:ext>
            </p:extLst>
          </p:nvPr>
        </p:nvGraphicFramePr>
        <p:xfrm>
          <a:off x="957262" y="1046162"/>
          <a:ext cx="7193856" cy="5390526"/>
        </p:xfrm>
        <a:graphic>
          <a:graphicData uri="http://schemas.openxmlformats.org/drawingml/2006/table">
            <a:tbl>
              <a:tblPr/>
              <a:tblGrid>
                <a:gridCol w="745204"/>
                <a:gridCol w="6448652"/>
              </a:tblGrid>
              <a:tr h="279400">
                <a:tc gridSpan="2">
                  <a:txBody>
                    <a:bodyPr/>
                    <a:lstStyle/>
                    <a:p>
                      <a:pPr algn="l" fontAlgn="t"/>
                      <a:r>
                        <a:rPr lang="en-US" sz="1400" b="1" i="0" u="none" strike="noStrike" dirty="0" smtClean="0">
                          <a:effectLst/>
                          <a:latin typeface="Verdana"/>
                        </a:rPr>
                        <a:t>Day 1</a:t>
                      </a:r>
                      <a:endParaRPr lang="en-US" sz="1400" b="1" i="0" u="none" strike="noStrike" dirty="0">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79400">
                <a:tc>
                  <a:txBody>
                    <a:bodyPr/>
                    <a:lstStyle/>
                    <a:p>
                      <a:pPr algn="r" fontAlgn="t"/>
                      <a:r>
                        <a:rPr lang="en-US" sz="1400" b="1" i="0" u="none" strike="noStrike" dirty="0">
                          <a:effectLst/>
                          <a:latin typeface="Verdana"/>
                        </a:rPr>
                        <a:t>8:</a:t>
                      </a:r>
                      <a:r>
                        <a:rPr lang="en-US" sz="1400" b="1" i="0" u="none" strike="noStrike" dirty="0" smtClean="0">
                          <a:effectLst/>
                          <a:latin typeface="Verdana"/>
                        </a:rPr>
                        <a:t>30</a:t>
                      </a:r>
                      <a:endParaRPr lang="en-US" sz="1400" b="1" i="0" u="none" strike="noStrike" dirty="0">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1" i="0" u="none" strike="noStrike" dirty="0" smtClean="0">
                          <a:effectLst/>
                          <a:latin typeface="Verdana"/>
                        </a:rPr>
                        <a:t>Coffee</a:t>
                      </a:r>
                      <a:r>
                        <a:rPr lang="en-US" sz="1400" b="1" i="0" u="none" strike="noStrike" dirty="0">
                          <a:effectLst/>
                          <a:latin typeface="Verdana"/>
                        </a:rPr>
                        <a:t>, tea, juice, snacks for those who arrive early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5624">
                <a:tc>
                  <a:txBody>
                    <a:bodyPr/>
                    <a:lstStyle/>
                    <a:p>
                      <a:pPr algn="r" fontAlgn="t"/>
                      <a:r>
                        <a:rPr lang="en-US" sz="1400" b="0" i="0" u="none" strike="noStrike" dirty="0">
                          <a:solidFill>
                            <a:srgbClr val="000000"/>
                          </a:solidFill>
                          <a:effectLst/>
                          <a:latin typeface="Verdana"/>
                        </a:rPr>
                        <a:t>9:00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0" i="0" u="none" strike="noStrike" dirty="0">
                          <a:solidFill>
                            <a:srgbClr val="000000"/>
                          </a:solidFill>
                          <a:effectLst/>
                          <a:latin typeface="Verdana"/>
                        </a:rPr>
                        <a:t>Introductions: CEETEP, EarthScope, Participants, </a:t>
                      </a:r>
                      <a:r>
                        <a:rPr lang="en-US" sz="1400" b="0" i="0" u="none" strike="noStrike" dirty="0" smtClean="0">
                          <a:solidFill>
                            <a:srgbClr val="000000"/>
                          </a:solidFill>
                          <a:effectLst/>
                          <a:latin typeface="Verdana"/>
                        </a:rPr>
                        <a:t>Instructors, Quake Catcher Network. </a:t>
                      </a:r>
                      <a:r>
                        <a:rPr lang="en-US" sz="1400" b="0" i="0" u="sng" strike="noStrike" dirty="0" smtClean="0">
                          <a:solidFill>
                            <a:srgbClr val="000000"/>
                          </a:solidFill>
                          <a:effectLst/>
                          <a:latin typeface="Verdana"/>
                        </a:rPr>
                        <a:t>Please sit with your Action Team</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400">
                <a:tc>
                  <a:txBody>
                    <a:bodyPr/>
                    <a:lstStyle/>
                    <a:p>
                      <a:pPr algn="r" fontAlgn="t"/>
                      <a:r>
                        <a:rPr lang="en-US" sz="1400" b="1" i="0" u="none" strike="noStrike">
                          <a:solidFill>
                            <a:srgbClr val="000000"/>
                          </a:solidFill>
                          <a:effectLst/>
                          <a:latin typeface="Verdana"/>
                        </a:rPr>
                        <a:t>10:15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1" i="0" u="none" strike="noStrike" dirty="0">
                          <a:solidFill>
                            <a:srgbClr val="000000"/>
                          </a:solidFill>
                          <a:effectLst/>
                          <a:latin typeface="Verdana"/>
                        </a:rPr>
                        <a:t>Break (Coffee, tea, juice, snacks)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864">
                <a:tc>
                  <a:txBody>
                    <a:bodyPr/>
                    <a:lstStyle/>
                    <a:p>
                      <a:pPr algn="r" fontAlgn="t"/>
                      <a:r>
                        <a:rPr lang="en-US" sz="1400" b="0" i="0" u="none" strike="noStrike" dirty="0">
                          <a:solidFill>
                            <a:srgbClr val="000000"/>
                          </a:solidFill>
                          <a:effectLst/>
                          <a:latin typeface="Verdana"/>
                        </a:rPr>
                        <a:t>10:30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0" i="0" u="none" strike="noStrike" dirty="0">
                          <a:solidFill>
                            <a:srgbClr val="000000"/>
                          </a:solidFill>
                          <a:effectLst/>
                          <a:latin typeface="Verdana"/>
                        </a:rPr>
                        <a:t>Beauty and the Beast: Plate Tectonics and Geological Hazards of the Pacific </a:t>
                      </a:r>
                      <a:r>
                        <a:rPr lang="en-US" sz="1400" b="0" i="0" u="none" strike="noStrike" dirty="0" smtClean="0">
                          <a:solidFill>
                            <a:srgbClr val="000000"/>
                          </a:solidFill>
                          <a:effectLst/>
                          <a:latin typeface="Verdana"/>
                        </a:rPr>
                        <a:t>Northwest</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8763">
                <a:tc>
                  <a:txBody>
                    <a:bodyPr/>
                    <a:lstStyle/>
                    <a:p>
                      <a:pPr algn="r" fontAlgn="t"/>
                      <a:r>
                        <a:rPr lang="en-US" sz="1400" b="0" i="0" u="none" strike="noStrike" dirty="0">
                          <a:solidFill>
                            <a:srgbClr val="000000"/>
                          </a:solidFill>
                          <a:effectLst/>
                          <a:latin typeface="Verdana"/>
                        </a:rPr>
                        <a:t>12:00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0" i="0" u="none" strike="noStrike" dirty="0">
                          <a:solidFill>
                            <a:srgbClr val="000000"/>
                          </a:solidFill>
                          <a:effectLst/>
                          <a:latin typeface="Verdana"/>
                        </a:rPr>
                        <a:t>Thoughts/questions/</a:t>
                      </a:r>
                      <a:r>
                        <a:rPr lang="en-US" sz="1400" b="0" i="0" u="none" strike="noStrike" dirty="0" smtClean="0">
                          <a:solidFill>
                            <a:schemeClr val="tx1"/>
                          </a:solidFill>
                          <a:effectLst/>
                          <a:latin typeface="Verdana"/>
                        </a:rPr>
                        <a:t>reflection</a:t>
                      </a:r>
                    </a:p>
                    <a:p>
                      <a:pPr marL="107950" indent="0" algn="l" fontAlgn="t"/>
                      <a:r>
                        <a:rPr lang="en-US" sz="1400" b="0" i="0" u="none" strike="noStrike" dirty="0" smtClean="0">
                          <a:solidFill>
                            <a:schemeClr val="tx1"/>
                          </a:solidFill>
                          <a:effectLst/>
                          <a:latin typeface="Verdana"/>
                        </a:rPr>
                        <a:t>Welcome</a:t>
                      </a:r>
                      <a:r>
                        <a:rPr lang="en-US" sz="1400" b="0" i="0" u="none" strike="noStrike" baseline="0" dirty="0" smtClean="0">
                          <a:solidFill>
                            <a:schemeClr val="tx1"/>
                          </a:solidFill>
                          <a:effectLst/>
                          <a:latin typeface="Verdana"/>
                        </a:rPr>
                        <a:t> from HSU President Lisa Rossbacher </a:t>
                      </a:r>
                      <a:endParaRPr lang="en-US" sz="1400" b="0" i="0" u="none" strike="noStrike" dirty="0">
                        <a:solidFill>
                          <a:schemeClr val="tx1"/>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18">
                <a:tc>
                  <a:txBody>
                    <a:bodyPr/>
                    <a:lstStyle/>
                    <a:p>
                      <a:pPr algn="r" fontAlgn="t"/>
                      <a:r>
                        <a:rPr lang="en-US" sz="1400" b="1" i="0" u="none" strike="noStrike" dirty="0">
                          <a:solidFill>
                            <a:srgbClr val="000000"/>
                          </a:solidFill>
                          <a:effectLst/>
                          <a:latin typeface="Verdana"/>
                        </a:rPr>
                        <a:t>12:15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1" i="0" u="none" strike="noStrike" dirty="0" smtClean="0">
                          <a:solidFill>
                            <a:srgbClr val="000000"/>
                          </a:solidFill>
                          <a:effectLst/>
                          <a:latin typeface="Verdana"/>
                        </a:rPr>
                        <a:t>Lunch</a:t>
                      </a:r>
                      <a:endParaRPr lang="en-US" sz="1400" b="1"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a:solidFill>
                            <a:srgbClr val="000000"/>
                          </a:solidFill>
                          <a:effectLst/>
                          <a:latin typeface="Verdana"/>
                        </a:rPr>
                        <a:t>1:00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0" i="0" u="none" strike="noStrike" dirty="0">
                          <a:solidFill>
                            <a:srgbClr val="000000"/>
                          </a:solidFill>
                          <a:effectLst/>
                          <a:latin typeface="Verdana"/>
                        </a:rPr>
                        <a:t>Basics of Earthquake and Tsunami Science and Hazards and Related Teaching </a:t>
                      </a:r>
                      <a:r>
                        <a:rPr lang="en-US" sz="1400" b="0" i="0" u="none" strike="noStrike" dirty="0" smtClean="0">
                          <a:solidFill>
                            <a:srgbClr val="000000"/>
                          </a:solidFill>
                          <a:effectLst/>
                          <a:latin typeface="Verdana"/>
                        </a:rPr>
                        <a:t>Activities</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400">
                <a:tc>
                  <a:txBody>
                    <a:bodyPr/>
                    <a:lstStyle/>
                    <a:p>
                      <a:pPr algn="r" fontAlgn="t"/>
                      <a:r>
                        <a:rPr lang="en-US" sz="1400" b="1" i="0" u="none" strike="noStrike">
                          <a:solidFill>
                            <a:srgbClr val="000000"/>
                          </a:solidFill>
                          <a:effectLst/>
                          <a:latin typeface="Verdana"/>
                        </a:rPr>
                        <a:t>3:15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1" i="0" u="none" strike="noStrike" dirty="0">
                          <a:solidFill>
                            <a:srgbClr val="000000"/>
                          </a:solidFill>
                          <a:effectLst/>
                          <a:latin typeface="Verdana"/>
                        </a:rPr>
                        <a:t>Break (Coffee, tea, juice, snacks)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a:solidFill>
                            <a:srgbClr val="000000"/>
                          </a:solidFill>
                          <a:effectLst/>
                          <a:latin typeface="Verdana"/>
                        </a:rPr>
                        <a:t>3:30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0" i="0" u="none" strike="noStrike" dirty="0" smtClean="0">
                          <a:solidFill>
                            <a:srgbClr val="000000"/>
                          </a:solidFill>
                          <a:effectLst/>
                          <a:latin typeface="Verdana"/>
                        </a:rPr>
                        <a:t>Surviving a Cascadia Subduction Zone Earthquake</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a:solidFill>
                            <a:srgbClr val="000000"/>
                          </a:solidFill>
                          <a:effectLst/>
                          <a:latin typeface="Verdana"/>
                        </a:rPr>
                        <a:t>4:30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Verdana"/>
                        </a:rPr>
                        <a:t>Reflection, Questions, Implications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5357">
                <a:tc>
                  <a:txBody>
                    <a:bodyPr/>
                    <a:lstStyle/>
                    <a:p>
                      <a:pPr algn="r" fontAlgn="t"/>
                      <a:r>
                        <a:rPr lang="en-US" sz="1400" b="0" i="0" u="none" strike="noStrike" dirty="0" smtClean="0">
                          <a:solidFill>
                            <a:srgbClr val="000000"/>
                          </a:solidFill>
                          <a:effectLst/>
                          <a:latin typeface="Verdana"/>
                        </a:rPr>
                        <a:t>5:10</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Verdana"/>
                        </a:rPr>
                        <a:t>Forms: Reimbursements; Stipends; Photo Permissions; Logistics for Day 2 Field Trip</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400">
                <a:tc>
                  <a:txBody>
                    <a:bodyPr/>
                    <a:lstStyle/>
                    <a:p>
                      <a:pPr algn="r" fontAlgn="t"/>
                      <a:r>
                        <a:rPr lang="en-US" sz="1400" b="1" i="0" u="none" strike="noStrike" dirty="0">
                          <a:solidFill>
                            <a:srgbClr val="000000"/>
                          </a:solidFill>
                          <a:effectLst/>
                          <a:latin typeface="Verdana"/>
                        </a:rPr>
                        <a:t>5:30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7950" indent="0" algn="l" fontAlgn="t"/>
                      <a:r>
                        <a:rPr lang="en-US" sz="1400" b="1" i="0" u="none" strike="noStrike" dirty="0">
                          <a:solidFill>
                            <a:srgbClr val="000000"/>
                          </a:solidFill>
                          <a:effectLst/>
                          <a:latin typeface="Verdana"/>
                        </a:rPr>
                        <a:t>Adjourn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67253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Agenda Day 2- Field Trip</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74368731"/>
              </p:ext>
            </p:extLst>
          </p:nvPr>
        </p:nvGraphicFramePr>
        <p:xfrm>
          <a:off x="957262" y="1046162"/>
          <a:ext cx="7226300" cy="5551662"/>
        </p:xfrm>
        <a:graphic>
          <a:graphicData uri="http://schemas.openxmlformats.org/drawingml/2006/table">
            <a:tbl>
              <a:tblPr/>
              <a:tblGrid>
                <a:gridCol w="635000"/>
                <a:gridCol w="6591300"/>
              </a:tblGrid>
              <a:tr h="279400">
                <a:tc gridSpan="2">
                  <a:txBody>
                    <a:bodyPr/>
                    <a:lstStyle/>
                    <a:p>
                      <a:pPr algn="l" fontAlgn="t"/>
                      <a:r>
                        <a:rPr lang="en-US" sz="1400" b="1" i="0" u="none" strike="noStrike" dirty="0" smtClean="0">
                          <a:effectLst/>
                          <a:latin typeface="Verdana"/>
                        </a:rPr>
                        <a:t>Day 2</a:t>
                      </a:r>
                      <a:endParaRPr lang="en-US" sz="1400" b="1" i="0" u="none" strike="noStrike" dirty="0">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498284">
                <a:tc>
                  <a:txBody>
                    <a:bodyPr/>
                    <a:lstStyle/>
                    <a:p>
                      <a:pPr algn="r" fontAlgn="t"/>
                      <a:r>
                        <a:rPr lang="en-US" sz="1400" b="1" i="0" u="none" strike="noStrike" dirty="0">
                          <a:effectLst/>
                          <a:latin typeface="Verdana"/>
                        </a:rPr>
                        <a:t>7</a:t>
                      </a:r>
                      <a:r>
                        <a:rPr lang="en-US" sz="1400" b="1" i="0" u="none" strike="noStrike" dirty="0" smtClean="0">
                          <a:effectLst/>
                          <a:latin typeface="Verdana"/>
                        </a:rPr>
                        <a:t>:30</a:t>
                      </a:r>
                      <a:endParaRPr lang="en-US" sz="1400" b="1" i="0" u="none" strike="noStrike" dirty="0">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effectLst/>
                          <a:latin typeface="Verdana"/>
                        </a:rPr>
                        <a:t>Coffee</a:t>
                      </a:r>
                      <a:r>
                        <a:rPr lang="en-US" sz="1400" b="1" i="0" u="none" strike="noStrike" dirty="0">
                          <a:effectLst/>
                          <a:latin typeface="Verdana"/>
                        </a:rPr>
                        <a:t>, tea, juice, snacks </a:t>
                      </a:r>
                      <a:r>
                        <a:rPr lang="en-US" sz="1400" b="1" i="0" u="none" strike="noStrike" dirty="0" smtClean="0">
                          <a:solidFill>
                            <a:srgbClr val="FF0000"/>
                          </a:solidFill>
                          <a:effectLst/>
                          <a:latin typeface="Verdana"/>
                        </a:rPr>
                        <a:t>(Van Matre Hall – near the stadium)</a:t>
                      </a:r>
                      <a:endParaRPr lang="en-US" sz="1400" b="1" i="0" u="none" strike="noStrike" dirty="0">
                        <a:solidFill>
                          <a:srgbClr val="FF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a:solidFill>
                            <a:srgbClr val="000000"/>
                          </a:solidFill>
                          <a:effectLst/>
                          <a:latin typeface="Verdana"/>
                        </a:rPr>
                        <a:t>8</a:t>
                      </a:r>
                      <a:r>
                        <a:rPr lang="en-US" sz="1400" b="0" i="0" u="none" strike="noStrike" dirty="0" smtClean="0">
                          <a:solidFill>
                            <a:srgbClr val="000000"/>
                          </a:solidFill>
                          <a:effectLst/>
                          <a:latin typeface="Verdana"/>
                        </a:rPr>
                        <a:t>:</a:t>
                      </a:r>
                      <a:r>
                        <a:rPr lang="en-US" sz="1400" b="0" i="0" u="none" strike="noStrike" dirty="0">
                          <a:solidFill>
                            <a:srgbClr val="000000"/>
                          </a:solidFill>
                          <a:effectLst/>
                          <a:latin typeface="Verdana"/>
                        </a:rPr>
                        <a:t>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smtClean="0">
                          <a:solidFill>
                            <a:srgbClr val="000000"/>
                          </a:solidFill>
                          <a:effectLst/>
                          <a:latin typeface="Verdana"/>
                        </a:rPr>
                        <a:t>Depart</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5823">
                <a:tc>
                  <a:txBody>
                    <a:bodyPr/>
                    <a:lstStyle/>
                    <a:p>
                      <a:pPr algn="r" fontAlgn="t"/>
                      <a:r>
                        <a:rPr lang="en-US" sz="1400" b="0" i="0" u="none" strike="noStrike" dirty="0" smtClean="0">
                          <a:solidFill>
                            <a:srgbClr val="000000"/>
                          </a:solidFill>
                          <a:effectLst/>
                          <a:latin typeface="Verdana"/>
                        </a:rPr>
                        <a:t>8:05</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Stop 1:</a:t>
                      </a:r>
                      <a:r>
                        <a:rPr lang="en-US" sz="1400" b="0" i="0" u="none" strike="noStrike" dirty="0" smtClean="0">
                          <a:solidFill>
                            <a:srgbClr val="000000"/>
                          </a:solidFill>
                          <a:effectLst/>
                          <a:latin typeface="Verdana"/>
                        </a:rPr>
                        <a:t> HSU </a:t>
                      </a:r>
                      <a:r>
                        <a:rPr lang="en-US" sz="1400" b="0" i="0" u="none" strike="noStrike" baseline="0" dirty="0" smtClean="0">
                          <a:solidFill>
                            <a:srgbClr val="000000"/>
                          </a:solidFill>
                          <a:effectLst/>
                          <a:latin typeface="Verdana"/>
                        </a:rPr>
                        <a:t>GPS Station</a:t>
                      </a:r>
                      <a:endParaRPr lang="en-US" sz="1400" b="1"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9:30</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Stop</a:t>
                      </a:r>
                      <a:r>
                        <a:rPr lang="en-US" sz="1400" b="1" i="0" u="none" strike="noStrike" baseline="0" dirty="0" smtClean="0">
                          <a:solidFill>
                            <a:srgbClr val="000000"/>
                          </a:solidFill>
                          <a:effectLst/>
                          <a:latin typeface="Verdana"/>
                        </a:rPr>
                        <a:t> 2:</a:t>
                      </a:r>
                      <a:r>
                        <a:rPr lang="en-US" sz="1400" b="0" i="0" u="none" strike="noStrike" baseline="0" dirty="0" smtClean="0">
                          <a:solidFill>
                            <a:srgbClr val="000000"/>
                          </a:solidFill>
                          <a:effectLst/>
                          <a:latin typeface="Verdana"/>
                        </a:rPr>
                        <a:t> Redwood National Park Kuchel Visitor Center</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10:45</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marR="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Verdana"/>
                        </a:rPr>
                        <a:t>Stop</a:t>
                      </a:r>
                      <a:r>
                        <a:rPr lang="en-US" sz="1400" b="1" i="0" u="none" strike="noStrike" baseline="0" dirty="0" smtClean="0">
                          <a:solidFill>
                            <a:srgbClr val="000000"/>
                          </a:solidFill>
                          <a:effectLst/>
                          <a:latin typeface="Verdana"/>
                        </a:rPr>
                        <a:t> 3:</a:t>
                      </a:r>
                      <a:r>
                        <a:rPr lang="en-US" sz="1400" b="0" i="0" u="none" strike="noStrike" baseline="0" dirty="0" smtClean="0">
                          <a:solidFill>
                            <a:srgbClr val="000000"/>
                          </a:solidFill>
                          <a:effectLst/>
                          <a:latin typeface="Verdana"/>
                        </a:rPr>
                        <a:t> </a:t>
                      </a:r>
                      <a:r>
                        <a:rPr lang="en-US" sz="1400" b="0" i="0" u="none" strike="noStrike" dirty="0" smtClean="0">
                          <a:solidFill>
                            <a:srgbClr val="000000"/>
                          </a:solidFill>
                          <a:effectLst/>
                          <a:latin typeface="Verdana"/>
                        </a:rPr>
                        <a:t>Tsunami Geology</a:t>
                      </a:r>
                      <a:r>
                        <a:rPr lang="en-US" sz="1400" b="0" i="0" u="none" strike="noStrike" baseline="0" dirty="0" smtClean="0">
                          <a:solidFill>
                            <a:srgbClr val="000000"/>
                          </a:solidFill>
                          <a:effectLst/>
                          <a:latin typeface="Verdana"/>
                        </a:rPr>
                        <a:t> at Lagoon Creek</a:t>
                      </a:r>
                      <a:endParaRPr lang="en-US" sz="1400" b="1" i="0" u="none" strike="noStrike" dirty="0" smtClean="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1" i="0" u="none" strike="noStrike" dirty="0" smtClean="0">
                          <a:solidFill>
                            <a:srgbClr val="000000"/>
                          </a:solidFill>
                          <a:effectLst/>
                          <a:latin typeface="Verdana"/>
                        </a:rPr>
                        <a:t>11:45</a:t>
                      </a:r>
                      <a:endParaRPr lang="en-US" sz="1400" b="1"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Lunch</a:t>
                      </a:r>
                      <a:endParaRPr lang="en-US" sz="1400" b="1"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12:30</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Stop 4:</a:t>
                      </a:r>
                      <a:r>
                        <a:rPr lang="en-US" sz="1400" b="0" i="0" u="none" strike="noStrike" dirty="0" smtClean="0">
                          <a:solidFill>
                            <a:srgbClr val="000000"/>
                          </a:solidFill>
                          <a:effectLst/>
                          <a:latin typeface="Verdana"/>
                        </a:rPr>
                        <a:t> Tsunami</a:t>
                      </a:r>
                      <a:r>
                        <a:rPr lang="en-US" sz="1400" b="0" i="0" u="none" strike="noStrike" baseline="0" dirty="0" smtClean="0">
                          <a:solidFill>
                            <a:srgbClr val="000000"/>
                          </a:solidFill>
                          <a:effectLst/>
                          <a:latin typeface="Verdana"/>
                        </a:rPr>
                        <a:t> Evacuation Walk</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1:45</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Stop 5:</a:t>
                      </a:r>
                      <a:r>
                        <a:rPr lang="en-US" sz="1400" b="0" i="0" u="none" strike="noStrike" dirty="0" smtClean="0">
                          <a:solidFill>
                            <a:srgbClr val="000000"/>
                          </a:solidFill>
                          <a:effectLst/>
                          <a:latin typeface="Verdana"/>
                        </a:rPr>
                        <a:t> Crescent</a:t>
                      </a:r>
                      <a:r>
                        <a:rPr lang="en-US" sz="1400" b="0" i="0" u="none" strike="noStrike" baseline="0" dirty="0" smtClean="0">
                          <a:solidFill>
                            <a:srgbClr val="000000"/>
                          </a:solidFill>
                          <a:effectLst/>
                          <a:latin typeface="Verdana"/>
                        </a:rPr>
                        <a:t> City Harbor</a:t>
                      </a:r>
                      <a:endParaRPr lang="en-US" sz="1400" b="1"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2:30</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marR="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Verdana"/>
                        </a:rPr>
                        <a:t>Stop</a:t>
                      </a:r>
                      <a:r>
                        <a:rPr lang="en-US" sz="1400" b="1" i="0" u="none" strike="noStrike" baseline="0" dirty="0" smtClean="0">
                          <a:solidFill>
                            <a:srgbClr val="000000"/>
                          </a:solidFill>
                          <a:effectLst/>
                          <a:latin typeface="Verdana"/>
                        </a:rPr>
                        <a:t> 6: </a:t>
                      </a:r>
                      <a:r>
                        <a:rPr lang="en-US" sz="1400" b="0" i="0" u="none" strike="noStrike" baseline="0" dirty="0" smtClean="0">
                          <a:solidFill>
                            <a:srgbClr val="000000"/>
                          </a:solidFill>
                          <a:effectLst/>
                          <a:latin typeface="Verdana"/>
                        </a:rPr>
                        <a:t>Interpreting Geohazards at Battery Point</a:t>
                      </a:r>
                      <a:endParaRPr lang="en-US" sz="1400" b="0" i="0" u="none" strike="noStrike" dirty="0" smtClean="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00">
                <a:tc>
                  <a:txBody>
                    <a:bodyPr/>
                    <a:lstStyle/>
                    <a:p>
                      <a:pPr algn="r" fontAlgn="t"/>
                      <a:r>
                        <a:rPr lang="en-US" sz="1400" b="0" i="0" u="none" strike="noStrike" dirty="0" smtClean="0">
                          <a:solidFill>
                            <a:srgbClr val="000000"/>
                          </a:solidFill>
                          <a:effectLst/>
                          <a:latin typeface="Verdana"/>
                        </a:rPr>
                        <a:t>3:00</a:t>
                      </a:r>
                      <a:endParaRPr lang="en-US" sz="1400" b="0" i="0" u="none" strike="noStrike" dirty="0">
                        <a:solidFill>
                          <a:srgbClr val="000000"/>
                        </a:solidFill>
                        <a:effectLst/>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Verdana"/>
                        </a:rPr>
                        <a:t>Drive back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7355">
                <a:tc>
                  <a:txBody>
                    <a:bodyPr/>
                    <a:lstStyle/>
                    <a:p>
                      <a:pPr algn="r" fontAlgn="t"/>
                      <a:r>
                        <a:rPr lang="en-US" sz="1400" b="1" i="0" u="none" strike="noStrike" dirty="0">
                          <a:solidFill>
                            <a:srgbClr val="000000"/>
                          </a:solidFill>
                          <a:effectLst/>
                          <a:latin typeface="Verdana"/>
                        </a:rPr>
                        <a:t>4</a:t>
                      </a:r>
                      <a:r>
                        <a:rPr lang="en-US" sz="1400" b="1" i="0" u="none" strike="noStrike" dirty="0" smtClean="0">
                          <a:solidFill>
                            <a:srgbClr val="000000"/>
                          </a:solidFill>
                          <a:effectLst/>
                          <a:latin typeface="Verdana"/>
                        </a:rPr>
                        <a:t>:</a:t>
                      </a:r>
                      <a:r>
                        <a:rPr lang="en-US" sz="1400" b="1" i="0" u="none" strike="noStrike" dirty="0">
                          <a:solidFill>
                            <a:srgbClr val="000000"/>
                          </a:solidFill>
                          <a:effectLst/>
                          <a:latin typeface="Verdana"/>
                        </a:rPr>
                        <a:t>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a:solidFill>
                            <a:srgbClr val="000000"/>
                          </a:solidFill>
                          <a:effectLst/>
                          <a:latin typeface="Verdana"/>
                        </a:rPr>
                        <a:t>Adjourn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771079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Agenda Day 3 – Cascadia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30638084"/>
              </p:ext>
            </p:extLst>
          </p:nvPr>
        </p:nvGraphicFramePr>
        <p:xfrm>
          <a:off x="945814" y="910330"/>
          <a:ext cx="7114471" cy="5792271"/>
        </p:xfrm>
        <a:graphic>
          <a:graphicData uri="http://schemas.openxmlformats.org/drawingml/2006/table">
            <a:tbl>
              <a:tblPr/>
              <a:tblGrid>
                <a:gridCol w="748060"/>
                <a:gridCol w="6366411"/>
              </a:tblGrid>
              <a:tr h="269867">
                <a:tc gridSpan="2">
                  <a:txBody>
                    <a:bodyPr/>
                    <a:lstStyle/>
                    <a:p>
                      <a:pPr algn="l" fontAlgn="t"/>
                      <a:r>
                        <a:rPr lang="en-US" sz="1400" b="1" i="0" u="none" strike="noStrike" dirty="0" smtClean="0">
                          <a:solidFill>
                            <a:srgbClr val="000000"/>
                          </a:solidFill>
                          <a:effectLst/>
                          <a:latin typeface="Verdana"/>
                        </a:rPr>
                        <a:t>Day 3</a:t>
                      </a:r>
                      <a:endParaRPr lang="en-US" sz="1400" b="1"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69867">
                <a:tc>
                  <a:txBody>
                    <a:bodyPr/>
                    <a:lstStyle/>
                    <a:p>
                      <a:pPr algn="r" fontAlgn="t"/>
                      <a:r>
                        <a:rPr lang="en-US" sz="1400" b="1" i="0" u="none" strike="noStrike" dirty="0">
                          <a:solidFill>
                            <a:srgbClr val="000000"/>
                          </a:solidFill>
                          <a:effectLst/>
                          <a:latin typeface="Verdana"/>
                        </a:rPr>
                        <a:t>8:30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a:solidFill>
                            <a:srgbClr val="000000"/>
                          </a:solidFill>
                          <a:effectLst/>
                          <a:latin typeface="Verdana"/>
                        </a:rPr>
                        <a:t>Coffee, tea, juice, snacks for those who arrive early</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026">
                <a:tc>
                  <a:txBody>
                    <a:bodyPr/>
                    <a:lstStyle/>
                    <a:p>
                      <a:pPr algn="r" fontAlgn="t"/>
                      <a:r>
                        <a:rPr lang="en-US" sz="1400" b="0" i="0" u="none" strike="noStrike" dirty="0">
                          <a:solidFill>
                            <a:srgbClr val="000000"/>
                          </a:solidFill>
                          <a:effectLst/>
                          <a:latin typeface="Verdana"/>
                        </a:rPr>
                        <a:t>9:00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Cascadia Earthquakes and Tsunami and Related Teaching </a:t>
                      </a:r>
                      <a:r>
                        <a:rPr lang="en-US" sz="1400" b="0" i="0" u="none" strike="noStrike" dirty="0" smtClean="0">
                          <a:solidFill>
                            <a:srgbClr val="000000"/>
                          </a:solidFill>
                          <a:effectLst/>
                          <a:latin typeface="Verdana"/>
                        </a:rPr>
                        <a:t>Activities</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730">
                <a:tc>
                  <a:txBody>
                    <a:bodyPr/>
                    <a:lstStyle/>
                    <a:p>
                      <a:pPr algn="r" fontAlgn="t"/>
                      <a:r>
                        <a:rPr lang="en-US" sz="1400" b="1" i="0" u="none" strike="noStrike" dirty="0">
                          <a:solidFill>
                            <a:srgbClr val="000000"/>
                          </a:solidFill>
                          <a:effectLst/>
                          <a:latin typeface="Verdana"/>
                        </a:rPr>
                        <a:t>10:30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a:solidFill>
                            <a:srgbClr val="000000"/>
                          </a:solidFill>
                          <a:effectLst/>
                          <a:latin typeface="Verdana"/>
                        </a:rPr>
                        <a:t>Break (Coffee, tea, juice, snacks)</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219">
                <a:tc>
                  <a:txBody>
                    <a:bodyPr/>
                    <a:lstStyle/>
                    <a:p>
                      <a:pPr algn="r" fontAlgn="t"/>
                      <a:r>
                        <a:rPr lang="en-US" sz="1400" b="0" i="0" u="none" strike="noStrike">
                          <a:solidFill>
                            <a:srgbClr val="000000"/>
                          </a:solidFill>
                          <a:effectLst/>
                          <a:latin typeface="Verdana"/>
                        </a:rPr>
                        <a:t>10:45</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Cascadia Earthquakes and Tsunami and Related Teaching </a:t>
                      </a:r>
                      <a:r>
                        <a:rPr lang="en-US" sz="1400" b="0" i="0" u="none" strike="noStrike" dirty="0" smtClean="0">
                          <a:solidFill>
                            <a:srgbClr val="000000"/>
                          </a:solidFill>
                          <a:effectLst/>
                          <a:latin typeface="Verdana"/>
                        </a:rPr>
                        <a:t>Activities</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239">
                <a:tc>
                  <a:txBody>
                    <a:bodyPr/>
                    <a:lstStyle/>
                    <a:p>
                      <a:pPr algn="r" fontAlgn="t"/>
                      <a:r>
                        <a:rPr lang="en-US" sz="1400" b="0" i="0" u="none" strike="noStrike" dirty="0">
                          <a:solidFill>
                            <a:srgbClr val="000000"/>
                          </a:solidFill>
                          <a:effectLst/>
                          <a:latin typeface="Verdana"/>
                        </a:rPr>
                        <a:t>12:00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Thoughts/questions/</a:t>
                      </a:r>
                      <a:r>
                        <a:rPr lang="en-US" sz="1400" b="0" i="0" u="none" strike="noStrike" dirty="0" smtClean="0">
                          <a:solidFill>
                            <a:srgbClr val="000000"/>
                          </a:solidFill>
                          <a:effectLst/>
                          <a:latin typeface="Verdana"/>
                        </a:rPr>
                        <a:t>reflection</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219">
                <a:tc>
                  <a:txBody>
                    <a:bodyPr/>
                    <a:lstStyle/>
                    <a:p>
                      <a:pPr algn="r" fontAlgn="t"/>
                      <a:r>
                        <a:rPr lang="en-US" sz="1400" b="1" i="0" u="none" strike="noStrike" dirty="0">
                          <a:solidFill>
                            <a:srgbClr val="000000"/>
                          </a:solidFill>
                          <a:effectLst/>
                          <a:latin typeface="Verdana"/>
                        </a:rPr>
                        <a:t>12:15</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000000"/>
                          </a:solidFill>
                          <a:effectLst/>
                          <a:latin typeface="Verdana"/>
                        </a:rPr>
                        <a:t>Lunch</a:t>
                      </a:r>
                      <a:endParaRPr lang="en-US" sz="1400" b="1"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730">
                <a:tc>
                  <a:txBody>
                    <a:bodyPr/>
                    <a:lstStyle/>
                    <a:p>
                      <a:pPr algn="r" fontAlgn="t"/>
                      <a:r>
                        <a:rPr lang="en-US" sz="1400" b="0" i="0" u="none" strike="noStrike" dirty="0">
                          <a:solidFill>
                            <a:srgbClr val="000000"/>
                          </a:solidFill>
                          <a:effectLst/>
                          <a:latin typeface="Verdana"/>
                        </a:rPr>
                        <a:t>1:00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smtClean="0">
                          <a:solidFill>
                            <a:srgbClr val="000000"/>
                          </a:solidFill>
                          <a:effectLst/>
                          <a:latin typeface="Verdana"/>
                        </a:rPr>
                        <a:t>Tsunami:</a:t>
                      </a:r>
                      <a:r>
                        <a:rPr lang="en-US" sz="1400" b="0" i="0" u="none" strike="noStrike" baseline="0" dirty="0" smtClean="0">
                          <a:solidFill>
                            <a:srgbClr val="000000"/>
                          </a:solidFill>
                          <a:effectLst/>
                          <a:latin typeface="Verdana"/>
                        </a:rPr>
                        <a:t> Are You Ready?</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239">
                <a:tc>
                  <a:txBody>
                    <a:bodyPr/>
                    <a:lstStyle/>
                    <a:p>
                      <a:pPr algn="r" fontAlgn="t"/>
                      <a:r>
                        <a:rPr lang="en-US" sz="1400" b="0" i="0" u="none" strike="noStrike" dirty="0">
                          <a:solidFill>
                            <a:srgbClr val="000000"/>
                          </a:solidFill>
                          <a:effectLst/>
                          <a:latin typeface="Verdana"/>
                        </a:rPr>
                        <a:t>1:45</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Native American </a:t>
                      </a:r>
                      <a:r>
                        <a:rPr lang="en-US" sz="1400" b="0" i="0" u="none" strike="noStrike" dirty="0" smtClean="0">
                          <a:solidFill>
                            <a:srgbClr val="000000"/>
                          </a:solidFill>
                          <a:effectLst/>
                          <a:latin typeface="Verdana"/>
                        </a:rPr>
                        <a:t>&amp; Indigenous Oral Histories</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7750">
                <a:tc>
                  <a:txBody>
                    <a:bodyPr/>
                    <a:lstStyle/>
                    <a:p>
                      <a:pPr algn="r" fontAlgn="t"/>
                      <a:r>
                        <a:rPr lang="en-US" sz="1400" b="0" i="0" u="none" strike="noStrike" dirty="0" smtClean="0">
                          <a:solidFill>
                            <a:srgbClr val="000000"/>
                          </a:solidFill>
                          <a:effectLst/>
                          <a:latin typeface="Verdana"/>
                        </a:rPr>
                        <a:t>2:30</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smtClean="0">
                          <a:solidFill>
                            <a:srgbClr val="000000"/>
                          </a:solidFill>
                          <a:effectLst/>
                          <a:latin typeface="Verdana"/>
                        </a:rPr>
                        <a:t>Birds</a:t>
                      </a:r>
                      <a:r>
                        <a:rPr lang="en-US" sz="1400" b="0" i="0" u="none" strike="noStrike" baseline="0" dirty="0" smtClean="0">
                          <a:solidFill>
                            <a:srgbClr val="000000"/>
                          </a:solidFill>
                          <a:effectLst/>
                          <a:latin typeface="Verdana"/>
                        </a:rPr>
                        <a:t>-of-a-Feather Breakout Session</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7750">
                <a:tc>
                  <a:txBody>
                    <a:bodyPr/>
                    <a:lstStyle/>
                    <a:p>
                      <a:pPr algn="r" fontAlgn="t"/>
                      <a:r>
                        <a:rPr lang="en-US" sz="1400" b="1" i="0" u="none" strike="noStrike" dirty="0">
                          <a:solidFill>
                            <a:srgbClr val="000000"/>
                          </a:solidFill>
                          <a:effectLst/>
                          <a:latin typeface="Verdana"/>
                        </a:rPr>
                        <a:t>3</a:t>
                      </a:r>
                      <a:r>
                        <a:rPr lang="en-US" sz="1400" b="1" i="0" u="none" strike="noStrike" dirty="0" smtClean="0">
                          <a:solidFill>
                            <a:srgbClr val="000000"/>
                          </a:solidFill>
                          <a:effectLst/>
                          <a:latin typeface="Verdana"/>
                        </a:rPr>
                        <a:t>:15</a:t>
                      </a:r>
                      <a:endParaRPr lang="en-US" sz="1400" b="1"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a:solidFill>
                            <a:srgbClr val="000000"/>
                          </a:solidFill>
                          <a:effectLst/>
                          <a:latin typeface="Verdana"/>
                        </a:rPr>
                        <a:t>Break (Coffee, tea, juice, snacks)</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7750">
                <a:tc>
                  <a:txBody>
                    <a:bodyPr/>
                    <a:lstStyle/>
                    <a:p>
                      <a:pPr algn="r" fontAlgn="t"/>
                      <a:r>
                        <a:rPr lang="en-US" sz="1400" b="0" i="0" u="none" strike="noStrike" dirty="0" smtClean="0">
                          <a:solidFill>
                            <a:srgbClr val="000000"/>
                          </a:solidFill>
                          <a:effectLst/>
                          <a:latin typeface="Verdana"/>
                        </a:rPr>
                        <a:t>3:30</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Verdana"/>
                        </a:rPr>
                        <a:t>Science </a:t>
                      </a:r>
                      <a:r>
                        <a:rPr lang="en-US" sz="1400" b="0" i="0" u="none" strike="noStrike" baseline="0" dirty="0" smtClean="0">
                          <a:solidFill>
                            <a:srgbClr val="000000"/>
                          </a:solidFill>
                          <a:effectLst/>
                          <a:latin typeface="Verdana"/>
                        </a:rPr>
                        <a:t>Storytelling through Interpretation</a:t>
                      </a:r>
                      <a:endParaRPr lang="en-US" sz="1400" b="0" i="0" u="none" strike="noStrike" dirty="0" smtClean="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37750">
                <a:tc>
                  <a:txBody>
                    <a:bodyPr/>
                    <a:lstStyle/>
                    <a:p>
                      <a:pPr algn="r" fontAlgn="t"/>
                      <a:r>
                        <a:rPr lang="en-US" sz="1400" b="0" i="0" u="none" strike="noStrike" dirty="0" smtClean="0">
                          <a:solidFill>
                            <a:srgbClr val="000000"/>
                          </a:solidFill>
                          <a:effectLst/>
                          <a:latin typeface="Verdana"/>
                        </a:rPr>
                        <a:t>3:45</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Verdana"/>
                        </a:rPr>
                        <a:t>Storytelling as a means for change: Tsunami</a:t>
                      </a:r>
                      <a:r>
                        <a:rPr lang="en-US" sz="1400" b="0" i="0" u="none" strike="noStrike" baseline="0" dirty="0" smtClean="0">
                          <a:solidFill>
                            <a:srgbClr val="000000"/>
                          </a:solidFill>
                          <a:effectLst/>
                          <a:latin typeface="Verdana"/>
                        </a:rPr>
                        <a:t> Boat Book</a:t>
                      </a:r>
                      <a:endParaRPr lang="en-US" sz="1400" b="0" i="0" u="none" strike="noStrike" dirty="0" smtClean="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58505">
                <a:tc>
                  <a:txBody>
                    <a:bodyPr/>
                    <a:lstStyle/>
                    <a:p>
                      <a:pPr algn="r" fontAlgn="t"/>
                      <a:r>
                        <a:rPr lang="en-US" sz="1400" b="0" i="0" u="none" strike="noStrike" dirty="0" smtClean="0">
                          <a:solidFill>
                            <a:srgbClr val="000000"/>
                          </a:solidFill>
                          <a:effectLst/>
                          <a:latin typeface="Verdana"/>
                        </a:rPr>
                        <a:t>4:00</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Exchange of </a:t>
                      </a:r>
                      <a:r>
                        <a:rPr lang="en-US" sz="1400" b="0" i="0" u="none" strike="noStrike" dirty="0" smtClean="0">
                          <a:solidFill>
                            <a:srgbClr val="000000"/>
                          </a:solidFill>
                          <a:effectLst/>
                          <a:latin typeface="Verdana"/>
                        </a:rPr>
                        <a:t>Pedagogies</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6889">
                <a:tc>
                  <a:txBody>
                    <a:bodyPr/>
                    <a:lstStyle/>
                    <a:p>
                      <a:pPr algn="r" fontAlgn="t"/>
                      <a:r>
                        <a:rPr lang="en-US" sz="1400" b="0" i="0" u="none" strike="noStrike" dirty="0">
                          <a:solidFill>
                            <a:srgbClr val="000000"/>
                          </a:solidFill>
                          <a:effectLst/>
                          <a:latin typeface="Verdana"/>
                        </a:rPr>
                        <a:t>4</a:t>
                      </a:r>
                      <a:r>
                        <a:rPr lang="en-US" sz="1400" b="0" i="0" u="none" strike="noStrike" dirty="0" smtClean="0">
                          <a:solidFill>
                            <a:srgbClr val="000000"/>
                          </a:solidFill>
                          <a:effectLst/>
                          <a:latin typeface="Verdana"/>
                        </a:rPr>
                        <a:t>:30</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Action Teams: </a:t>
                      </a:r>
                      <a:r>
                        <a:rPr lang="en-US" sz="1400" b="0" i="0" u="none" strike="noStrike" dirty="0" smtClean="0">
                          <a:solidFill>
                            <a:srgbClr val="000000"/>
                          </a:solidFill>
                          <a:effectLst/>
                          <a:latin typeface="Verdana"/>
                        </a:rPr>
                        <a:t>Action Plan </a:t>
                      </a:r>
                      <a:r>
                        <a:rPr lang="en-US" sz="1400" b="0" i="0" u="none" strike="noStrike" dirty="0">
                          <a:solidFill>
                            <a:srgbClr val="000000"/>
                          </a:solidFill>
                          <a:effectLst/>
                          <a:latin typeface="Verdana"/>
                        </a:rPr>
                        <a:t>Development. Teams work on </a:t>
                      </a:r>
                      <a:r>
                        <a:rPr lang="en-US" sz="1400" b="0" i="0" u="none" strike="noStrike" dirty="0" smtClean="0">
                          <a:solidFill>
                            <a:srgbClr val="000000"/>
                          </a:solidFill>
                          <a:effectLst/>
                          <a:latin typeface="Verdana"/>
                        </a:rPr>
                        <a:t>post-workshop plans (also prep 10</a:t>
                      </a:r>
                      <a:r>
                        <a:rPr lang="en-US" sz="1400" b="0" i="0" u="none" strike="noStrike" dirty="0">
                          <a:solidFill>
                            <a:srgbClr val="000000"/>
                          </a:solidFill>
                          <a:effectLst/>
                          <a:latin typeface="Verdana"/>
                        </a:rPr>
                        <a:t>-minute </a:t>
                      </a:r>
                      <a:r>
                        <a:rPr lang="en-US" sz="1400" b="0" i="0" u="none" strike="noStrike" dirty="0" smtClean="0">
                          <a:solidFill>
                            <a:srgbClr val="000000"/>
                          </a:solidFill>
                          <a:effectLst/>
                          <a:latin typeface="Verdana"/>
                        </a:rPr>
                        <a:t>presentation for Day 4)</a:t>
                      </a:r>
                      <a:endParaRPr lang="en-US" sz="1400" b="0" i="0" u="none" strike="noStrike" dirty="0">
                        <a:solidFill>
                          <a:srgbClr val="00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867">
                <a:tc>
                  <a:txBody>
                    <a:bodyPr/>
                    <a:lstStyle/>
                    <a:p>
                      <a:pPr algn="r" fontAlgn="t"/>
                      <a:r>
                        <a:rPr lang="en-US" sz="1400" b="1" i="0" u="none" strike="noStrike">
                          <a:solidFill>
                            <a:srgbClr val="000000"/>
                          </a:solidFill>
                          <a:effectLst/>
                          <a:latin typeface="Verdana"/>
                        </a:rPr>
                        <a:t>5:30</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a:solidFill>
                            <a:srgbClr val="000000"/>
                          </a:solidFill>
                          <a:effectLst/>
                          <a:latin typeface="Verdana"/>
                        </a:rPr>
                        <a:t>Adjourn</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3874">
                <a:tc>
                  <a:txBody>
                    <a:bodyPr/>
                    <a:lstStyle/>
                    <a:p>
                      <a:pPr algn="r" fontAlgn="t"/>
                      <a:r>
                        <a:rPr lang="en-US" sz="1400" b="1" i="0" u="none" strike="noStrike" dirty="0" smtClean="0">
                          <a:solidFill>
                            <a:srgbClr val="FF0000"/>
                          </a:solidFill>
                          <a:effectLst/>
                          <a:latin typeface="Verdana"/>
                        </a:rPr>
                        <a:t>+6:00</a:t>
                      </a:r>
                      <a:endParaRPr lang="en-US" sz="1400" b="1" i="0" u="none" strike="noStrike" dirty="0">
                        <a:solidFill>
                          <a:srgbClr val="FF0000"/>
                        </a:solidFill>
                        <a:effectLst/>
                        <a:latin typeface="Verdana"/>
                      </a:endParaRP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1" i="0" u="none" strike="noStrike" dirty="0" smtClean="0">
                          <a:solidFill>
                            <a:srgbClr val="FF0000"/>
                          </a:solidFill>
                          <a:effectLst/>
                          <a:latin typeface="Verdana"/>
                        </a:rPr>
                        <a:t>Barbeque</a:t>
                      </a:r>
                      <a:r>
                        <a:rPr lang="en-US" sz="1400" b="1" i="0" u="none" strike="noStrike" baseline="0" dirty="0" smtClean="0">
                          <a:solidFill>
                            <a:srgbClr val="FF0000"/>
                          </a:solidFill>
                          <a:effectLst/>
                          <a:latin typeface="Verdana"/>
                        </a:rPr>
                        <a:t> at Lori </a:t>
                      </a:r>
                      <a:r>
                        <a:rPr lang="en-US" sz="1400" b="1" i="0" u="none" strike="noStrike" baseline="0" dirty="0" err="1" smtClean="0">
                          <a:solidFill>
                            <a:srgbClr val="FF0000"/>
                          </a:solidFill>
                          <a:effectLst/>
                          <a:latin typeface="Verdana"/>
                        </a:rPr>
                        <a:t>Dengler’s</a:t>
                      </a:r>
                      <a:r>
                        <a:rPr lang="en-US" sz="1400" b="1" i="0" u="none" strike="noStrike" baseline="0" dirty="0" smtClean="0">
                          <a:solidFill>
                            <a:srgbClr val="FF0000"/>
                          </a:solidFill>
                          <a:effectLst/>
                          <a:latin typeface="Verdana"/>
                        </a:rPr>
                        <a:t> house – </a:t>
                      </a:r>
                      <a:r>
                        <a:rPr lang="en-US" sz="1400" b="1" i="0" u="none" strike="noStrike" baseline="0" dirty="0" err="1" smtClean="0">
                          <a:solidFill>
                            <a:srgbClr val="FF0000"/>
                          </a:solidFill>
                          <a:effectLst/>
                          <a:latin typeface="Verdana"/>
                        </a:rPr>
                        <a:t>McKinleyville</a:t>
                      </a:r>
                      <a:r>
                        <a:rPr lang="en-US" sz="1400" b="1" i="0" u="none" strike="noStrike" baseline="0" dirty="0" smtClean="0">
                          <a:solidFill>
                            <a:srgbClr val="FF0000"/>
                          </a:solidFill>
                          <a:effectLst/>
                          <a:latin typeface="Verdana"/>
                        </a:rPr>
                        <a:t>, CA</a:t>
                      </a:r>
                    </a:p>
                  </a:txBody>
                  <a:tcPr marL="12267" marR="12267" marT="12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771079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039" y="2710312"/>
            <a:ext cx="4373957" cy="3365211"/>
          </a:xfrm>
          <a:prstGeom prst="rect">
            <a:avLst/>
          </a:prstGeom>
        </p:spPr>
      </p:pic>
      <p:sp>
        <p:nvSpPr>
          <p:cNvPr id="3" name="Title 2"/>
          <p:cNvSpPr>
            <a:spLocks noGrp="1"/>
          </p:cNvSpPr>
          <p:nvPr>
            <p:ph type="title"/>
          </p:nvPr>
        </p:nvSpPr>
        <p:spPr/>
        <p:txBody>
          <a:bodyPr/>
          <a:lstStyle/>
          <a:p>
            <a:r>
              <a:rPr lang="en-US" dirty="0" smtClean="0"/>
              <a:t>Tsunami Boat Book</a:t>
            </a:r>
            <a:endParaRPr lang="en-US" dirty="0"/>
          </a:p>
        </p:txBody>
      </p:sp>
      <p:sp>
        <p:nvSpPr>
          <p:cNvPr id="4" name="Content Placeholder 3"/>
          <p:cNvSpPr>
            <a:spLocks noGrp="1"/>
          </p:cNvSpPr>
          <p:nvPr>
            <p:ph idx="1"/>
          </p:nvPr>
        </p:nvSpPr>
        <p:spPr/>
        <p:txBody>
          <a:bodyPr/>
          <a:lstStyle/>
          <a:p>
            <a:r>
              <a:rPr lang="en-US" dirty="0" smtClean="0"/>
              <a:t>By Sunday afternoon – please have read the book</a:t>
            </a:r>
          </a:p>
          <a:p>
            <a:r>
              <a:rPr lang="en-US" dirty="0" smtClean="0"/>
              <a:t>Come with ideas of how you </a:t>
            </a:r>
            <a:r>
              <a:rPr lang="en-US" dirty="0"/>
              <a:t>might </a:t>
            </a:r>
            <a:r>
              <a:rPr lang="en-US" dirty="0" smtClean="0"/>
              <a:t>use in your education setting?</a:t>
            </a:r>
          </a:p>
          <a:p>
            <a:pPr marL="0" indent="0">
              <a:buNone/>
            </a:pPr>
            <a:r>
              <a:rPr lang="en-US" dirty="0" smtClean="0"/>
              <a:t>(each person gets a copy</a:t>
            </a:r>
            <a:br>
              <a:rPr lang="en-US" dirty="0" smtClean="0"/>
            </a:br>
            <a:r>
              <a:rPr lang="en-US" dirty="0" smtClean="0"/>
              <a:t>to keep)</a:t>
            </a:r>
            <a:endParaRPr lang="en-US" dirty="0"/>
          </a:p>
        </p:txBody>
      </p:sp>
    </p:spTree>
    <p:extLst>
      <p:ext uri="{BB962C8B-B14F-4D97-AF65-F5344CB8AC3E}">
        <p14:creationId xmlns:p14="http://schemas.microsoft.com/office/powerpoint/2010/main" val="37032852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74" y="107576"/>
            <a:ext cx="8809588" cy="777534"/>
          </a:xfrm>
        </p:spPr>
        <p:txBody>
          <a:bodyPr/>
          <a:lstStyle/>
          <a:p>
            <a:pPr algn="l"/>
            <a:r>
              <a:rPr lang="en-US" dirty="0" smtClean="0"/>
              <a:t>Agenda Day 4 – Bringing it together</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83500035"/>
              </p:ext>
            </p:extLst>
          </p:nvPr>
        </p:nvGraphicFramePr>
        <p:xfrm>
          <a:off x="418860" y="1000126"/>
          <a:ext cx="8485307" cy="4870662"/>
        </p:xfrm>
        <a:graphic>
          <a:graphicData uri="http://schemas.openxmlformats.org/drawingml/2006/table">
            <a:tbl>
              <a:tblPr/>
              <a:tblGrid>
                <a:gridCol w="719967"/>
                <a:gridCol w="2040316"/>
                <a:gridCol w="2804093"/>
                <a:gridCol w="2920931"/>
              </a:tblGrid>
              <a:tr h="240941">
                <a:tc gridSpan="4">
                  <a:txBody>
                    <a:bodyPr/>
                    <a:lstStyle/>
                    <a:p>
                      <a:pPr algn="l" fontAlgn="t"/>
                      <a:r>
                        <a:rPr lang="en-US" sz="1400" b="1" i="0" u="none" strike="noStrike" dirty="0" smtClean="0">
                          <a:solidFill>
                            <a:srgbClr val="000000"/>
                          </a:solidFill>
                          <a:effectLst/>
                          <a:latin typeface="Verdana"/>
                        </a:rPr>
                        <a:t>Day 4</a:t>
                      </a:r>
                      <a:endParaRPr lang="en-US" sz="1400" b="1"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87728">
                <a:tc>
                  <a:txBody>
                    <a:bodyPr/>
                    <a:lstStyle/>
                    <a:p>
                      <a:pPr algn="r" fontAlgn="t"/>
                      <a:r>
                        <a:rPr lang="en-US" sz="1400" b="1" i="0" u="none" strike="noStrike">
                          <a:solidFill>
                            <a:srgbClr val="000000"/>
                          </a:solidFill>
                          <a:effectLst/>
                          <a:latin typeface="Verdana"/>
                        </a:rPr>
                        <a:t>8:30</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1" i="0" u="none" strike="noStrike" dirty="0">
                          <a:solidFill>
                            <a:srgbClr val="000000"/>
                          </a:solidFill>
                          <a:effectLst/>
                          <a:latin typeface="Verdana"/>
                        </a:rPr>
                        <a:t>Coffee, tea, juice, snacks for those who arrive early</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8858">
                <a:tc>
                  <a:txBody>
                    <a:bodyPr/>
                    <a:lstStyle/>
                    <a:p>
                      <a:pPr algn="r" fontAlgn="t"/>
                      <a:r>
                        <a:rPr lang="en-US" sz="1400" b="0" i="0" u="none" strike="noStrike">
                          <a:solidFill>
                            <a:srgbClr val="000000"/>
                          </a:solidFill>
                          <a:effectLst/>
                          <a:latin typeface="Verdana"/>
                        </a:rPr>
                        <a:t>9:00</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0" i="0" u="none" strike="noStrike" dirty="0">
                          <a:solidFill>
                            <a:srgbClr val="000000"/>
                          </a:solidFill>
                          <a:effectLst/>
                          <a:latin typeface="Verdana"/>
                        </a:rPr>
                        <a:t>Digital </a:t>
                      </a:r>
                      <a:r>
                        <a:rPr lang="en-US" sz="1400" b="0" i="0" u="none" strike="noStrike" dirty="0" smtClean="0">
                          <a:solidFill>
                            <a:srgbClr val="000000"/>
                          </a:solidFill>
                          <a:effectLst/>
                          <a:latin typeface="Verdana"/>
                        </a:rPr>
                        <a:t>Resources</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78280">
                <a:tc>
                  <a:txBody>
                    <a:bodyPr/>
                    <a:lstStyle/>
                    <a:p>
                      <a:pPr algn="r" fontAlgn="t"/>
                      <a:r>
                        <a:rPr lang="en-US" sz="1400" b="0" i="0" u="none" strike="noStrike" dirty="0">
                          <a:solidFill>
                            <a:srgbClr val="000000"/>
                          </a:solidFill>
                          <a:effectLst/>
                          <a:latin typeface="Verdana"/>
                        </a:rPr>
                        <a:t>9</a:t>
                      </a:r>
                      <a:r>
                        <a:rPr lang="en-US" sz="1400" b="0" i="0" u="none" strike="noStrike" dirty="0" smtClean="0">
                          <a:solidFill>
                            <a:srgbClr val="000000"/>
                          </a:solidFill>
                          <a:effectLst/>
                          <a:latin typeface="Verdana"/>
                        </a:rPr>
                        <a:t>:55</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0" i="0" u="none" strike="noStrike" dirty="0">
                          <a:solidFill>
                            <a:srgbClr val="000000"/>
                          </a:solidFill>
                          <a:effectLst/>
                          <a:latin typeface="Verdana"/>
                        </a:rPr>
                        <a:t>Preparedness for Post-event Personal and Community </a:t>
                      </a:r>
                      <a:r>
                        <a:rPr lang="en-US" sz="1400" b="0" i="0" u="none" strike="noStrike" dirty="0" smtClean="0">
                          <a:solidFill>
                            <a:srgbClr val="000000"/>
                          </a:solidFill>
                          <a:effectLst/>
                          <a:latin typeface="Verdana"/>
                        </a:rPr>
                        <a:t>Survival</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73639">
                <a:tc>
                  <a:txBody>
                    <a:bodyPr/>
                    <a:lstStyle/>
                    <a:p>
                      <a:pPr algn="r" fontAlgn="t"/>
                      <a:r>
                        <a:rPr lang="en-US" sz="1400" b="1" i="0" u="none" strike="noStrike" dirty="0">
                          <a:solidFill>
                            <a:srgbClr val="000000"/>
                          </a:solidFill>
                          <a:effectLst/>
                          <a:latin typeface="Verdana"/>
                        </a:rPr>
                        <a:t>10</a:t>
                      </a:r>
                      <a:r>
                        <a:rPr lang="en-US" sz="1400" b="1" i="0" u="none" strike="noStrike" dirty="0" smtClean="0">
                          <a:solidFill>
                            <a:srgbClr val="000000"/>
                          </a:solidFill>
                          <a:effectLst/>
                          <a:latin typeface="Verdana"/>
                        </a:rPr>
                        <a:t>:40</a:t>
                      </a:r>
                      <a:endParaRPr lang="en-US" sz="1400" b="1"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1" i="0" u="none" strike="noStrike" dirty="0">
                          <a:solidFill>
                            <a:srgbClr val="000000"/>
                          </a:solidFill>
                          <a:effectLst/>
                          <a:latin typeface="Verdana"/>
                        </a:rPr>
                        <a:t>Break (Coffee, tea, juice, snacks)</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10187">
                <a:tc>
                  <a:txBody>
                    <a:bodyPr/>
                    <a:lstStyle/>
                    <a:p>
                      <a:pPr algn="r" fontAlgn="t"/>
                      <a:r>
                        <a:rPr lang="en-US" sz="1400" b="0" i="0" u="none" strike="noStrike" dirty="0">
                          <a:solidFill>
                            <a:srgbClr val="000000"/>
                          </a:solidFill>
                          <a:effectLst/>
                          <a:latin typeface="Verdana"/>
                        </a:rPr>
                        <a:t>10</a:t>
                      </a:r>
                      <a:r>
                        <a:rPr lang="en-US" sz="1400" b="0" i="0" u="none" strike="noStrike" dirty="0" smtClean="0">
                          <a:solidFill>
                            <a:srgbClr val="000000"/>
                          </a:solidFill>
                          <a:effectLst/>
                          <a:latin typeface="Verdana"/>
                        </a:rPr>
                        <a:t>:55</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Break Out Sessions</a:t>
                      </a:r>
                    </a:p>
                  </a:txBody>
                  <a:tcPr marL="9452" marR="9452" marT="94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smtClean="0">
                          <a:solidFill>
                            <a:srgbClr val="000000"/>
                          </a:solidFill>
                          <a:effectLst/>
                          <a:latin typeface="Verdana"/>
                        </a:rPr>
                        <a:t>Tsunami </a:t>
                      </a:r>
                      <a:r>
                        <a:rPr lang="en-US" sz="1400" b="0" i="0" u="none" strike="noStrike" dirty="0">
                          <a:solidFill>
                            <a:srgbClr val="000000"/>
                          </a:solidFill>
                          <a:effectLst/>
                          <a:latin typeface="Verdana"/>
                        </a:rPr>
                        <a:t>Vertical Evacuation Structures </a:t>
                      </a:r>
                      <a:r>
                        <a:rPr lang="en-US" sz="1400" b="1" i="0" u="sng" strike="noStrike" dirty="0" smtClean="0">
                          <a:solidFill>
                            <a:srgbClr val="000000"/>
                          </a:solidFill>
                          <a:effectLst/>
                          <a:latin typeface="Verdana"/>
                        </a:rPr>
                        <a:t>Teachers</a:t>
                      </a:r>
                      <a:endParaRPr lang="en-US" sz="1400" b="0" i="0" u="none" strike="noStrike" dirty="0">
                        <a:solidFill>
                          <a:srgbClr val="000000"/>
                        </a:solidFill>
                        <a:effectLst/>
                        <a:latin typeface="Verdana"/>
                      </a:endParaRPr>
                    </a:p>
                  </a:txBody>
                  <a:tcPr marL="9452" marR="9452" marT="94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smtClean="0">
                          <a:solidFill>
                            <a:srgbClr val="000000"/>
                          </a:solidFill>
                          <a:effectLst/>
                          <a:latin typeface="Verdana"/>
                        </a:rPr>
                        <a:t>Hazard </a:t>
                      </a:r>
                      <a:r>
                        <a:rPr lang="en-US" sz="1400" b="0" i="0" u="none" strike="noStrike" dirty="0">
                          <a:solidFill>
                            <a:srgbClr val="000000"/>
                          </a:solidFill>
                          <a:effectLst/>
                          <a:latin typeface="Verdana"/>
                        </a:rPr>
                        <a:t>Inventory </a:t>
                      </a:r>
                      <a:r>
                        <a:rPr lang="en-US" sz="1400" b="1" i="0" u="sng" strike="noStrike" dirty="0" smtClean="0">
                          <a:solidFill>
                            <a:srgbClr val="000000"/>
                          </a:solidFill>
                          <a:effectLst/>
                          <a:latin typeface="Verdana"/>
                        </a:rPr>
                        <a:t>Interpreters </a:t>
                      </a:r>
                      <a:r>
                        <a:rPr lang="en-US" sz="1400" b="1" i="0" u="sng" strike="noStrike" dirty="0">
                          <a:solidFill>
                            <a:srgbClr val="000000"/>
                          </a:solidFill>
                          <a:effectLst/>
                          <a:latin typeface="Verdana"/>
                        </a:rPr>
                        <a:t>&amp; EM Educators</a:t>
                      </a:r>
                      <a:endParaRPr lang="en-US" sz="1400" b="0" i="0" u="none" strike="noStrike" dirty="0">
                        <a:solidFill>
                          <a:srgbClr val="000000"/>
                        </a:solidFill>
                        <a:effectLst/>
                        <a:latin typeface="Verdana"/>
                      </a:endParaRPr>
                    </a:p>
                  </a:txBody>
                  <a:tcPr marL="9452" marR="9452" marT="945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7088">
                <a:tc>
                  <a:txBody>
                    <a:bodyPr/>
                    <a:lstStyle/>
                    <a:p>
                      <a:pPr algn="r" fontAlgn="t"/>
                      <a:r>
                        <a:rPr lang="en-US" sz="1400" b="0" i="0" u="none" strike="noStrike" dirty="0">
                          <a:solidFill>
                            <a:srgbClr val="000000"/>
                          </a:solidFill>
                          <a:effectLst/>
                          <a:latin typeface="Verdana"/>
                        </a:rPr>
                        <a:t>11</a:t>
                      </a:r>
                      <a:r>
                        <a:rPr lang="en-US" sz="1400" b="0" i="0" u="none" strike="noStrike" dirty="0" smtClean="0">
                          <a:solidFill>
                            <a:srgbClr val="000000"/>
                          </a:solidFill>
                          <a:effectLst/>
                          <a:latin typeface="Verdana"/>
                        </a:rPr>
                        <a:t>:45</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3975" indent="0" algn="l" fontAlgn="t"/>
                      <a:r>
                        <a:rPr lang="en-US" sz="1400" b="0" i="0" u="none" strike="noStrike" dirty="0">
                          <a:solidFill>
                            <a:srgbClr val="000000"/>
                          </a:solidFill>
                          <a:effectLst/>
                          <a:latin typeface="Verdana"/>
                        </a:rPr>
                        <a:t>Break Out Sessions</a:t>
                      </a:r>
                    </a:p>
                  </a:txBody>
                  <a:tcPr marL="9452" marR="9452" marT="945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smtClean="0">
                          <a:solidFill>
                            <a:srgbClr val="000000"/>
                          </a:solidFill>
                          <a:effectLst/>
                          <a:latin typeface="Verdana"/>
                        </a:rPr>
                        <a:t>Tsunami </a:t>
                      </a:r>
                      <a:r>
                        <a:rPr lang="en-US" sz="1400" b="0" i="0" u="none" strike="noStrike" dirty="0">
                          <a:solidFill>
                            <a:srgbClr val="000000"/>
                          </a:solidFill>
                          <a:effectLst/>
                          <a:latin typeface="Verdana"/>
                        </a:rPr>
                        <a:t>Vertical Evacuation Structures </a:t>
                      </a:r>
                      <a:r>
                        <a:rPr lang="en-US" sz="1400" b="1" i="0" u="sng" strike="noStrike" dirty="0" smtClean="0">
                          <a:solidFill>
                            <a:srgbClr val="000000"/>
                          </a:solidFill>
                          <a:effectLst/>
                          <a:latin typeface="Verdana"/>
                        </a:rPr>
                        <a:t>Interpreters </a:t>
                      </a:r>
                      <a:r>
                        <a:rPr lang="en-US" sz="1400" b="1" i="0" u="sng" strike="noStrike" dirty="0">
                          <a:solidFill>
                            <a:srgbClr val="000000"/>
                          </a:solidFill>
                          <a:effectLst/>
                          <a:latin typeface="Verdana"/>
                        </a:rPr>
                        <a:t>&amp; EM Educators</a:t>
                      </a:r>
                      <a:endParaRPr lang="en-US" sz="1400" b="0" i="0" u="none" strike="noStrike" dirty="0">
                        <a:solidFill>
                          <a:srgbClr val="000000"/>
                        </a:solidFill>
                        <a:effectLst/>
                        <a:latin typeface="Verdana"/>
                      </a:endParaRPr>
                    </a:p>
                  </a:txBody>
                  <a:tcPr marL="9452" marR="9452" marT="945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smtClean="0">
                          <a:solidFill>
                            <a:srgbClr val="000000"/>
                          </a:solidFill>
                          <a:effectLst/>
                          <a:latin typeface="Verdana"/>
                        </a:rPr>
                        <a:t>Hazard </a:t>
                      </a:r>
                      <a:r>
                        <a:rPr lang="en-US" sz="1400" b="0" i="0" u="none" strike="noStrike" dirty="0">
                          <a:solidFill>
                            <a:srgbClr val="000000"/>
                          </a:solidFill>
                          <a:effectLst/>
                          <a:latin typeface="Verdana"/>
                        </a:rPr>
                        <a:t>Inventory </a:t>
                      </a:r>
                      <a:r>
                        <a:rPr lang="en-US" sz="1400" b="1" i="0" u="sng" strike="noStrike" dirty="0" smtClean="0">
                          <a:solidFill>
                            <a:srgbClr val="000000"/>
                          </a:solidFill>
                          <a:effectLst/>
                          <a:latin typeface="Verdana"/>
                        </a:rPr>
                        <a:t>Teachers</a:t>
                      </a:r>
                      <a:endParaRPr lang="en-US" sz="1400" b="0" i="0" u="none" strike="noStrike" dirty="0">
                        <a:solidFill>
                          <a:srgbClr val="000000"/>
                        </a:solidFill>
                        <a:effectLst/>
                        <a:latin typeface="Verdana"/>
                      </a:endParaRPr>
                    </a:p>
                  </a:txBody>
                  <a:tcPr marL="9452" marR="9452" marT="945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219">
                <a:tc>
                  <a:txBody>
                    <a:bodyPr/>
                    <a:lstStyle/>
                    <a:p>
                      <a:pPr algn="r" fontAlgn="t"/>
                      <a:r>
                        <a:rPr lang="en-US" sz="1400" b="1" i="0" u="none" strike="noStrike" dirty="0">
                          <a:solidFill>
                            <a:srgbClr val="000000"/>
                          </a:solidFill>
                          <a:effectLst/>
                          <a:latin typeface="Verdana"/>
                        </a:rPr>
                        <a:t>12</a:t>
                      </a:r>
                      <a:r>
                        <a:rPr lang="en-US" sz="1400" b="1" i="0" u="none" strike="noStrike" dirty="0" smtClean="0">
                          <a:solidFill>
                            <a:srgbClr val="000000"/>
                          </a:solidFill>
                          <a:effectLst/>
                          <a:latin typeface="Verdana"/>
                        </a:rPr>
                        <a:t>:30</a:t>
                      </a:r>
                      <a:endParaRPr lang="en-US" sz="1400" b="1"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1" i="0" u="none" strike="noStrike" dirty="0" smtClean="0">
                          <a:solidFill>
                            <a:srgbClr val="000000"/>
                          </a:solidFill>
                          <a:effectLst/>
                          <a:latin typeface="Verdana"/>
                        </a:rPr>
                        <a:t>Lunch</a:t>
                      </a:r>
                      <a:endParaRPr lang="en-US" sz="1400" b="1"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1790">
                <a:tc>
                  <a:txBody>
                    <a:bodyPr/>
                    <a:lstStyle/>
                    <a:p>
                      <a:pPr algn="r" fontAlgn="t"/>
                      <a:r>
                        <a:rPr lang="en-US" sz="1400" b="0" i="0" u="none" strike="noStrike" dirty="0" smtClean="0">
                          <a:solidFill>
                            <a:srgbClr val="000000"/>
                          </a:solidFill>
                          <a:effectLst/>
                          <a:latin typeface="Verdana"/>
                        </a:rPr>
                        <a:t>1:15</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0" i="0" u="none" strike="noStrike" dirty="0">
                          <a:solidFill>
                            <a:srgbClr val="000000"/>
                          </a:solidFill>
                          <a:effectLst/>
                          <a:latin typeface="Verdana"/>
                        </a:rPr>
                        <a:t>Action Teams</a:t>
                      </a:r>
                      <a:r>
                        <a:rPr lang="en-US" sz="1400" b="0" i="0" u="none" strike="noStrike" dirty="0" smtClean="0">
                          <a:solidFill>
                            <a:srgbClr val="000000"/>
                          </a:solidFill>
                          <a:effectLst/>
                          <a:latin typeface="Verdana"/>
                        </a:rPr>
                        <a:t>: Final preparations for Action Plan and 10-minute presentation</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1790">
                <a:tc>
                  <a:txBody>
                    <a:bodyPr/>
                    <a:lstStyle/>
                    <a:p>
                      <a:pPr algn="r" fontAlgn="t"/>
                      <a:r>
                        <a:rPr lang="en-US" sz="1400" b="0" i="0" u="none" strike="noStrike" dirty="0">
                          <a:solidFill>
                            <a:srgbClr val="000000"/>
                          </a:solidFill>
                          <a:effectLst/>
                          <a:latin typeface="Verdana"/>
                        </a:rPr>
                        <a:t>2:30</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0" i="0" u="none" strike="noStrike" dirty="0">
                          <a:solidFill>
                            <a:srgbClr val="000000"/>
                          </a:solidFill>
                          <a:effectLst/>
                          <a:latin typeface="Verdana"/>
                        </a:rPr>
                        <a:t>Action Teams: </a:t>
                      </a:r>
                      <a:r>
                        <a:rPr lang="en-US" sz="1400" b="0" i="0" u="none" strike="noStrike" dirty="0" smtClean="0">
                          <a:solidFill>
                            <a:srgbClr val="000000"/>
                          </a:solidFill>
                          <a:effectLst/>
                          <a:latin typeface="Verdana"/>
                        </a:rPr>
                        <a:t>Presentations of plans</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40941">
                <a:tc>
                  <a:txBody>
                    <a:bodyPr/>
                    <a:lstStyle/>
                    <a:p>
                      <a:pPr algn="r" fontAlgn="t"/>
                      <a:r>
                        <a:rPr lang="en-US" sz="1400" b="1" i="0" u="none" strike="noStrike" dirty="0" smtClean="0">
                          <a:solidFill>
                            <a:srgbClr val="000000"/>
                          </a:solidFill>
                          <a:effectLst/>
                          <a:latin typeface="Verdana"/>
                        </a:rPr>
                        <a:t>3:45</a:t>
                      </a:r>
                      <a:endParaRPr lang="en-US" sz="1400" b="1"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1" i="0" u="none" strike="noStrike" dirty="0">
                          <a:solidFill>
                            <a:srgbClr val="000000"/>
                          </a:solidFill>
                          <a:effectLst/>
                          <a:latin typeface="Verdana"/>
                        </a:rPr>
                        <a:t>Break (Coffee, tea, juice, snacks)</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51260">
                <a:tc>
                  <a:txBody>
                    <a:bodyPr/>
                    <a:lstStyle/>
                    <a:p>
                      <a:pPr algn="r" fontAlgn="t"/>
                      <a:r>
                        <a:rPr lang="en-US" sz="1400" b="0" i="0" u="none" strike="noStrike" dirty="0">
                          <a:solidFill>
                            <a:srgbClr val="000000"/>
                          </a:solidFill>
                          <a:effectLst/>
                          <a:latin typeface="Verdana"/>
                        </a:rPr>
                        <a:t>4</a:t>
                      </a:r>
                      <a:r>
                        <a:rPr lang="en-US" sz="1400" b="0" i="0" u="none" strike="noStrike" dirty="0" smtClean="0">
                          <a:solidFill>
                            <a:srgbClr val="000000"/>
                          </a:solidFill>
                          <a:effectLst/>
                          <a:latin typeface="Verdana"/>
                        </a:rPr>
                        <a:t>:00</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0" i="0" u="none" strike="noStrike" dirty="0">
                          <a:solidFill>
                            <a:srgbClr val="000000"/>
                          </a:solidFill>
                          <a:effectLst/>
                          <a:latin typeface="Verdana"/>
                        </a:rPr>
                        <a:t>Post-Workshop </a:t>
                      </a:r>
                      <a:r>
                        <a:rPr lang="en-US" sz="1400" b="0" i="0" u="none" strike="noStrike" dirty="0" smtClean="0">
                          <a:solidFill>
                            <a:srgbClr val="000000"/>
                          </a:solidFill>
                          <a:effectLst/>
                          <a:latin typeface="Verdana"/>
                        </a:rPr>
                        <a:t>Assessment. Survey and focus groups.</a:t>
                      </a:r>
                      <a:endParaRPr lang="en-US" sz="1400" b="0" i="0" u="none" strike="noStrike" dirty="0">
                        <a:solidFill>
                          <a:srgbClr val="000000"/>
                        </a:solidFill>
                        <a:effectLst/>
                        <a:latin typeface="Verdana"/>
                      </a:endParaRP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40941">
                <a:tc>
                  <a:txBody>
                    <a:bodyPr/>
                    <a:lstStyle/>
                    <a:p>
                      <a:pPr algn="r" fontAlgn="t"/>
                      <a:r>
                        <a:rPr lang="en-US" sz="1400" b="1" i="0" u="none" strike="noStrike">
                          <a:solidFill>
                            <a:srgbClr val="000000"/>
                          </a:solidFill>
                          <a:effectLst/>
                          <a:latin typeface="Verdana"/>
                        </a:rPr>
                        <a:t>5:30</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53975" indent="0" algn="l" fontAlgn="t"/>
                      <a:r>
                        <a:rPr lang="en-US" sz="1400" b="1" i="0" u="none" strike="noStrike" dirty="0">
                          <a:solidFill>
                            <a:srgbClr val="000000"/>
                          </a:solidFill>
                          <a:effectLst/>
                          <a:latin typeface="Verdana"/>
                        </a:rPr>
                        <a:t>Adjourn</a:t>
                      </a:r>
                    </a:p>
                  </a:txBody>
                  <a:tcPr marL="9452" marR="9452" marT="94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0771079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Share-a-thon</a:t>
            </a:r>
            <a:endParaRPr lang="en-US" dirty="0"/>
          </a:p>
        </p:txBody>
      </p:sp>
      <p:sp>
        <p:nvSpPr>
          <p:cNvPr id="3" name="Content Placeholder 2"/>
          <p:cNvSpPr>
            <a:spLocks noGrp="1"/>
          </p:cNvSpPr>
          <p:nvPr>
            <p:ph idx="1"/>
          </p:nvPr>
        </p:nvSpPr>
        <p:spPr/>
        <p:txBody>
          <a:bodyPr/>
          <a:lstStyle/>
          <a:p>
            <a:r>
              <a:rPr lang="en-US" dirty="0" smtClean="0"/>
              <a:t>Expected: Brookings, OR</a:t>
            </a:r>
          </a:p>
          <a:p>
            <a:r>
              <a:rPr lang="en-US" dirty="0" smtClean="0"/>
              <a:t>Saturday March 5, 2015 9:30 am-3 pm</a:t>
            </a:r>
          </a:p>
          <a:p>
            <a:r>
              <a:rPr lang="en-US" dirty="0" smtClean="0"/>
              <a:t>Participants from Coos Bay and Arcata workshops</a:t>
            </a:r>
          </a:p>
          <a:p>
            <a:r>
              <a:rPr lang="en-US" dirty="0" smtClean="0"/>
              <a:t>Present on activities under taken related to CEETEP topics</a:t>
            </a:r>
          </a:p>
          <a:p>
            <a:r>
              <a:rPr lang="en-US" dirty="0" smtClean="0"/>
              <a:t>Action team members will support each other</a:t>
            </a:r>
          </a:p>
          <a:p>
            <a:pPr lvl="1"/>
            <a:r>
              <a:rPr lang="en-US" dirty="0" smtClean="0"/>
              <a:t>Can do collaborative project as a whole team</a:t>
            </a:r>
          </a:p>
          <a:p>
            <a:pPr lvl="1"/>
            <a:r>
              <a:rPr lang="en-US" dirty="0" smtClean="0"/>
              <a:t>Communicate as work separately as individuals or sub-groups</a:t>
            </a:r>
          </a:p>
        </p:txBody>
      </p:sp>
    </p:spTree>
    <p:extLst>
      <p:ext uri="{BB962C8B-B14F-4D97-AF65-F5344CB8AC3E}">
        <p14:creationId xmlns:p14="http://schemas.microsoft.com/office/powerpoint/2010/main" val="3114026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3327150" y="1533244"/>
            <a:ext cx="5562689" cy="4169932"/>
          </a:xfrm>
          <a:prstGeom prst="rect">
            <a:avLst/>
          </a:prstGeom>
          <a:noFill/>
          <a:ln>
            <a:noFill/>
          </a:ln>
        </p:spPr>
      </p:pic>
      <p:sp>
        <p:nvSpPr>
          <p:cNvPr id="3" name="Content Placeholder 2"/>
          <p:cNvSpPr>
            <a:spLocks noGrp="1"/>
          </p:cNvSpPr>
          <p:nvPr>
            <p:ph idx="1"/>
          </p:nvPr>
        </p:nvSpPr>
        <p:spPr>
          <a:xfrm>
            <a:off x="549275" y="1533243"/>
            <a:ext cx="4078241" cy="4410357"/>
          </a:xfrm>
          <a:noFill/>
        </p:spPr>
        <p:txBody>
          <a:bodyPr/>
          <a:lstStyle/>
          <a:p>
            <a:r>
              <a:rPr lang="en-US" dirty="0" smtClean="0"/>
              <a:t>CEETEP</a:t>
            </a:r>
          </a:p>
          <a:p>
            <a:r>
              <a:rPr lang="en-US" dirty="0" smtClean="0"/>
              <a:t>Instructors</a:t>
            </a:r>
          </a:p>
          <a:p>
            <a:r>
              <a:rPr lang="en-US" dirty="0" smtClean="0"/>
              <a:t>Participants</a:t>
            </a:r>
          </a:p>
          <a:p>
            <a:r>
              <a:rPr lang="en-US" dirty="0" smtClean="0"/>
              <a:t>EarthScope</a:t>
            </a:r>
          </a:p>
          <a:p>
            <a:r>
              <a:rPr lang="en-US" dirty="0" smtClean="0"/>
              <a:t>Quake Catcher Networks</a:t>
            </a:r>
            <a:endParaRPr lang="en-US" dirty="0"/>
          </a:p>
        </p:txBody>
      </p:sp>
      <p:sp>
        <p:nvSpPr>
          <p:cNvPr id="2" name="Title 1"/>
          <p:cNvSpPr>
            <a:spLocks noGrp="1"/>
          </p:cNvSpPr>
          <p:nvPr>
            <p:ph type="title"/>
          </p:nvPr>
        </p:nvSpPr>
        <p:spPr/>
        <p:txBody>
          <a:bodyPr/>
          <a:lstStyle/>
          <a:p>
            <a:pPr algn="l"/>
            <a:r>
              <a:rPr lang="en-US" dirty="0" smtClean="0"/>
              <a:t>Introductions</a:t>
            </a:r>
            <a:endParaRPr lang="en-US" dirty="0"/>
          </a:p>
        </p:txBody>
      </p:sp>
      <p:sp>
        <p:nvSpPr>
          <p:cNvPr id="6" name="TextBox 5"/>
          <p:cNvSpPr txBox="1"/>
          <p:nvPr/>
        </p:nvSpPr>
        <p:spPr>
          <a:xfrm>
            <a:off x="6863609" y="1533244"/>
            <a:ext cx="1936805" cy="646331"/>
          </a:xfrm>
          <a:prstGeom prst="rect">
            <a:avLst/>
          </a:prstGeom>
          <a:noFill/>
        </p:spPr>
        <p:txBody>
          <a:bodyPr wrap="square" rtlCol="0">
            <a:spAutoFit/>
          </a:bodyPr>
          <a:lstStyle/>
          <a:p>
            <a:pPr algn="ctr"/>
            <a:r>
              <a:rPr lang="en-US" b="1" dirty="0" smtClean="0"/>
              <a:t>HSU Campus</a:t>
            </a:r>
          </a:p>
          <a:p>
            <a:pPr algn="ctr"/>
            <a:r>
              <a:rPr lang="en-US" b="1" dirty="0" smtClean="0"/>
              <a:t>GPS Station</a:t>
            </a:r>
            <a:endParaRPr lang="en-US" b="1" dirty="0"/>
          </a:p>
        </p:txBody>
      </p:sp>
    </p:spTree>
    <p:extLst>
      <p:ext uri="{BB962C8B-B14F-4D97-AF65-F5344CB8AC3E}">
        <p14:creationId xmlns:p14="http://schemas.microsoft.com/office/powerpoint/2010/main" val="2797776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3400" y="166762"/>
            <a:ext cx="4772377" cy="6593429"/>
          </a:xfrm>
          <a:prstGeom prst="rect">
            <a:avLst/>
          </a:prstGeom>
        </p:spPr>
      </p:pic>
      <p:sp>
        <p:nvSpPr>
          <p:cNvPr id="5063691" name="TextBox 18"/>
          <p:cNvSpPr txBox="1">
            <a:spLocks noChangeArrowheads="1"/>
          </p:cNvSpPr>
          <p:nvPr/>
        </p:nvSpPr>
        <p:spPr bwMode="auto">
          <a:xfrm>
            <a:off x="152400" y="1553646"/>
            <a:ext cx="4191000" cy="4618553"/>
          </a:xfrm>
          <a:prstGeom prst="rect">
            <a:avLst/>
          </a:prstGeom>
          <a:noFill/>
          <a:ln>
            <a:noFill/>
          </a:ln>
        </p:spPr>
        <p:txBody>
          <a:bodyPr/>
          <a:lstStyle>
            <a:lvl1pPr marL="228600" indent="-228600">
              <a:defRPr sz="2400">
                <a:solidFill>
                  <a:schemeClr val="tx1"/>
                </a:solidFill>
                <a:latin typeface="Times" charset="0"/>
                <a:ea typeface="ＭＳ Ｐゴシック" charset="0"/>
              </a:defRPr>
            </a:lvl1pPr>
            <a:lvl2pPr marL="379952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marL="37931725" indent="-50787300">
              <a:defRPr sz="2400">
                <a:solidFill>
                  <a:schemeClr val="tx1"/>
                </a:solidFill>
                <a:latin typeface="Times" charset="0"/>
                <a:ea typeface="ＭＳ Ｐゴシック" charset="0"/>
              </a:defRPr>
            </a:lvl5pPr>
            <a:lvl6pPr marL="38388925" indent="-50787300" eaLnBrk="0" fontAlgn="base" hangingPunct="0">
              <a:spcBef>
                <a:spcPct val="0"/>
              </a:spcBef>
              <a:spcAft>
                <a:spcPct val="0"/>
              </a:spcAft>
              <a:defRPr sz="2400">
                <a:solidFill>
                  <a:schemeClr val="tx1"/>
                </a:solidFill>
                <a:latin typeface="Times" charset="0"/>
                <a:ea typeface="ＭＳ Ｐゴシック" charset="0"/>
              </a:defRPr>
            </a:lvl6pPr>
            <a:lvl7pPr marL="38846125" indent="-50787300" eaLnBrk="0" fontAlgn="base" hangingPunct="0">
              <a:spcBef>
                <a:spcPct val="0"/>
              </a:spcBef>
              <a:spcAft>
                <a:spcPct val="0"/>
              </a:spcAft>
              <a:defRPr sz="2400">
                <a:solidFill>
                  <a:schemeClr val="tx1"/>
                </a:solidFill>
                <a:latin typeface="Times" charset="0"/>
                <a:ea typeface="ＭＳ Ｐゴシック" charset="0"/>
              </a:defRPr>
            </a:lvl7pPr>
            <a:lvl8pPr marL="39303325" indent="-50787300" eaLnBrk="0" fontAlgn="base" hangingPunct="0">
              <a:spcBef>
                <a:spcPct val="0"/>
              </a:spcBef>
              <a:spcAft>
                <a:spcPct val="0"/>
              </a:spcAft>
              <a:defRPr sz="2400">
                <a:solidFill>
                  <a:schemeClr val="tx1"/>
                </a:solidFill>
                <a:latin typeface="Times" charset="0"/>
                <a:ea typeface="ＭＳ Ｐゴシック" charset="0"/>
              </a:defRPr>
            </a:lvl8pPr>
            <a:lvl9pPr marL="39760525" indent="-507873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u="sng" dirty="0">
                <a:solidFill>
                  <a:schemeClr val="tx1">
                    <a:lumMod val="65000"/>
                    <a:lumOff val="35000"/>
                  </a:schemeClr>
                </a:solidFill>
                <a:latin typeface="+mn-lt"/>
              </a:rPr>
              <a:t>CEETEP </a:t>
            </a:r>
            <a:r>
              <a:rPr lang="en-US" sz="1500" u="sng" dirty="0" smtClean="0">
                <a:solidFill>
                  <a:schemeClr val="tx1">
                    <a:lumMod val="65000"/>
                    <a:lumOff val="35000"/>
                  </a:schemeClr>
                </a:solidFill>
                <a:latin typeface="+mn-lt"/>
              </a:rPr>
              <a:t>Principal </a:t>
            </a:r>
            <a:r>
              <a:rPr lang="en-US" sz="1500" u="sng" dirty="0">
                <a:solidFill>
                  <a:schemeClr val="tx1">
                    <a:lumMod val="65000"/>
                    <a:lumOff val="35000"/>
                  </a:schemeClr>
                </a:solidFill>
                <a:latin typeface="+mn-lt"/>
              </a:rPr>
              <a:t>Investigators </a:t>
            </a:r>
            <a:r>
              <a:rPr lang="en-US" sz="1500" u="sng" dirty="0" smtClean="0">
                <a:solidFill>
                  <a:schemeClr val="tx1">
                    <a:lumMod val="65000"/>
                    <a:lumOff val="35000"/>
                  </a:schemeClr>
                </a:solidFill>
                <a:latin typeface="+mn-lt"/>
              </a:rPr>
              <a:t>&amp; California Partners</a:t>
            </a:r>
            <a:r>
              <a:rPr lang="en-US" sz="1500" dirty="0" smtClean="0">
                <a:solidFill>
                  <a:schemeClr val="tx1">
                    <a:lumMod val="65000"/>
                    <a:lumOff val="35000"/>
                  </a:schemeClr>
                </a:solidFill>
                <a:latin typeface="+mn-lt"/>
              </a:rPr>
              <a:t> </a:t>
            </a:r>
            <a:endParaRPr lang="en-US" sz="1500" dirty="0">
              <a:solidFill>
                <a:schemeClr val="tx1">
                  <a:lumMod val="65000"/>
                  <a:lumOff val="35000"/>
                </a:schemeClr>
              </a:solidFill>
              <a:latin typeface="+mn-lt"/>
            </a:endParaRPr>
          </a:p>
          <a:p>
            <a:r>
              <a:rPr lang="en-US" sz="1500" dirty="0">
                <a:solidFill>
                  <a:schemeClr val="tx1">
                    <a:lumMod val="65000"/>
                    <a:lumOff val="35000"/>
                  </a:schemeClr>
                </a:solidFill>
                <a:latin typeface="+mn-lt"/>
              </a:rPr>
              <a:t>1. Bob Butler, University of Portland, Portland</a:t>
            </a:r>
          </a:p>
          <a:p>
            <a:r>
              <a:rPr lang="en-US" sz="1500" dirty="0">
                <a:solidFill>
                  <a:schemeClr val="tx1">
                    <a:lumMod val="65000"/>
                    <a:lumOff val="35000"/>
                  </a:schemeClr>
                </a:solidFill>
                <a:latin typeface="+mn-lt"/>
              </a:rPr>
              <a:t>2. </a:t>
            </a:r>
            <a:r>
              <a:rPr lang="en-US" sz="1500" dirty="0" smtClean="0">
                <a:solidFill>
                  <a:schemeClr val="tx1">
                    <a:lumMod val="65000"/>
                    <a:lumOff val="35000"/>
                  </a:schemeClr>
                </a:solidFill>
                <a:latin typeface="+mn-lt"/>
              </a:rPr>
              <a:t>Beth </a:t>
            </a:r>
            <a:r>
              <a:rPr lang="en-US" sz="1500" dirty="0">
                <a:solidFill>
                  <a:schemeClr val="tx1">
                    <a:lumMod val="65000"/>
                    <a:lumOff val="35000"/>
                  </a:schemeClr>
                </a:solidFill>
                <a:latin typeface="+mn-lt"/>
              </a:rPr>
              <a:t>Pratt-Sitaula, Central Washington University, </a:t>
            </a:r>
            <a:r>
              <a:rPr lang="en-US" sz="1500" dirty="0" smtClean="0">
                <a:solidFill>
                  <a:schemeClr val="tx1">
                    <a:lumMod val="65000"/>
                    <a:lumOff val="35000"/>
                  </a:schemeClr>
                </a:solidFill>
                <a:latin typeface="+mn-lt"/>
              </a:rPr>
              <a:t>Ellensburg</a:t>
            </a:r>
            <a:r>
              <a:rPr lang="en-US" sz="1500" dirty="0">
                <a:solidFill>
                  <a:schemeClr val="tx1">
                    <a:lumMod val="65000"/>
                    <a:lumOff val="35000"/>
                  </a:schemeClr>
                </a:solidFill>
                <a:latin typeface="+mn-lt"/>
              </a:rPr>
              <a:t> </a:t>
            </a:r>
            <a:r>
              <a:rPr lang="en-US" sz="1500" dirty="0" smtClean="0">
                <a:solidFill>
                  <a:schemeClr val="tx1">
                    <a:lumMod val="65000"/>
                    <a:lumOff val="35000"/>
                  </a:schemeClr>
                </a:solidFill>
                <a:latin typeface="+mn-lt"/>
              </a:rPr>
              <a:t>&amp; </a:t>
            </a:r>
            <a:r>
              <a:rPr lang="en-US" sz="1500" dirty="0">
                <a:solidFill>
                  <a:schemeClr val="tx1">
                    <a:lumMod val="65000"/>
                    <a:lumOff val="35000"/>
                  </a:schemeClr>
                </a:solidFill>
                <a:latin typeface="+mn-lt"/>
              </a:rPr>
              <a:t>UNAVCO, Boulder, </a:t>
            </a:r>
            <a:r>
              <a:rPr lang="en-US" sz="1500" dirty="0" smtClean="0">
                <a:solidFill>
                  <a:schemeClr val="tx1">
                    <a:lumMod val="65000"/>
                    <a:lumOff val="35000"/>
                  </a:schemeClr>
                </a:solidFill>
                <a:latin typeface="+mn-lt"/>
              </a:rPr>
              <a:t>CO</a:t>
            </a:r>
          </a:p>
          <a:p>
            <a:r>
              <a:rPr lang="en-US" sz="1500" dirty="0" smtClean="0">
                <a:solidFill>
                  <a:schemeClr val="tx1">
                    <a:lumMod val="65000"/>
                    <a:lumOff val="35000"/>
                  </a:schemeClr>
                </a:solidFill>
                <a:latin typeface="+mn-lt"/>
              </a:rPr>
              <a:t>3. Nancee Hunter, Hatfield Marine Science Center, Oregon State Univ., Newport OR</a:t>
            </a:r>
          </a:p>
          <a:p>
            <a:r>
              <a:rPr lang="en-US" sz="1500" dirty="0">
                <a:solidFill>
                  <a:schemeClr val="tx1">
                    <a:lumMod val="65000"/>
                    <a:lumOff val="35000"/>
                  </a:schemeClr>
                </a:solidFill>
                <a:latin typeface="+mn-lt"/>
              </a:rPr>
              <a:t>4</a:t>
            </a:r>
            <a:r>
              <a:rPr lang="en-US" sz="1500" dirty="0" smtClean="0">
                <a:solidFill>
                  <a:schemeClr val="tx1">
                    <a:lumMod val="65000"/>
                    <a:lumOff val="35000"/>
                  </a:schemeClr>
                </a:solidFill>
                <a:latin typeface="+mn-lt"/>
              </a:rPr>
              <a:t>. </a:t>
            </a:r>
            <a:r>
              <a:rPr lang="en-US" sz="1500" dirty="0">
                <a:solidFill>
                  <a:schemeClr val="tx1">
                    <a:lumMod val="65000"/>
                    <a:lumOff val="35000"/>
                  </a:schemeClr>
                </a:solidFill>
                <a:latin typeface="+mn-lt"/>
              </a:rPr>
              <a:t>Bob de Groot, Southern California Earthquake Center, Los Angeles, CA</a:t>
            </a:r>
          </a:p>
          <a:p>
            <a:r>
              <a:rPr lang="en-US" sz="1500" dirty="0">
                <a:solidFill>
                  <a:schemeClr val="tx1">
                    <a:lumMod val="65000"/>
                    <a:lumOff val="35000"/>
                  </a:schemeClr>
                </a:solidFill>
                <a:latin typeface="+mn-lt"/>
              </a:rPr>
              <a:t>5</a:t>
            </a:r>
            <a:r>
              <a:rPr lang="en-US" sz="1500" dirty="0" smtClean="0">
                <a:solidFill>
                  <a:schemeClr val="tx1">
                    <a:lumMod val="65000"/>
                    <a:lumOff val="35000"/>
                  </a:schemeClr>
                </a:solidFill>
                <a:latin typeface="+mn-lt"/>
              </a:rPr>
              <a:t>. Lori Dengler, Humboldt State University, Arcata, CA</a:t>
            </a:r>
          </a:p>
          <a:p>
            <a:pPr>
              <a:buFont typeface="Arial" charset="0"/>
              <a:buNone/>
            </a:pPr>
            <a:endParaRPr lang="en-US" sz="1500" u="sng" dirty="0">
              <a:solidFill>
                <a:schemeClr val="tx1">
                  <a:lumMod val="65000"/>
                  <a:lumOff val="35000"/>
                </a:schemeClr>
              </a:solidFill>
              <a:latin typeface="+mn-lt"/>
            </a:endParaRPr>
          </a:p>
          <a:p>
            <a:pPr>
              <a:buFont typeface="Arial" charset="0"/>
              <a:buNone/>
            </a:pPr>
            <a:r>
              <a:rPr lang="en-US" sz="1500" u="sng" dirty="0">
                <a:solidFill>
                  <a:schemeClr val="tx1">
                    <a:lumMod val="65000"/>
                    <a:lumOff val="35000"/>
                  </a:schemeClr>
                </a:solidFill>
                <a:latin typeface="+mn-lt"/>
              </a:rPr>
              <a:t>Master Teachers and Co-Instructors</a:t>
            </a:r>
          </a:p>
          <a:p>
            <a:pPr>
              <a:buFont typeface="Arial" charset="0"/>
              <a:buNone/>
            </a:pPr>
            <a:r>
              <a:rPr lang="en-US" sz="1500" dirty="0" smtClean="0">
                <a:solidFill>
                  <a:schemeClr val="tx1">
                    <a:lumMod val="65000"/>
                    <a:lumOff val="35000"/>
                  </a:schemeClr>
                </a:solidFill>
                <a:latin typeface="+mn-lt"/>
              </a:rPr>
              <a:t>6. </a:t>
            </a:r>
            <a:r>
              <a:rPr lang="en-US" sz="1500" dirty="0">
                <a:solidFill>
                  <a:schemeClr val="tx1">
                    <a:lumMod val="65000"/>
                    <a:lumOff val="35000"/>
                  </a:schemeClr>
                </a:solidFill>
                <a:latin typeface="+mn-lt"/>
              </a:rPr>
              <a:t>Roger Groom, Mt. Tabor Middle School, Portland</a:t>
            </a:r>
          </a:p>
          <a:p>
            <a:pPr>
              <a:buFont typeface="Arial" charset="0"/>
              <a:buNone/>
            </a:pPr>
            <a:r>
              <a:rPr lang="en-US" sz="1500" dirty="0" smtClean="0">
                <a:solidFill>
                  <a:schemeClr val="tx1">
                    <a:lumMod val="65000"/>
                    <a:lumOff val="35000"/>
                  </a:schemeClr>
                </a:solidFill>
                <a:latin typeface="+mn-lt"/>
              </a:rPr>
              <a:t>7. </a:t>
            </a:r>
            <a:r>
              <a:rPr lang="en-US" sz="1500" dirty="0" err="1" smtClean="0">
                <a:solidFill>
                  <a:schemeClr val="tx1">
                    <a:lumMod val="65000"/>
                    <a:lumOff val="35000"/>
                  </a:schemeClr>
                </a:solidFill>
                <a:latin typeface="+mn-lt"/>
              </a:rPr>
              <a:t>Dorie</a:t>
            </a:r>
            <a:r>
              <a:rPr lang="en-US" sz="1500" dirty="0" smtClean="0">
                <a:solidFill>
                  <a:schemeClr val="tx1">
                    <a:lumMod val="65000"/>
                    <a:lumOff val="35000"/>
                  </a:schemeClr>
                </a:solidFill>
                <a:latin typeface="+mn-lt"/>
              </a:rPr>
              <a:t> </a:t>
            </a:r>
            <a:r>
              <a:rPr lang="en-US" sz="1500" dirty="0" err="1" smtClean="0">
                <a:solidFill>
                  <a:schemeClr val="tx1">
                    <a:lumMod val="65000"/>
                    <a:lumOff val="35000"/>
                  </a:schemeClr>
                </a:solidFill>
                <a:latin typeface="+mn-lt"/>
              </a:rPr>
              <a:t>Lanni</a:t>
            </a:r>
            <a:r>
              <a:rPr lang="en-US" sz="1500" dirty="0" smtClean="0">
                <a:solidFill>
                  <a:schemeClr val="tx1">
                    <a:lumMod val="65000"/>
                    <a:lumOff val="35000"/>
                  </a:schemeClr>
                </a:solidFill>
                <a:latin typeface="+mn-lt"/>
              </a:rPr>
              <a:t>, Humboldt County EM</a:t>
            </a:r>
          </a:p>
          <a:p>
            <a:pPr>
              <a:buFont typeface="Arial" charset="0"/>
              <a:buNone/>
            </a:pPr>
            <a:r>
              <a:rPr lang="en-US" sz="1500" dirty="0" smtClean="0">
                <a:solidFill>
                  <a:schemeClr val="tx1">
                    <a:lumMod val="65000"/>
                    <a:lumOff val="35000"/>
                  </a:schemeClr>
                </a:solidFill>
                <a:latin typeface="+mn-lt"/>
              </a:rPr>
              <a:t>8. Troy </a:t>
            </a:r>
            <a:r>
              <a:rPr lang="en-US" sz="1500" dirty="0">
                <a:solidFill>
                  <a:schemeClr val="tx1">
                    <a:lumMod val="65000"/>
                    <a:lumOff val="35000"/>
                  </a:schemeClr>
                </a:solidFill>
                <a:latin typeface="+mn-lt"/>
              </a:rPr>
              <a:t>N</a:t>
            </a:r>
            <a:r>
              <a:rPr lang="en-US" sz="1500" dirty="0" smtClean="0">
                <a:solidFill>
                  <a:schemeClr val="tx1">
                    <a:lumMod val="65000"/>
                    <a:lumOff val="35000"/>
                  </a:schemeClr>
                </a:solidFill>
                <a:latin typeface="+mn-lt"/>
              </a:rPr>
              <a:t>icolini, National Weather Service</a:t>
            </a:r>
          </a:p>
          <a:p>
            <a:pPr>
              <a:buFont typeface="Arial" charset="0"/>
              <a:buNone/>
            </a:pPr>
            <a:r>
              <a:rPr lang="en-US" sz="1500" dirty="0">
                <a:solidFill>
                  <a:schemeClr val="tx1">
                    <a:lumMod val="65000"/>
                    <a:lumOff val="35000"/>
                  </a:schemeClr>
                </a:solidFill>
                <a:latin typeface="+mn-lt"/>
              </a:rPr>
              <a:t>9</a:t>
            </a:r>
            <a:r>
              <a:rPr lang="en-US" sz="1500" dirty="0" smtClean="0">
                <a:solidFill>
                  <a:schemeClr val="tx1">
                    <a:lumMod val="65000"/>
                    <a:lumOff val="35000"/>
                  </a:schemeClr>
                </a:solidFill>
                <a:latin typeface="+mn-lt"/>
              </a:rPr>
              <a:t>. Vicki Ozaki, Redwood Nat. &amp; State Parks</a:t>
            </a:r>
          </a:p>
          <a:p>
            <a:pPr>
              <a:buFont typeface="Arial" charset="0"/>
              <a:buNone/>
            </a:pPr>
            <a:r>
              <a:rPr lang="en-US" sz="1500" dirty="0" smtClean="0">
                <a:solidFill>
                  <a:schemeClr val="tx1">
                    <a:lumMod val="65000"/>
                    <a:lumOff val="35000"/>
                  </a:schemeClr>
                </a:solidFill>
                <a:latin typeface="+mn-lt"/>
              </a:rPr>
              <a:t>10. Jay Patton, Humboldt State University</a:t>
            </a:r>
          </a:p>
          <a:p>
            <a:pPr>
              <a:buFont typeface="Arial" charset="0"/>
              <a:buNone/>
            </a:pPr>
            <a:r>
              <a:rPr lang="en-US" sz="1500" dirty="0" smtClean="0">
                <a:solidFill>
                  <a:schemeClr val="tx1">
                    <a:lumMod val="65000"/>
                    <a:lumOff val="35000"/>
                  </a:schemeClr>
                </a:solidFill>
                <a:latin typeface="+mn-lt"/>
              </a:rPr>
              <a:t>11. Adam </a:t>
            </a:r>
            <a:r>
              <a:rPr lang="en-US" sz="1500" dirty="0" err="1" smtClean="0">
                <a:solidFill>
                  <a:schemeClr val="tx1">
                    <a:lumMod val="65000"/>
                    <a:lumOff val="35000"/>
                  </a:schemeClr>
                </a:solidFill>
                <a:latin typeface="+mn-lt"/>
              </a:rPr>
              <a:t>Woolace</a:t>
            </a:r>
            <a:r>
              <a:rPr lang="en-US" sz="1500" dirty="0" smtClean="0">
                <a:solidFill>
                  <a:schemeClr val="tx1">
                    <a:lumMod val="65000"/>
                    <a:lumOff val="35000"/>
                  </a:schemeClr>
                </a:solidFill>
                <a:latin typeface="+mn-lt"/>
              </a:rPr>
              <a:t>, UNAVCO</a:t>
            </a:r>
            <a:endParaRPr lang="en-US" sz="1500" dirty="0" smtClean="0">
              <a:solidFill>
                <a:srgbClr val="FF0000"/>
              </a:solidFill>
              <a:latin typeface="+mn-lt"/>
            </a:endParaRPr>
          </a:p>
        </p:txBody>
      </p:sp>
      <p:sp>
        <p:nvSpPr>
          <p:cNvPr id="5063693" name="Rectangle 13"/>
          <p:cNvSpPr>
            <a:spLocks noChangeArrowheads="1"/>
          </p:cNvSpPr>
          <p:nvPr/>
        </p:nvSpPr>
        <p:spPr bwMode="auto">
          <a:xfrm>
            <a:off x="0" y="152400"/>
            <a:ext cx="4419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2800" b="1" dirty="0">
                <a:solidFill>
                  <a:schemeClr val="accent1"/>
                </a:solidFill>
              </a:rPr>
              <a:t>CEETEP</a:t>
            </a:r>
            <a:br>
              <a:rPr lang="en-US" sz="2800" b="1" dirty="0">
                <a:solidFill>
                  <a:schemeClr val="accent1"/>
                </a:solidFill>
              </a:rPr>
            </a:br>
            <a:r>
              <a:rPr lang="en-US" sz="2000" i="1" dirty="0" smtClean="0">
                <a:solidFill>
                  <a:schemeClr val="accent1"/>
                </a:solidFill>
              </a:rPr>
              <a:t>Arcata, CA</a:t>
            </a:r>
          </a:p>
          <a:p>
            <a:pPr algn="ctr"/>
            <a:r>
              <a:rPr lang="en-US" sz="2000" i="1" dirty="0" smtClean="0">
                <a:solidFill>
                  <a:schemeClr val="accent1"/>
                </a:solidFill>
              </a:rPr>
              <a:t>October 9-12, 2015</a:t>
            </a:r>
            <a:endParaRPr lang="en-US" sz="2000" i="1" dirty="0">
              <a:solidFill>
                <a:schemeClr val="accent1"/>
              </a:solidFill>
            </a:endParaRPr>
          </a:p>
        </p:txBody>
      </p:sp>
      <p:sp>
        <p:nvSpPr>
          <p:cNvPr id="5063695" name="Rectangle 15"/>
          <p:cNvSpPr>
            <a:spLocks noChangeArrowheads="1"/>
          </p:cNvSpPr>
          <p:nvPr/>
        </p:nvSpPr>
        <p:spPr bwMode="auto">
          <a:xfrm>
            <a:off x="5461001" y="6129144"/>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a:solidFill>
                  <a:srgbClr val="FFFF00"/>
                </a:solidFill>
              </a:rPr>
              <a:t>5</a:t>
            </a:r>
          </a:p>
        </p:txBody>
      </p:sp>
      <p:sp>
        <p:nvSpPr>
          <p:cNvPr id="5063696" name="Rectangle 16"/>
          <p:cNvSpPr>
            <a:spLocks noChangeArrowheads="1"/>
          </p:cNvSpPr>
          <p:nvPr/>
        </p:nvSpPr>
        <p:spPr bwMode="auto">
          <a:xfrm>
            <a:off x="7206330" y="1333295"/>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smtClean="0">
                <a:solidFill>
                  <a:srgbClr val="FFFF00"/>
                </a:solidFill>
              </a:rPr>
              <a:t>2</a:t>
            </a:r>
            <a:endParaRPr lang="en-US" sz="1400" b="1" dirty="0">
              <a:solidFill>
                <a:srgbClr val="FFFF00"/>
              </a:solidFill>
            </a:endParaRPr>
          </a:p>
        </p:txBody>
      </p:sp>
      <p:sp>
        <p:nvSpPr>
          <p:cNvPr id="5063698" name="Rectangle 18"/>
          <p:cNvSpPr>
            <a:spLocks noChangeArrowheads="1"/>
          </p:cNvSpPr>
          <p:nvPr/>
        </p:nvSpPr>
        <p:spPr bwMode="auto">
          <a:xfrm>
            <a:off x="5996738" y="2451988"/>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a:solidFill>
                  <a:srgbClr val="FFFF00"/>
                </a:solidFill>
              </a:rPr>
              <a:t>1</a:t>
            </a:r>
          </a:p>
        </p:txBody>
      </p:sp>
      <p:sp>
        <p:nvSpPr>
          <p:cNvPr id="5063700" name="Rectangle 20"/>
          <p:cNvSpPr>
            <a:spLocks noChangeArrowheads="1"/>
          </p:cNvSpPr>
          <p:nvPr/>
        </p:nvSpPr>
        <p:spPr bwMode="auto">
          <a:xfrm>
            <a:off x="6135535" y="2516401"/>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smtClean="0">
                <a:solidFill>
                  <a:srgbClr val="FFFF00"/>
                </a:solidFill>
              </a:rPr>
              <a:t>6</a:t>
            </a:r>
            <a:endParaRPr lang="en-US" sz="1400" b="1" dirty="0">
              <a:solidFill>
                <a:srgbClr val="FFFF00"/>
              </a:solidFill>
            </a:endParaRPr>
          </a:p>
        </p:txBody>
      </p:sp>
      <p:sp>
        <p:nvSpPr>
          <p:cNvPr id="5063703" name="Rectangle 23"/>
          <p:cNvSpPr>
            <a:spLocks noChangeArrowheads="1"/>
          </p:cNvSpPr>
          <p:nvPr/>
        </p:nvSpPr>
        <p:spPr bwMode="auto">
          <a:xfrm>
            <a:off x="5601834" y="6026246"/>
            <a:ext cx="71649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a:solidFill>
                  <a:srgbClr val="FFFF00"/>
                </a:solidFill>
              </a:rPr>
              <a:t>7</a:t>
            </a:r>
            <a:r>
              <a:rPr lang="en-US" sz="1400" b="1" dirty="0" smtClean="0">
                <a:solidFill>
                  <a:srgbClr val="FFFF00"/>
                </a:solidFill>
              </a:rPr>
              <a:t>-11</a:t>
            </a:r>
            <a:endParaRPr lang="en-US" sz="1400" b="1" dirty="0">
              <a:solidFill>
                <a:srgbClr val="FFFF00"/>
              </a:solidFill>
            </a:endParaRPr>
          </a:p>
        </p:txBody>
      </p:sp>
      <p:sp>
        <p:nvSpPr>
          <p:cNvPr id="5063706" name="Rectangle 26"/>
          <p:cNvSpPr>
            <a:spLocks noChangeArrowheads="1"/>
          </p:cNvSpPr>
          <p:nvPr/>
        </p:nvSpPr>
        <p:spPr bwMode="auto">
          <a:xfrm>
            <a:off x="8616245" y="3731991"/>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smtClean="0">
                <a:solidFill>
                  <a:srgbClr val="FFFF00"/>
                </a:solidFill>
              </a:rPr>
              <a:t>2</a:t>
            </a:r>
            <a:endParaRPr lang="en-US" sz="1400" b="1" dirty="0">
              <a:solidFill>
                <a:srgbClr val="FFFF00"/>
              </a:solidFill>
            </a:endParaRPr>
          </a:p>
        </p:txBody>
      </p:sp>
      <p:sp>
        <p:nvSpPr>
          <p:cNvPr id="5063707" name="Rectangle 27"/>
          <p:cNvSpPr>
            <a:spLocks noChangeArrowheads="1"/>
          </p:cNvSpPr>
          <p:nvPr/>
        </p:nvSpPr>
        <p:spPr bwMode="auto">
          <a:xfrm>
            <a:off x="5385188" y="6451772"/>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smtClean="0">
                <a:solidFill>
                  <a:srgbClr val="FFFF00"/>
                </a:solidFill>
              </a:rPr>
              <a:t>4</a:t>
            </a:r>
            <a:endParaRPr lang="en-US" sz="1400" b="1" dirty="0">
              <a:solidFill>
                <a:srgbClr val="FFFF00"/>
              </a:solidFill>
            </a:endParaRPr>
          </a:p>
        </p:txBody>
      </p:sp>
      <p:cxnSp>
        <p:nvCxnSpPr>
          <p:cNvPr id="22" name="Straight Arrow Connector 21"/>
          <p:cNvCxnSpPr/>
          <p:nvPr/>
        </p:nvCxnSpPr>
        <p:spPr>
          <a:xfrm>
            <a:off x="8805332" y="4040410"/>
            <a:ext cx="310445" cy="13647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33867" y="6548981"/>
            <a:ext cx="0" cy="27053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6"/>
          <p:cNvSpPr>
            <a:spLocks noChangeArrowheads="1"/>
          </p:cNvSpPr>
          <p:nvPr/>
        </p:nvSpPr>
        <p:spPr bwMode="auto">
          <a:xfrm>
            <a:off x="5346701" y="3152677"/>
            <a:ext cx="2286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r>
              <a:rPr lang="en-US" sz="1400" b="1" dirty="0" smtClean="0">
                <a:solidFill>
                  <a:srgbClr val="FFFF00"/>
                </a:solidFill>
              </a:rPr>
              <a:t>3</a:t>
            </a:r>
            <a:endParaRPr lang="en-US" sz="1400" b="1" dirty="0">
              <a:solidFill>
                <a:srgbClr val="FFFF00"/>
              </a:solidFill>
            </a:endParaRPr>
          </a:p>
        </p:txBody>
      </p:sp>
    </p:spTree>
    <p:extLst>
      <p:ext uri="{BB962C8B-B14F-4D97-AF65-F5344CB8AC3E}">
        <p14:creationId xmlns:p14="http://schemas.microsoft.com/office/powerpoint/2010/main" val="988981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369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636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636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636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637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63691">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63691">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637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6369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636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6369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63691">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6370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63691">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6370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63691">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63691">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63691">
                                            <p:txEl>
                                              <p:pRg st="12" end="1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6369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3695" grpId="0"/>
      <p:bldP spid="5063696" grpId="0"/>
      <p:bldP spid="5063698" grpId="0"/>
      <p:bldP spid="5063700" grpId="0"/>
      <p:bldP spid="5063703" grpId="0"/>
      <p:bldP spid="5063706" grpId="0"/>
      <p:bldP spid="506370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3400" y="166762"/>
            <a:ext cx="4772377" cy="6593429"/>
          </a:xfrm>
          <a:prstGeom prst="rect">
            <a:avLst/>
          </a:prstGeom>
        </p:spPr>
      </p:pic>
      <p:sp>
        <p:nvSpPr>
          <p:cNvPr id="5086211" name="TextBox 18"/>
          <p:cNvSpPr txBox="1">
            <a:spLocks noChangeArrowheads="1"/>
          </p:cNvSpPr>
          <p:nvPr/>
        </p:nvSpPr>
        <p:spPr bwMode="auto">
          <a:xfrm>
            <a:off x="152400" y="1567156"/>
            <a:ext cx="4191000" cy="4051369"/>
          </a:xfrm>
          <a:prstGeom prst="rect">
            <a:avLst/>
          </a:prstGeom>
          <a:noFill/>
          <a:ln>
            <a:noFill/>
          </a:ln>
        </p:spPr>
        <p:txBody>
          <a:bodyPr/>
          <a:lstStyle>
            <a:lvl1pPr marL="228600" indent="-228600">
              <a:defRPr sz="2400">
                <a:solidFill>
                  <a:schemeClr val="tx1"/>
                </a:solidFill>
                <a:latin typeface="Times" charset="0"/>
                <a:ea typeface="ＭＳ Ｐゴシック" charset="0"/>
              </a:defRPr>
            </a:lvl1pPr>
            <a:lvl2pPr marL="379952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marL="37931725" indent="-50787300">
              <a:defRPr sz="2400">
                <a:solidFill>
                  <a:schemeClr val="tx1"/>
                </a:solidFill>
                <a:latin typeface="Times" charset="0"/>
                <a:ea typeface="ＭＳ Ｐゴシック" charset="0"/>
              </a:defRPr>
            </a:lvl5pPr>
            <a:lvl6pPr marL="38388925" indent="-50787300" eaLnBrk="0" fontAlgn="base" hangingPunct="0">
              <a:spcBef>
                <a:spcPct val="0"/>
              </a:spcBef>
              <a:spcAft>
                <a:spcPct val="0"/>
              </a:spcAft>
              <a:defRPr sz="2400">
                <a:solidFill>
                  <a:schemeClr val="tx1"/>
                </a:solidFill>
                <a:latin typeface="Times" charset="0"/>
                <a:ea typeface="ＭＳ Ｐゴシック" charset="0"/>
              </a:defRPr>
            </a:lvl6pPr>
            <a:lvl7pPr marL="38846125" indent="-50787300" eaLnBrk="0" fontAlgn="base" hangingPunct="0">
              <a:spcBef>
                <a:spcPct val="0"/>
              </a:spcBef>
              <a:spcAft>
                <a:spcPct val="0"/>
              </a:spcAft>
              <a:defRPr sz="2400">
                <a:solidFill>
                  <a:schemeClr val="tx1"/>
                </a:solidFill>
                <a:latin typeface="Times" charset="0"/>
                <a:ea typeface="ＭＳ Ｐゴシック" charset="0"/>
              </a:defRPr>
            </a:lvl7pPr>
            <a:lvl8pPr marL="39303325" indent="-50787300" eaLnBrk="0" fontAlgn="base" hangingPunct="0">
              <a:spcBef>
                <a:spcPct val="0"/>
              </a:spcBef>
              <a:spcAft>
                <a:spcPct val="0"/>
              </a:spcAft>
              <a:defRPr sz="2400">
                <a:solidFill>
                  <a:schemeClr val="tx1"/>
                </a:solidFill>
                <a:latin typeface="Times" charset="0"/>
                <a:ea typeface="ＭＳ Ｐゴシック" charset="0"/>
              </a:defRPr>
            </a:lvl8pPr>
            <a:lvl9pPr marL="39760525" indent="-50787300" eaLnBrk="0" fontAlgn="base" hangingPunct="0">
              <a:spcBef>
                <a:spcPct val="0"/>
              </a:spcBef>
              <a:spcAft>
                <a:spcPct val="0"/>
              </a:spcAft>
              <a:defRPr sz="2400">
                <a:solidFill>
                  <a:schemeClr val="tx1"/>
                </a:solidFill>
                <a:latin typeface="Times" charset="0"/>
                <a:ea typeface="ＭＳ Ｐゴシック" charset="0"/>
              </a:defRPr>
            </a:lvl9pPr>
          </a:lstStyle>
          <a:p>
            <a:pPr marL="346075" indent="-346075">
              <a:buFont typeface="Arial" charset="0"/>
              <a:buNone/>
            </a:pPr>
            <a:r>
              <a:rPr lang="en-US" sz="1500" u="sng" dirty="0" smtClean="0">
                <a:solidFill>
                  <a:schemeClr val="tx1">
                    <a:lumMod val="65000"/>
                    <a:lumOff val="35000"/>
                  </a:schemeClr>
                </a:solidFill>
                <a:latin typeface="+mn-lt"/>
              </a:rPr>
              <a:t>Logistical Goddess in Residence</a:t>
            </a:r>
            <a:endParaRPr lang="en-US" sz="1500" dirty="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12. Kerry </a:t>
            </a:r>
            <a:r>
              <a:rPr lang="en-US" sz="1500" dirty="0" err="1" smtClean="0">
                <a:solidFill>
                  <a:schemeClr val="tx1">
                    <a:lumMod val="65000"/>
                    <a:lumOff val="35000"/>
                  </a:schemeClr>
                </a:solidFill>
                <a:latin typeface="+mn-lt"/>
              </a:rPr>
              <a:t>Sherin</a:t>
            </a:r>
            <a:r>
              <a:rPr lang="en-US" sz="1500" dirty="0" smtClean="0">
                <a:solidFill>
                  <a:schemeClr val="tx1">
                    <a:lumMod val="65000"/>
                    <a:lumOff val="35000"/>
                  </a:schemeClr>
                </a:solidFill>
                <a:latin typeface="+mn-lt"/>
              </a:rPr>
              <a:t>, Arcata, CA</a:t>
            </a:r>
            <a:endParaRPr lang="en-US" sz="1500" dirty="0">
              <a:solidFill>
                <a:schemeClr val="tx1">
                  <a:lumMod val="65000"/>
                  <a:lumOff val="35000"/>
                </a:schemeClr>
              </a:solidFill>
              <a:latin typeface="+mn-lt"/>
            </a:endParaRPr>
          </a:p>
          <a:p>
            <a:pPr marL="346075" indent="-346075">
              <a:buFont typeface="Arial" charset="0"/>
              <a:buNone/>
            </a:pPr>
            <a:endParaRPr lang="en-US" sz="1500" u="sng" dirty="0" smtClean="0">
              <a:solidFill>
                <a:schemeClr val="tx1">
                  <a:lumMod val="65000"/>
                  <a:lumOff val="35000"/>
                </a:schemeClr>
              </a:solidFill>
              <a:latin typeface="+mn-lt"/>
            </a:endParaRPr>
          </a:p>
          <a:p>
            <a:pPr marL="346075" indent="-346075">
              <a:buFont typeface="Arial" charset="0"/>
              <a:buNone/>
            </a:pPr>
            <a:r>
              <a:rPr lang="en-US" sz="1500" u="sng" dirty="0" smtClean="0">
                <a:solidFill>
                  <a:schemeClr val="tx1">
                    <a:lumMod val="65000"/>
                    <a:lumOff val="35000"/>
                  </a:schemeClr>
                </a:solidFill>
                <a:latin typeface="+mn-lt"/>
              </a:rPr>
              <a:t>External Evaluator</a:t>
            </a:r>
            <a:endParaRPr lang="en-US" sz="1500" dirty="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13. </a:t>
            </a:r>
            <a:r>
              <a:rPr lang="en-US" sz="1500" dirty="0">
                <a:solidFill>
                  <a:schemeClr val="tx1">
                    <a:lumMod val="65000"/>
                    <a:lumOff val="35000"/>
                  </a:schemeClr>
                </a:solidFill>
                <a:latin typeface="+mn-lt"/>
              </a:rPr>
              <a:t>Michael Coe, Cedar Lake Research, Portland</a:t>
            </a:r>
          </a:p>
          <a:p>
            <a:pPr marL="346075" indent="-346075">
              <a:buFont typeface="Arial" charset="0"/>
              <a:buNone/>
            </a:pPr>
            <a:endParaRPr lang="en-US" sz="1500" u="sng" dirty="0">
              <a:solidFill>
                <a:schemeClr val="tx1">
                  <a:lumMod val="65000"/>
                  <a:lumOff val="35000"/>
                </a:schemeClr>
              </a:solidFill>
              <a:latin typeface="+mn-lt"/>
            </a:endParaRPr>
          </a:p>
          <a:p>
            <a:pPr marL="346075" indent="-346075">
              <a:buFont typeface="Arial" charset="0"/>
              <a:buNone/>
            </a:pPr>
            <a:r>
              <a:rPr lang="en-US" sz="1500" u="sng" dirty="0">
                <a:solidFill>
                  <a:schemeClr val="tx1">
                    <a:lumMod val="65000"/>
                    <a:lumOff val="35000"/>
                  </a:schemeClr>
                </a:solidFill>
                <a:latin typeface="+mn-lt"/>
              </a:rPr>
              <a:t>Animator/Videographer</a:t>
            </a:r>
            <a:endParaRPr lang="en-US" sz="1500" dirty="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14. </a:t>
            </a:r>
            <a:r>
              <a:rPr lang="en-US" sz="1500" dirty="0">
                <a:solidFill>
                  <a:schemeClr val="tx1">
                    <a:lumMod val="65000"/>
                    <a:lumOff val="35000"/>
                  </a:schemeClr>
                </a:solidFill>
                <a:latin typeface="+mn-lt"/>
              </a:rPr>
              <a:t>Jenda Johnson, </a:t>
            </a:r>
            <a:r>
              <a:rPr lang="en-US" sz="1500" dirty="0" smtClean="0">
                <a:solidFill>
                  <a:schemeClr val="tx1">
                    <a:lumMod val="65000"/>
                    <a:lumOff val="35000"/>
                  </a:schemeClr>
                </a:solidFill>
                <a:latin typeface="+mn-lt"/>
              </a:rPr>
              <a:t>Portland</a:t>
            </a:r>
          </a:p>
          <a:p>
            <a:pPr marL="346075" indent="-346075">
              <a:buFont typeface="Arial" charset="0"/>
              <a:buNone/>
            </a:pPr>
            <a:endParaRPr lang="en-US" sz="1500" dirty="0">
              <a:solidFill>
                <a:schemeClr val="tx1">
                  <a:lumMod val="65000"/>
                  <a:lumOff val="35000"/>
                </a:schemeClr>
              </a:solidFill>
              <a:latin typeface="+mn-lt"/>
            </a:endParaRPr>
          </a:p>
          <a:p>
            <a:pPr marL="346075" indent="-346075">
              <a:buFont typeface="Arial" charset="0"/>
              <a:buNone/>
            </a:pPr>
            <a:r>
              <a:rPr lang="en-US" sz="1500" u="sng" dirty="0" smtClean="0">
                <a:solidFill>
                  <a:schemeClr val="tx1">
                    <a:lumMod val="65000"/>
                    <a:lumOff val="35000"/>
                  </a:schemeClr>
                </a:solidFill>
                <a:latin typeface="+mn-lt"/>
              </a:rPr>
              <a:t>Observers</a:t>
            </a:r>
            <a:endParaRPr lang="en-US" sz="1500" dirty="0" smtClean="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15. Jo Ann Allen, Santa Cruz County Office of Education (EQ Country Alliance)</a:t>
            </a:r>
          </a:p>
          <a:p>
            <a:pPr marL="346075" indent="-346075">
              <a:buFont typeface="Arial" charset="0"/>
              <a:buNone/>
            </a:pPr>
            <a:r>
              <a:rPr lang="en-US" sz="1500" dirty="0" smtClean="0">
                <a:solidFill>
                  <a:schemeClr val="tx1">
                    <a:lumMod val="65000"/>
                    <a:lumOff val="35000"/>
                  </a:schemeClr>
                </a:solidFill>
                <a:latin typeface="+mn-lt"/>
              </a:rPr>
              <a:t>16. Tina Dura, Rutgers University</a:t>
            </a:r>
          </a:p>
          <a:p>
            <a:pPr marL="346075" indent="-346075">
              <a:buFont typeface="Arial" charset="0"/>
              <a:buNone/>
            </a:pPr>
            <a:r>
              <a:rPr lang="en-US" sz="1500" dirty="0" smtClean="0">
                <a:solidFill>
                  <a:schemeClr val="tx1">
                    <a:lumMod val="65000"/>
                    <a:lumOff val="35000"/>
                  </a:schemeClr>
                </a:solidFill>
                <a:latin typeface="+mn-lt"/>
              </a:rPr>
              <a:t>17. Kate Long, </a:t>
            </a:r>
            <a:r>
              <a:rPr lang="en-US" sz="1500" dirty="0" err="1" smtClean="0">
                <a:solidFill>
                  <a:schemeClr val="tx1">
                    <a:lumMod val="65000"/>
                    <a:lumOff val="35000"/>
                  </a:schemeClr>
                </a:solidFill>
                <a:latin typeface="+mn-lt"/>
              </a:rPr>
              <a:t>CalOES</a:t>
            </a:r>
            <a:endParaRPr lang="en-US" sz="1500" dirty="0" smtClean="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18. Kevin Miller, </a:t>
            </a:r>
            <a:r>
              <a:rPr lang="en-US" sz="1500" dirty="0" err="1" smtClean="0">
                <a:solidFill>
                  <a:schemeClr val="tx1">
                    <a:lumMod val="65000"/>
                    <a:lumOff val="35000"/>
                  </a:schemeClr>
                </a:solidFill>
                <a:latin typeface="+mn-lt"/>
              </a:rPr>
              <a:t>CalOES</a:t>
            </a:r>
            <a:endParaRPr lang="en-US" sz="1500" dirty="0" smtClean="0">
              <a:solidFill>
                <a:schemeClr val="tx1">
                  <a:lumMod val="65000"/>
                  <a:lumOff val="35000"/>
                </a:schemeClr>
              </a:solidFill>
              <a:latin typeface="+mn-lt"/>
            </a:endParaRPr>
          </a:p>
          <a:p>
            <a:pPr marL="346075" indent="-346075">
              <a:buFont typeface="Arial" charset="0"/>
              <a:buNone/>
            </a:pPr>
            <a:r>
              <a:rPr lang="en-US" sz="1500" dirty="0" smtClean="0">
                <a:solidFill>
                  <a:schemeClr val="tx1">
                    <a:lumMod val="65000"/>
                    <a:lumOff val="35000"/>
                  </a:schemeClr>
                </a:solidFill>
                <a:latin typeface="+mn-lt"/>
              </a:rPr>
              <a:t>19. Cynthia </a:t>
            </a:r>
            <a:r>
              <a:rPr lang="en-US" sz="1500" dirty="0" err="1" smtClean="0">
                <a:solidFill>
                  <a:schemeClr val="tx1">
                    <a:lumMod val="65000"/>
                    <a:lumOff val="35000"/>
                  </a:schemeClr>
                </a:solidFill>
                <a:latin typeface="+mn-lt"/>
              </a:rPr>
              <a:t>Pridmore</a:t>
            </a:r>
            <a:r>
              <a:rPr lang="en-US" sz="1500" dirty="0" smtClean="0">
                <a:solidFill>
                  <a:schemeClr val="tx1">
                    <a:lumMod val="65000"/>
                    <a:lumOff val="35000"/>
                  </a:schemeClr>
                </a:solidFill>
                <a:latin typeface="+mn-lt"/>
              </a:rPr>
              <a:t>, California Geological Survey</a:t>
            </a:r>
          </a:p>
        </p:txBody>
      </p:sp>
      <p:sp>
        <p:nvSpPr>
          <p:cNvPr id="5086210" name="Rectangle 2"/>
          <p:cNvSpPr>
            <a:spLocks noChangeArrowheads="1"/>
          </p:cNvSpPr>
          <p:nvPr/>
        </p:nvSpPr>
        <p:spPr bwMode="auto">
          <a:xfrm>
            <a:off x="0" y="233460"/>
            <a:ext cx="441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2800" b="1" dirty="0" smtClean="0">
                <a:solidFill>
                  <a:schemeClr val="accent1"/>
                </a:solidFill>
              </a:rPr>
              <a:t>CEETEP</a:t>
            </a:r>
            <a:br>
              <a:rPr lang="en-US" sz="2800" b="1" dirty="0" smtClean="0">
                <a:solidFill>
                  <a:schemeClr val="accent1"/>
                </a:solidFill>
              </a:rPr>
            </a:br>
            <a:r>
              <a:rPr lang="en-US" sz="2000" i="1" dirty="0">
                <a:solidFill>
                  <a:schemeClr val="accent1"/>
                </a:solidFill>
              </a:rPr>
              <a:t>Arcata, CA</a:t>
            </a:r>
          </a:p>
          <a:p>
            <a:pPr algn="ctr"/>
            <a:r>
              <a:rPr lang="en-US" sz="2000" i="1" dirty="0">
                <a:solidFill>
                  <a:schemeClr val="accent1"/>
                </a:solidFill>
              </a:rPr>
              <a:t>October 9-12, 2015</a:t>
            </a:r>
          </a:p>
        </p:txBody>
      </p:sp>
      <p:sp>
        <p:nvSpPr>
          <p:cNvPr id="26" name="Rectangle 18"/>
          <p:cNvSpPr>
            <a:spLocks noChangeArrowheads="1"/>
          </p:cNvSpPr>
          <p:nvPr/>
        </p:nvSpPr>
        <p:spPr bwMode="auto">
          <a:xfrm>
            <a:off x="5415717" y="6161341"/>
            <a:ext cx="46566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12</a:t>
            </a:r>
            <a:endParaRPr lang="en-US" sz="1400" b="1" dirty="0">
              <a:solidFill>
                <a:srgbClr val="FFFF00"/>
              </a:solidFill>
            </a:endParaRPr>
          </a:p>
        </p:txBody>
      </p:sp>
      <p:cxnSp>
        <p:nvCxnSpPr>
          <p:cNvPr id="3" name="Straight Arrow Connector 2"/>
          <p:cNvCxnSpPr/>
          <p:nvPr/>
        </p:nvCxnSpPr>
        <p:spPr>
          <a:xfrm>
            <a:off x="8639171" y="3434053"/>
            <a:ext cx="465666" cy="1"/>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18"/>
          <p:cNvSpPr>
            <a:spLocks noChangeArrowheads="1"/>
          </p:cNvSpPr>
          <p:nvPr/>
        </p:nvSpPr>
        <p:spPr bwMode="auto">
          <a:xfrm>
            <a:off x="8639171" y="3061493"/>
            <a:ext cx="46566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16</a:t>
            </a:r>
            <a:endParaRPr lang="en-US" sz="1400" b="1" dirty="0">
              <a:solidFill>
                <a:srgbClr val="FFFF00"/>
              </a:solidFill>
            </a:endParaRPr>
          </a:p>
        </p:txBody>
      </p:sp>
      <p:sp>
        <p:nvSpPr>
          <p:cNvPr id="28" name="Rectangle 18"/>
          <p:cNvSpPr>
            <a:spLocks noChangeArrowheads="1"/>
          </p:cNvSpPr>
          <p:nvPr/>
        </p:nvSpPr>
        <p:spPr bwMode="auto">
          <a:xfrm>
            <a:off x="6014960" y="2553246"/>
            <a:ext cx="46566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13</a:t>
            </a:r>
            <a:endParaRPr lang="en-US" sz="1400" b="1" dirty="0">
              <a:solidFill>
                <a:srgbClr val="FFFF00"/>
              </a:solidFill>
            </a:endParaRPr>
          </a:p>
        </p:txBody>
      </p:sp>
      <p:sp>
        <p:nvSpPr>
          <p:cNvPr id="29" name="Rectangle 18"/>
          <p:cNvSpPr>
            <a:spLocks noChangeArrowheads="1"/>
          </p:cNvSpPr>
          <p:nvPr/>
        </p:nvSpPr>
        <p:spPr bwMode="auto">
          <a:xfrm>
            <a:off x="5799304" y="2624889"/>
            <a:ext cx="46566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14</a:t>
            </a:r>
            <a:endParaRPr lang="en-US" sz="1400" b="1" dirty="0">
              <a:solidFill>
                <a:srgbClr val="FFFF00"/>
              </a:solidFill>
            </a:endParaRPr>
          </a:p>
        </p:txBody>
      </p:sp>
      <p:sp>
        <p:nvSpPr>
          <p:cNvPr id="10" name="Rectangle 18"/>
          <p:cNvSpPr>
            <a:spLocks noChangeArrowheads="1"/>
          </p:cNvSpPr>
          <p:nvPr/>
        </p:nvSpPr>
        <p:spPr bwMode="auto">
          <a:xfrm>
            <a:off x="5945528" y="6450132"/>
            <a:ext cx="46566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15</a:t>
            </a:r>
            <a:endParaRPr lang="en-US" sz="1400" b="1" dirty="0">
              <a:solidFill>
                <a:srgbClr val="FFFF00"/>
              </a:solidFill>
            </a:endParaRPr>
          </a:p>
        </p:txBody>
      </p:sp>
      <p:cxnSp>
        <p:nvCxnSpPr>
          <p:cNvPr id="15" name="Straight Arrow Connector 14"/>
          <p:cNvCxnSpPr/>
          <p:nvPr/>
        </p:nvCxnSpPr>
        <p:spPr>
          <a:xfrm>
            <a:off x="6416481" y="6357232"/>
            <a:ext cx="0" cy="40295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8"/>
          <p:cNvSpPr>
            <a:spLocks noChangeArrowheads="1"/>
          </p:cNvSpPr>
          <p:nvPr/>
        </p:nvSpPr>
        <p:spPr bwMode="auto">
          <a:xfrm>
            <a:off x="5990184" y="6019959"/>
            <a:ext cx="7790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r>
              <a:rPr lang="en-US" sz="1400" b="1" dirty="0" smtClean="0">
                <a:solidFill>
                  <a:srgbClr val="FFFF00"/>
                </a:solidFill>
              </a:rPr>
              <a:t>17-19</a:t>
            </a:r>
            <a:endParaRPr lang="en-US" sz="1400" b="1" dirty="0">
              <a:solidFill>
                <a:srgbClr val="FFFF00"/>
              </a:solidFill>
            </a:endParaRPr>
          </a:p>
        </p:txBody>
      </p:sp>
    </p:spTree>
    <p:extLst>
      <p:ext uri="{BB962C8B-B14F-4D97-AF65-F5344CB8AC3E}">
        <p14:creationId xmlns:p14="http://schemas.microsoft.com/office/powerpoint/2010/main" val="705797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62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862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862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862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8621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8621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86211">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86211">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86211">
                                            <p:txEl>
                                              <p:pRg st="12" end="1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8621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8621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10"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65800" y="866021"/>
            <a:ext cx="3378200" cy="5676900"/>
          </a:xfrm>
          <a:prstGeom prst="rect">
            <a:avLst/>
          </a:prstGeom>
        </p:spPr>
      </p:pic>
      <p:sp>
        <p:nvSpPr>
          <p:cNvPr id="2" name="Title 1"/>
          <p:cNvSpPr>
            <a:spLocks noGrp="1"/>
          </p:cNvSpPr>
          <p:nvPr>
            <p:ph type="title"/>
          </p:nvPr>
        </p:nvSpPr>
        <p:spPr>
          <a:xfrm>
            <a:off x="86430" y="47286"/>
            <a:ext cx="7918979" cy="716112"/>
          </a:xfrm>
        </p:spPr>
        <p:txBody>
          <a:bodyPr/>
          <a:lstStyle/>
          <a:p>
            <a:pPr algn="l"/>
            <a:r>
              <a:rPr lang="en-US" sz="3600" dirty="0" smtClean="0"/>
              <a:t>Action Team 1– Humboldt County</a:t>
            </a:r>
            <a:endParaRPr lang="en-US" sz="3600" dirty="0"/>
          </a:p>
        </p:txBody>
      </p:sp>
      <p:sp>
        <p:nvSpPr>
          <p:cNvPr id="8" name="Content Placeholder 7"/>
          <p:cNvSpPr>
            <a:spLocks noGrp="1"/>
          </p:cNvSpPr>
          <p:nvPr>
            <p:ph idx="1"/>
          </p:nvPr>
        </p:nvSpPr>
        <p:spPr>
          <a:xfrm>
            <a:off x="171098" y="3777122"/>
            <a:ext cx="6437612" cy="2939062"/>
          </a:xfrm>
          <a:solidFill>
            <a:srgbClr val="FFFFFF">
              <a:alpha val="70000"/>
            </a:srgbClr>
          </a:solidFill>
          <a:ln>
            <a:solidFill>
              <a:schemeClr val="accent6"/>
            </a:solidFill>
          </a:ln>
        </p:spPr>
        <p:txBody>
          <a:bodyPr>
            <a:noAutofit/>
          </a:bodyPr>
          <a:lstStyle/>
          <a:p>
            <a:pPr marL="0" indent="0">
              <a:lnSpc>
                <a:spcPct val="120000"/>
              </a:lnSpc>
              <a:spcBef>
                <a:spcPts val="0"/>
              </a:spcBef>
              <a:buNone/>
            </a:pPr>
            <a:r>
              <a:rPr lang="en-US" sz="1600" u="sng" dirty="0"/>
              <a:t>K-12 Teacher</a:t>
            </a:r>
            <a:endParaRPr lang="en-US" sz="1600" dirty="0"/>
          </a:p>
          <a:p>
            <a:pPr marL="0" indent="0">
              <a:lnSpc>
                <a:spcPct val="120000"/>
              </a:lnSpc>
              <a:spcBef>
                <a:spcPts val="0"/>
              </a:spcBef>
              <a:buNone/>
            </a:pPr>
            <a:r>
              <a:rPr lang="en-US" sz="1600" dirty="0" smtClean="0"/>
              <a:t>Ellen </a:t>
            </a:r>
            <a:r>
              <a:rPr lang="en-US" sz="1600" dirty="0" err="1" smtClean="0"/>
              <a:t>Osten</a:t>
            </a:r>
            <a:r>
              <a:rPr lang="en-US" sz="1600" dirty="0" smtClean="0"/>
              <a:t> </a:t>
            </a:r>
            <a:r>
              <a:rPr lang="en-US" sz="1600" dirty="0"/>
              <a:t>	</a:t>
            </a:r>
            <a:r>
              <a:rPr lang="en-US" sz="1600" dirty="0" smtClean="0"/>
              <a:t>Fortuna</a:t>
            </a:r>
            <a:r>
              <a:rPr lang="en-US" sz="1600" dirty="0"/>
              <a:t>, CA	</a:t>
            </a:r>
            <a:r>
              <a:rPr lang="en-US" sz="1600" dirty="0" smtClean="0"/>
              <a:t>Toddy </a:t>
            </a:r>
            <a:r>
              <a:rPr lang="en-US" sz="1600" dirty="0"/>
              <a:t>Thomas Middle </a:t>
            </a:r>
            <a:r>
              <a:rPr lang="en-US" sz="1600" dirty="0" smtClean="0"/>
              <a:t>Sch.</a:t>
            </a:r>
          </a:p>
          <a:p>
            <a:pPr marL="0" indent="0">
              <a:lnSpc>
                <a:spcPct val="120000"/>
              </a:lnSpc>
              <a:spcBef>
                <a:spcPts val="0"/>
              </a:spcBef>
              <a:spcAft>
                <a:spcPts val="600"/>
              </a:spcAft>
              <a:buNone/>
            </a:pPr>
            <a:r>
              <a:rPr lang="en-US" sz="1600" dirty="0" smtClean="0"/>
              <a:t>Sheryl Steiner </a:t>
            </a:r>
            <a:r>
              <a:rPr lang="en-US" sz="1600" dirty="0"/>
              <a:t>	</a:t>
            </a:r>
            <a:r>
              <a:rPr lang="en-US" sz="1600" dirty="0" smtClean="0"/>
              <a:t>Rio Dell, CA</a:t>
            </a:r>
            <a:r>
              <a:rPr lang="en-US" sz="1600" dirty="0"/>
              <a:t>	</a:t>
            </a:r>
            <a:r>
              <a:rPr lang="en-US" sz="1600" dirty="0" smtClean="0"/>
              <a:t>Monument </a:t>
            </a:r>
            <a:r>
              <a:rPr lang="en-US" sz="1600" dirty="0"/>
              <a:t>Middle </a:t>
            </a:r>
            <a:r>
              <a:rPr lang="en-US" sz="1600" dirty="0" smtClean="0"/>
              <a:t>School</a:t>
            </a:r>
            <a:endParaRPr lang="en-US" sz="1600" dirty="0"/>
          </a:p>
          <a:p>
            <a:pPr marL="0" indent="0">
              <a:lnSpc>
                <a:spcPct val="120000"/>
              </a:lnSpc>
              <a:spcBef>
                <a:spcPts val="0"/>
              </a:spcBef>
              <a:buNone/>
            </a:pPr>
            <a:r>
              <a:rPr lang="en-US" sz="1600" u="sng" dirty="0" smtClean="0"/>
              <a:t>Park</a:t>
            </a:r>
            <a:r>
              <a:rPr lang="en-US" sz="1600" u="sng" dirty="0"/>
              <a:t>/Museum Interpreter</a:t>
            </a:r>
            <a:endParaRPr lang="en-US" sz="1600" dirty="0"/>
          </a:p>
          <a:p>
            <a:pPr marL="0" indent="0">
              <a:lnSpc>
                <a:spcPct val="120000"/>
              </a:lnSpc>
              <a:spcBef>
                <a:spcPts val="0"/>
              </a:spcBef>
              <a:spcAft>
                <a:spcPts val="600"/>
              </a:spcAft>
              <a:buNone/>
            </a:pPr>
            <a:r>
              <a:rPr lang="en-US" sz="1600" dirty="0" err="1" smtClean="0"/>
              <a:t>Leisyka</a:t>
            </a:r>
            <a:r>
              <a:rPr lang="en-US" sz="1600" dirty="0" smtClean="0"/>
              <a:t> Parrott</a:t>
            </a:r>
            <a:r>
              <a:rPr lang="en-US" sz="1600" dirty="0"/>
              <a:t>	</a:t>
            </a:r>
            <a:r>
              <a:rPr lang="en-US" sz="1600" dirty="0" smtClean="0"/>
              <a:t>North </a:t>
            </a:r>
            <a:r>
              <a:rPr lang="en-US" sz="1600" dirty="0"/>
              <a:t>Coast	</a:t>
            </a:r>
            <a:r>
              <a:rPr lang="en-US" sz="1600" dirty="0" smtClean="0"/>
              <a:t>Bureau </a:t>
            </a:r>
            <a:r>
              <a:rPr lang="en-US" sz="1600" dirty="0"/>
              <a:t>of Land </a:t>
            </a:r>
            <a:r>
              <a:rPr lang="en-US" sz="1600" dirty="0" err="1" smtClean="0"/>
              <a:t>Managem</a:t>
            </a:r>
            <a:r>
              <a:rPr lang="en-US" sz="1600" dirty="0" smtClean="0"/>
              <a:t>.</a:t>
            </a:r>
          </a:p>
          <a:p>
            <a:pPr marL="0" indent="0">
              <a:lnSpc>
                <a:spcPct val="120000"/>
              </a:lnSpc>
              <a:spcBef>
                <a:spcPts val="0"/>
              </a:spcBef>
              <a:buNone/>
            </a:pPr>
            <a:r>
              <a:rPr lang="en-US" sz="1600" u="sng" dirty="0" smtClean="0"/>
              <a:t>Emergency Management Educator</a:t>
            </a:r>
            <a:endParaRPr lang="en-US" sz="1600" dirty="0"/>
          </a:p>
          <a:p>
            <a:pPr marL="0" indent="0">
              <a:lnSpc>
                <a:spcPct val="120000"/>
              </a:lnSpc>
              <a:spcBef>
                <a:spcPts val="0"/>
              </a:spcBef>
              <a:buNone/>
            </a:pPr>
            <a:r>
              <a:rPr lang="en-US" sz="1600" dirty="0" err="1" smtClean="0"/>
              <a:t>Dorie</a:t>
            </a:r>
            <a:r>
              <a:rPr lang="en-US" sz="1600" dirty="0" smtClean="0"/>
              <a:t> </a:t>
            </a:r>
            <a:r>
              <a:rPr lang="en-US" sz="1600" dirty="0" err="1" smtClean="0"/>
              <a:t>Lanni</a:t>
            </a:r>
            <a:r>
              <a:rPr lang="en-US" sz="1600" dirty="0"/>
              <a:t>	</a:t>
            </a:r>
            <a:r>
              <a:rPr lang="en-US" sz="1600" dirty="0" smtClean="0"/>
              <a:t>Eureka</a:t>
            </a:r>
            <a:r>
              <a:rPr lang="en-US" sz="1600" dirty="0"/>
              <a:t>, CA	</a:t>
            </a:r>
            <a:r>
              <a:rPr lang="en-US" sz="1600" dirty="0" smtClean="0"/>
              <a:t>Humboldt </a:t>
            </a:r>
            <a:r>
              <a:rPr lang="en-US" sz="1600" dirty="0"/>
              <a:t>County </a:t>
            </a:r>
            <a:r>
              <a:rPr lang="en-US" sz="1600" dirty="0" smtClean="0"/>
              <a:t>EM</a:t>
            </a:r>
          </a:p>
          <a:p>
            <a:pPr marL="0" indent="0">
              <a:lnSpc>
                <a:spcPct val="120000"/>
              </a:lnSpc>
              <a:spcBef>
                <a:spcPts val="0"/>
              </a:spcBef>
              <a:buNone/>
            </a:pPr>
            <a:r>
              <a:rPr lang="en-US" sz="1600" dirty="0" smtClean="0"/>
              <a:t>Jan </a:t>
            </a:r>
            <a:r>
              <a:rPr lang="en-US" sz="1600" dirty="0" err="1" smtClean="0"/>
              <a:t>Marnell</a:t>
            </a:r>
            <a:r>
              <a:rPr lang="en-US" sz="1600" dirty="0"/>
              <a:t>	</a:t>
            </a:r>
            <a:r>
              <a:rPr lang="en-US" sz="1600" dirty="0" smtClean="0"/>
              <a:t>Eureka</a:t>
            </a:r>
            <a:r>
              <a:rPr lang="en-US" sz="1600" dirty="0"/>
              <a:t>, CA	</a:t>
            </a:r>
            <a:r>
              <a:rPr lang="en-US" sz="1600" dirty="0" smtClean="0"/>
              <a:t>CA </a:t>
            </a:r>
            <a:r>
              <a:rPr lang="en-US" sz="1600" dirty="0"/>
              <a:t>Office of Emergency </a:t>
            </a:r>
            <a:r>
              <a:rPr lang="en-US" sz="1600" dirty="0" smtClean="0"/>
              <a:t>				Services</a:t>
            </a:r>
            <a:endParaRPr lang="en-US" sz="1600" dirty="0"/>
          </a:p>
          <a:p>
            <a:pPr marL="0" indent="0">
              <a:lnSpc>
                <a:spcPct val="120000"/>
              </a:lnSpc>
              <a:spcBef>
                <a:spcPts val="0"/>
              </a:spcBef>
              <a:buNone/>
            </a:pPr>
            <a:endParaRPr lang="en-US" sz="1600" dirty="0"/>
          </a:p>
        </p:txBody>
      </p:sp>
      <p:sp>
        <p:nvSpPr>
          <p:cNvPr id="10" name="TextBox 9"/>
          <p:cNvSpPr txBox="1"/>
          <p:nvPr/>
        </p:nvSpPr>
        <p:spPr>
          <a:xfrm>
            <a:off x="350706" y="1062649"/>
            <a:ext cx="3204280" cy="2385269"/>
          </a:xfrm>
          <a:prstGeom prst="rect">
            <a:avLst/>
          </a:prstGeom>
          <a:noFill/>
        </p:spPr>
        <p:txBody>
          <a:bodyPr wrap="square" rtlCol="0">
            <a:spAutoFit/>
          </a:bodyPr>
          <a:lstStyle/>
          <a:p>
            <a:r>
              <a:rPr lang="en-US" b="1" u="sng" dirty="0" smtClean="0"/>
              <a:t>20-second Intro</a:t>
            </a:r>
          </a:p>
          <a:p>
            <a:pPr marL="342900" indent="-342900">
              <a:buFont typeface="+mj-lt"/>
              <a:buAutoNum type="arabicPeriod"/>
            </a:pPr>
            <a:r>
              <a:rPr lang="en-US" b="1" dirty="0" smtClean="0"/>
              <a:t>Who are you?</a:t>
            </a:r>
          </a:p>
          <a:p>
            <a:pPr marL="342900" indent="-342900">
              <a:spcAft>
                <a:spcPts val="600"/>
              </a:spcAft>
              <a:buFont typeface="+mj-lt"/>
              <a:buAutoNum type="arabicPeriod"/>
            </a:pPr>
            <a:r>
              <a:rPr lang="en-US" b="1" dirty="0" smtClean="0"/>
              <a:t>Your organization and/or educational setting?</a:t>
            </a:r>
            <a:endParaRPr lang="en-US" b="1" i="1" dirty="0" smtClean="0"/>
          </a:p>
          <a:p>
            <a:r>
              <a:rPr lang="en-US" b="1" dirty="0" smtClean="0"/>
              <a:t>Optional:</a:t>
            </a:r>
          </a:p>
          <a:p>
            <a:pPr marL="342900" indent="-342900">
              <a:buFont typeface="+mj-lt"/>
              <a:buAutoNum type="arabicPeriod" startAt="3"/>
            </a:pPr>
            <a:r>
              <a:rPr lang="en-US" b="1" dirty="0" smtClean="0"/>
              <a:t>What you particularly hope to get from CEETEP?</a:t>
            </a:r>
            <a:endParaRPr lang="en-US" b="1" dirty="0"/>
          </a:p>
        </p:txBody>
      </p:sp>
      <p:sp>
        <p:nvSpPr>
          <p:cNvPr id="11" name="Rounded Rectangle 10"/>
          <p:cNvSpPr/>
          <p:nvPr/>
        </p:nvSpPr>
        <p:spPr>
          <a:xfrm>
            <a:off x="7120196" y="3040160"/>
            <a:ext cx="1113350" cy="3225989"/>
          </a:xfrm>
          <a:prstGeom prst="roundRect">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3214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69996" y="141102"/>
            <a:ext cx="2674003" cy="6601446"/>
          </a:xfrm>
          <a:prstGeom prst="rect">
            <a:avLst/>
          </a:prstGeom>
        </p:spPr>
      </p:pic>
      <p:sp>
        <p:nvSpPr>
          <p:cNvPr id="2" name="Title 1"/>
          <p:cNvSpPr>
            <a:spLocks noGrp="1"/>
          </p:cNvSpPr>
          <p:nvPr>
            <p:ph type="title"/>
          </p:nvPr>
        </p:nvSpPr>
        <p:spPr>
          <a:xfrm>
            <a:off x="86431" y="149909"/>
            <a:ext cx="6415206" cy="735201"/>
          </a:xfrm>
        </p:spPr>
        <p:txBody>
          <a:bodyPr/>
          <a:lstStyle/>
          <a:p>
            <a:pPr algn="l"/>
            <a:r>
              <a:rPr lang="en-US" sz="3600" dirty="0" smtClean="0"/>
              <a:t>Action Team 2 – Arcata</a:t>
            </a:r>
            <a:endParaRPr lang="en-US" sz="3600" dirty="0"/>
          </a:p>
        </p:txBody>
      </p:sp>
      <p:sp>
        <p:nvSpPr>
          <p:cNvPr id="8" name="Content Placeholder 7"/>
          <p:cNvSpPr>
            <a:spLocks noGrp="1"/>
          </p:cNvSpPr>
          <p:nvPr>
            <p:ph idx="1"/>
          </p:nvPr>
        </p:nvSpPr>
        <p:spPr>
          <a:xfrm>
            <a:off x="171097" y="3777122"/>
            <a:ext cx="6564223" cy="2636719"/>
          </a:xfrm>
          <a:solidFill>
            <a:srgbClr val="FFFFFF">
              <a:alpha val="70000"/>
            </a:srgbClr>
          </a:solidFill>
          <a:ln>
            <a:solidFill>
              <a:schemeClr val="accent6"/>
            </a:solidFill>
          </a:ln>
        </p:spPr>
        <p:txBody>
          <a:bodyPr>
            <a:noAutofit/>
          </a:bodyPr>
          <a:lstStyle/>
          <a:p>
            <a:pPr marL="0" indent="0">
              <a:lnSpc>
                <a:spcPct val="120000"/>
              </a:lnSpc>
              <a:spcBef>
                <a:spcPts val="0"/>
              </a:spcBef>
              <a:buNone/>
            </a:pPr>
            <a:r>
              <a:rPr lang="en-US" sz="1600" u="sng" dirty="0"/>
              <a:t>K-12 Teacher</a:t>
            </a:r>
            <a:endParaRPr lang="en-US" sz="1600" dirty="0"/>
          </a:p>
          <a:p>
            <a:pPr marL="0" indent="0">
              <a:lnSpc>
                <a:spcPct val="120000"/>
              </a:lnSpc>
              <a:spcBef>
                <a:spcPts val="0"/>
              </a:spcBef>
              <a:buNone/>
            </a:pPr>
            <a:r>
              <a:rPr lang="en-US" sz="1600" dirty="0" smtClean="0"/>
              <a:t>Michelle </a:t>
            </a:r>
            <a:r>
              <a:rPr lang="en-US" sz="1600" dirty="0" err="1" smtClean="0"/>
              <a:t>Dobrowolski</a:t>
            </a:r>
            <a:r>
              <a:rPr lang="en-US" sz="1600" dirty="0" smtClean="0"/>
              <a:t>  Manila, CA</a:t>
            </a:r>
            <a:r>
              <a:rPr lang="en-US" sz="1600" dirty="0"/>
              <a:t>	Redwood Coast Montessori</a:t>
            </a:r>
          </a:p>
          <a:p>
            <a:pPr marL="0" indent="0">
              <a:lnSpc>
                <a:spcPct val="120000"/>
              </a:lnSpc>
              <a:spcBef>
                <a:spcPts val="0"/>
              </a:spcBef>
              <a:buNone/>
            </a:pPr>
            <a:r>
              <a:rPr lang="en-US" sz="1600" dirty="0" smtClean="0"/>
              <a:t>Jessie </a:t>
            </a:r>
            <a:r>
              <a:rPr lang="en-US" sz="1600" dirty="0" err="1" smtClean="0"/>
              <a:t>Hobba</a:t>
            </a:r>
            <a:r>
              <a:rPr lang="en-US" sz="1600" dirty="0"/>
              <a:t>	</a:t>
            </a:r>
            <a:r>
              <a:rPr lang="en-US" sz="1600" dirty="0" smtClean="0"/>
              <a:t>      Arcata</a:t>
            </a:r>
            <a:r>
              <a:rPr lang="en-US" sz="1600" dirty="0"/>
              <a:t>, </a:t>
            </a:r>
            <a:r>
              <a:rPr lang="en-US" sz="1600" dirty="0" smtClean="0"/>
              <a:t>CA	Sunny </a:t>
            </a:r>
            <a:r>
              <a:rPr lang="en-US" sz="1600" dirty="0"/>
              <a:t>Brae Middle School</a:t>
            </a:r>
          </a:p>
          <a:p>
            <a:pPr marL="0" indent="0">
              <a:lnSpc>
                <a:spcPct val="120000"/>
              </a:lnSpc>
              <a:spcBef>
                <a:spcPts val="0"/>
              </a:spcBef>
              <a:buNone/>
            </a:pPr>
            <a:r>
              <a:rPr lang="en-US" sz="1600" dirty="0" smtClean="0"/>
              <a:t>Sarah </a:t>
            </a:r>
            <a:r>
              <a:rPr lang="en-US" sz="1600" dirty="0" err="1" smtClean="0"/>
              <a:t>Pennisi</a:t>
            </a:r>
            <a:r>
              <a:rPr lang="en-US" sz="1600" dirty="0"/>
              <a:t>	</a:t>
            </a:r>
            <a:r>
              <a:rPr lang="en-US" sz="1600" dirty="0" smtClean="0"/>
              <a:t>      Arcata</a:t>
            </a:r>
            <a:r>
              <a:rPr lang="en-US" sz="1600" dirty="0"/>
              <a:t>, </a:t>
            </a:r>
            <a:r>
              <a:rPr lang="en-US" sz="1600" dirty="0" smtClean="0"/>
              <a:t>CA	Sunny </a:t>
            </a:r>
            <a:r>
              <a:rPr lang="en-US" sz="1600" dirty="0"/>
              <a:t>Brae Middle School</a:t>
            </a:r>
          </a:p>
          <a:p>
            <a:pPr marL="0" indent="0">
              <a:lnSpc>
                <a:spcPct val="120000"/>
              </a:lnSpc>
              <a:spcBef>
                <a:spcPts val="0"/>
              </a:spcBef>
              <a:buNone/>
            </a:pPr>
            <a:r>
              <a:rPr lang="en-US" sz="1600" u="sng" dirty="0" smtClean="0"/>
              <a:t>Park</a:t>
            </a:r>
            <a:r>
              <a:rPr lang="en-US" sz="1600" u="sng" dirty="0"/>
              <a:t>/Museum Interpreter</a:t>
            </a:r>
            <a:endParaRPr lang="en-US" sz="1600" dirty="0"/>
          </a:p>
          <a:p>
            <a:pPr marL="0" indent="0">
              <a:lnSpc>
                <a:spcPct val="120000"/>
              </a:lnSpc>
              <a:spcBef>
                <a:spcPts val="0"/>
              </a:spcBef>
              <a:spcAft>
                <a:spcPts val="600"/>
              </a:spcAft>
              <a:buNone/>
            </a:pPr>
            <a:r>
              <a:rPr lang="en-US" sz="1600" dirty="0" smtClean="0"/>
              <a:t>Suzie Fortner</a:t>
            </a:r>
            <a:r>
              <a:rPr lang="en-US" sz="1600" dirty="0"/>
              <a:t>	 </a:t>
            </a:r>
            <a:r>
              <a:rPr lang="en-US" sz="1600" dirty="0" smtClean="0"/>
              <a:t>     Arcata</a:t>
            </a:r>
            <a:r>
              <a:rPr lang="en-US" sz="1600" dirty="0"/>
              <a:t>, CA	</a:t>
            </a:r>
            <a:r>
              <a:rPr lang="en-US" sz="1600" dirty="0" smtClean="0"/>
              <a:t>Friends </a:t>
            </a:r>
            <a:r>
              <a:rPr lang="en-US" sz="1600" dirty="0"/>
              <a:t>of the </a:t>
            </a:r>
            <a:r>
              <a:rPr lang="en-US" sz="1600" dirty="0" smtClean="0"/>
              <a:t>Dunes</a:t>
            </a:r>
          </a:p>
          <a:p>
            <a:pPr marL="0" indent="0">
              <a:lnSpc>
                <a:spcPct val="120000"/>
              </a:lnSpc>
              <a:spcBef>
                <a:spcPts val="0"/>
              </a:spcBef>
              <a:buNone/>
            </a:pPr>
            <a:r>
              <a:rPr lang="en-US" sz="1600" u="sng" dirty="0" smtClean="0"/>
              <a:t>Emergency Management Educator</a:t>
            </a:r>
            <a:endParaRPr lang="en-US" sz="1600" dirty="0"/>
          </a:p>
          <a:p>
            <a:pPr marL="0" indent="0">
              <a:lnSpc>
                <a:spcPct val="120000"/>
              </a:lnSpc>
              <a:spcBef>
                <a:spcPts val="0"/>
              </a:spcBef>
              <a:buNone/>
            </a:pPr>
            <a:r>
              <a:rPr lang="en-US" sz="1600" dirty="0" smtClean="0"/>
              <a:t>Ruth Sturtevant</a:t>
            </a:r>
            <a:r>
              <a:rPr lang="en-US" sz="1600" dirty="0"/>
              <a:t>	</a:t>
            </a:r>
            <a:r>
              <a:rPr lang="en-US" sz="1600" dirty="0" smtClean="0"/>
              <a:t>      Eureka</a:t>
            </a:r>
            <a:r>
              <a:rPr lang="en-US" sz="1600" dirty="0"/>
              <a:t>/Arcata	</a:t>
            </a:r>
            <a:r>
              <a:rPr lang="en-US" sz="1600" dirty="0" smtClean="0"/>
              <a:t>Humboldt </a:t>
            </a:r>
            <a:r>
              <a:rPr lang="en-US" sz="1600" dirty="0"/>
              <a:t>State University            </a:t>
            </a:r>
          </a:p>
        </p:txBody>
      </p:sp>
      <p:sp>
        <p:nvSpPr>
          <p:cNvPr id="10" name="TextBox 9"/>
          <p:cNvSpPr txBox="1"/>
          <p:nvPr/>
        </p:nvSpPr>
        <p:spPr>
          <a:xfrm>
            <a:off x="350706" y="1075476"/>
            <a:ext cx="3204280" cy="2385269"/>
          </a:xfrm>
          <a:prstGeom prst="rect">
            <a:avLst/>
          </a:prstGeom>
          <a:noFill/>
        </p:spPr>
        <p:txBody>
          <a:bodyPr wrap="square" rtlCol="0">
            <a:spAutoFit/>
          </a:bodyPr>
          <a:lstStyle/>
          <a:p>
            <a:r>
              <a:rPr lang="en-US" b="1" u="sng" dirty="0" smtClean="0"/>
              <a:t>20-second Intro</a:t>
            </a:r>
          </a:p>
          <a:p>
            <a:pPr marL="342900" indent="-342900">
              <a:buFont typeface="+mj-lt"/>
              <a:buAutoNum type="arabicPeriod"/>
            </a:pPr>
            <a:r>
              <a:rPr lang="en-US" b="1" dirty="0" smtClean="0"/>
              <a:t>Who are you?</a:t>
            </a:r>
          </a:p>
          <a:p>
            <a:pPr marL="342900" indent="-342900">
              <a:spcAft>
                <a:spcPts val="600"/>
              </a:spcAft>
              <a:buFont typeface="+mj-lt"/>
              <a:buAutoNum type="arabicPeriod"/>
            </a:pPr>
            <a:r>
              <a:rPr lang="en-US" b="1" dirty="0" smtClean="0"/>
              <a:t>Your organization and/or educational setting?</a:t>
            </a:r>
            <a:endParaRPr lang="en-US" b="1" i="1" dirty="0" smtClean="0"/>
          </a:p>
          <a:p>
            <a:r>
              <a:rPr lang="en-US" b="1" dirty="0" smtClean="0"/>
              <a:t>Optional:</a:t>
            </a:r>
          </a:p>
          <a:p>
            <a:pPr marL="342900" indent="-342900">
              <a:buFont typeface="+mj-lt"/>
              <a:buAutoNum type="arabicPeriod" startAt="3"/>
            </a:pPr>
            <a:r>
              <a:rPr lang="en-US" b="1" dirty="0" smtClean="0"/>
              <a:t>What you particularly hope to get from CEETEP?</a:t>
            </a:r>
            <a:endParaRPr lang="en-US" b="1" dirty="0"/>
          </a:p>
        </p:txBody>
      </p:sp>
      <p:sp>
        <p:nvSpPr>
          <p:cNvPr id="11" name="Rounded Rectangle 10"/>
          <p:cNvSpPr/>
          <p:nvPr/>
        </p:nvSpPr>
        <p:spPr>
          <a:xfrm>
            <a:off x="7215510" y="5464592"/>
            <a:ext cx="907104" cy="474625"/>
          </a:xfrm>
          <a:prstGeom prst="roundRect">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5770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96569" y="149909"/>
            <a:ext cx="2566921" cy="6566276"/>
          </a:xfrm>
          <a:prstGeom prst="rect">
            <a:avLst/>
          </a:prstGeom>
        </p:spPr>
      </p:pic>
      <p:sp>
        <p:nvSpPr>
          <p:cNvPr id="2" name="Title 1"/>
          <p:cNvSpPr>
            <a:spLocks noGrp="1"/>
          </p:cNvSpPr>
          <p:nvPr>
            <p:ph type="title"/>
          </p:nvPr>
        </p:nvSpPr>
        <p:spPr>
          <a:xfrm>
            <a:off x="86431" y="149909"/>
            <a:ext cx="6415206" cy="1169293"/>
          </a:xfrm>
        </p:spPr>
        <p:txBody>
          <a:bodyPr/>
          <a:lstStyle/>
          <a:p>
            <a:pPr algn="l"/>
            <a:r>
              <a:rPr lang="en-US" sz="3600" dirty="0" smtClean="0"/>
              <a:t>Action Team 3 – Del Norte County</a:t>
            </a:r>
            <a:endParaRPr lang="en-US" sz="3600" dirty="0"/>
          </a:p>
        </p:txBody>
      </p:sp>
      <p:sp>
        <p:nvSpPr>
          <p:cNvPr id="8" name="Content Placeholder 7"/>
          <p:cNvSpPr>
            <a:spLocks noGrp="1"/>
          </p:cNvSpPr>
          <p:nvPr>
            <p:ph idx="1"/>
          </p:nvPr>
        </p:nvSpPr>
        <p:spPr>
          <a:xfrm>
            <a:off x="171098" y="3332467"/>
            <a:ext cx="6437612" cy="3474221"/>
          </a:xfrm>
          <a:solidFill>
            <a:srgbClr val="FFFFFF">
              <a:alpha val="70000"/>
            </a:srgbClr>
          </a:solidFill>
          <a:ln>
            <a:solidFill>
              <a:schemeClr val="accent6"/>
            </a:solidFill>
          </a:ln>
        </p:spPr>
        <p:txBody>
          <a:bodyPr>
            <a:noAutofit/>
          </a:bodyPr>
          <a:lstStyle/>
          <a:p>
            <a:pPr marL="0" indent="0">
              <a:lnSpc>
                <a:spcPct val="120000"/>
              </a:lnSpc>
              <a:spcBef>
                <a:spcPts val="0"/>
              </a:spcBef>
              <a:buNone/>
            </a:pPr>
            <a:r>
              <a:rPr lang="en-US" sz="1600" u="sng" dirty="0"/>
              <a:t>K-12 Teacher</a:t>
            </a:r>
            <a:endParaRPr lang="en-US" sz="1600" dirty="0"/>
          </a:p>
          <a:p>
            <a:pPr marL="0" indent="0">
              <a:lnSpc>
                <a:spcPct val="120000"/>
              </a:lnSpc>
              <a:spcBef>
                <a:spcPts val="0"/>
              </a:spcBef>
              <a:buNone/>
            </a:pPr>
            <a:r>
              <a:rPr lang="en-US" sz="1600" dirty="0" smtClean="0"/>
              <a:t>Diane </a:t>
            </a:r>
            <a:r>
              <a:rPr lang="en-US" sz="1600" dirty="0" err="1" smtClean="0"/>
              <a:t>Cavaness</a:t>
            </a:r>
            <a:r>
              <a:rPr lang="en-US" sz="1600" dirty="0"/>
              <a:t>	Brookings, OR	</a:t>
            </a:r>
            <a:r>
              <a:rPr lang="en-US" sz="1600" dirty="0" smtClean="0"/>
              <a:t>Azalea </a:t>
            </a:r>
            <a:r>
              <a:rPr lang="en-US" sz="1600" dirty="0"/>
              <a:t>Middle </a:t>
            </a:r>
            <a:r>
              <a:rPr lang="en-US" sz="1600" dirty="0" smtClean="0"/>
              <a:t>School</a:t>
            </a:r>
          </a:p>
          <a:p>
            <a:pPr marL="0" indent="0">
              <a:lnSpc>
                <a:spcPct val="120000"/>
              </a:lnSpc>
              <a:spcBef>
                <a:spcPts val="0"/>
              </a:spcBef>
              <a:buNone/>
            </a:pPr>
            <a:r>
              <a:rPr lang="en-US" sz="1600" dirty="0" smtClean="0"/>
              <a:t>Robyn Parker</a:t>
            </a:r>
            <a:r>
              <a:rPr lang="en-US" sz="1600" dirty="0"/>
              <a:t>	</a:t>
            </a:r>
            <a:r>
              <a:rPr lang="en-US" sz="1600" dirty="0" smtClean="0"/>
              <a:t>Crescent </a:t>
            </a:r>
            <a:r>
              <a:rPr lang="en-US" sz="1600" dirty="0"/>
              <a:t>City, CA	</a:t>
            </a:r>
            <a:r>
              <a:rPr lang="en-US" sz="1600" dirty="0" smtClean="0"/>
              <a:t>Del </a:t>
            </a:r>
            <a:r>
              <a:rPr lang="en-US" sz="1600" dirty="0"/>
              <a:t>Norte County High </a:t>
            </a:r>
            <a:r>
              <a:rPr lang="en-US" sz="1600" dirty="0" err="1" smtClean="0"/>
              <a:t>Sch</a:t>
            </a:r>
            <a:endParaRPr lang="en-US" sz="1600" dirty="0"/>
          </a:p>
          <a:p>
            <a:pPr marL="0" indent="0">
              <a:lnSpc>
                <a:spcPct val="120000"/>
              </a:lnSpc>
              <a:spcBef>
                <a:spcPts val="0"/>
              </a:spcBef>
              <a:buNone/>
            </a:pPr>
            <a:r>
              <a:rPr lang="en-US" sz="1600" u="sng" dirty="0" smtClean="0"/>
              <a:t>Park</a:t>
            </a:r>
            <a:r>
              <a:rPr lang="en-US" sz="1600" u="sng" dirty="0"/>
              <a:t>/Museum </a:t>
            </a:r>
            <a:r>
              <a:rPr lang="en-US" sz="1600" u="sng" dirty="0" smtClean="0"/>
              <a:t>Interpreter</a:t>
            </a:r>
            <a:endParaRPr lang="en-US" sz="1600" dirty="0"/>
          </a:p>
          <a:p>
            <a:pPr marL="0" indent="0">
              <a:lnSpc>
                <a:spcPct val="120000"/>
              </a:lnSpc>
              <a:spcBef>
                <a:spcPts val="0"/>
              </a:spcBef>
              <a:buNone/>
            </a:pPr>
            <a:r>
              <a:rPr lang="en-US" sz="1600" dirty="0" smtClean="0"/>
              <a:t>Denise Doyle</a:t>
            </a:r>
            <a:r>
              <a:rPr lang="en-US" sz="1600" dirty="0"/>
              <a:t>-</a:t>
            </a:r>
            <a:r>
              <a:rPr lang="en-US" sz="1600" dirty="0" err="1" smtClean="0"/>
              <a:t>Schnacker</a:t>
            </a:r>
            <a:r>
              <a:rPr lang="en-US" sz="1600" dirty="0"/>
              <a:t> </a:t>
            </a:r>
            <a:r>
              <a:rPr lang="en-US" sz="1600" dirty="0" smtClean="0"/>
              <a:t>    Crescent </a:t>
            </a:r>
            <a:r>
              <a:rPr lang="en-US" sz="1600" dirty="0"/>
              <a:t>City, CA	</a:t>
            </a:r>
            <a:r>
              <a:rPr lang="en-US" sz="1600" dirty="0" smtClean="0"/>
              <a:t>Del </a:t>
            </a:r>
            <a:r>
              <a:rPr lang="en-US" sz="1600" dirty="0"/>
              <a:t>Norte Unified </a:t>
            </a:r>
            <a:r>
              <a:rPr lang="en-US" sz="1600" dirty="0" smtClean="0"/>
              <a:t>					Schools</a:t>
            </a:r>
          </a:p>
          <a:p>
            <a:pPr marL="0" indent="0">
              <a:lnSpc>
                <a:spcPct val="120000"/>
              </a:lnSpc>
              <a:spcBef>
                <a:spcPts val="0"/>
              </a:spcBef>
              <a:spcAft>
                <a:spcPts val="600"/>
              </a:spcAft>
              <a:buNone/>
            </a:pPr>
            <a:r>
              <a:rPr lang="en-US" sz="1600" dirty="0" smtClean="0"/>
              <a:t>Rick </a:t>
            </a:r>
            <a:r>
              <a:rPr lang="en-US" sz="1600" dirty="0" err="1" smtClean="0"/>
              <a:t>Hiser</a:t>
            </a:r>
            <a:r>
              <a:rPr lang="en-US" sz="1600" dirty="0" smtClean="0"/>
              <a:t>	Crescent City, CA	Redwood Parks </a:t>
            </a:r>
            <a:r>
              <a:rPr lang="en-US" sz="1600" dirty="0" err="1" smtClean="0"/>
              <a:t>Asso</a:t>
            </a:r>
            <a:endParaRPr lang="en-US" sz="1600" dirty="0" smtClean="0"/>
          </a:p>
          <a:p>
            <a:pPr marL="0" indent="0">
              <a:lnSpc>
                <a:spcPct val="120000"/>
              </a:lnSpc>
              <a:spcBef>
                <a:spcPts val="0"/>
              </a:spcBef>
              <a:buNone/>
            </a:pPr>
            <a:r>
              <a:rPr lang="en-US" sz="1600" u="sng" dirty="0" smtClean="0"/>
              <a:t>Emergency Management Educator</a:t>
            </a:r>
            <a:endParaRPr lang="en-US" sz="1600" dirty="0"/>
          </a:p>
          <a:p>
            <a:pPr marL="0" indent="0">
              <a:lnSpc>
                <a:spcPct val="120000"/>
              </a:lnSpc>
              <a:spcBef>
                <a:spcPts val="0"/>
              </a:spcBef>
              <a:buNone/>
            </a:pPr>
            <a:r>
              <a:rPr lang="en-US" sz="1600" dirty="0" smtClean="0"/>
              <a:t>Charlie Helms</a:t>
            </a:r>
            <a:r>
              <a:rPr lang="en-US" sz="1600" dirty="0"/>
              <a:t>	</a:t>
            </a:r>
            <a:r>
              <a:rPr lang="en-US" sz="1600" dirty="0" smtClean="0"/>
              <a:t>Del </a:t>
            </a:r>
            <a:r>
              <a:rPr lang="en-US" sz="1600" dirty="0"/>
              <a:t>Norte County	</a:t>
            </a:r>
            <a:r>
              <a:rPr lang="en-US" sz="1600" dirty="0" smtClean="0"/>
              <a:t>Crescent </a:t>
            </a:r>
            <a:r>
              <a:rPr lang="en-US" sz="1600" dirty="0"/>
              <a:t>City Harbor </a:t>
            </a:r>
            <a:r>
              <a:rPr lang="en-US" sz="1600" dirty="0" err="1" smtClean="0"/>
              <a:t>Distr</a:t>
            </a:r>
            <a:endParaRPr lang="en-US" sz="1600" dirty="0"/>
          </a:p>
          <a:p>
            <a:pPr marL="0" indent="0">
              <a:lnSpc>
                <a:spcPct val="120000"/>
              </a:lnSpc>
              <a:spcBef>
                <a:spcPts val="0"/>
              </a:spcBef>
              <a:buNone/>
            </a:pPr>
            <a:r>
              <a:rPr lang="en-US" sz="1600" dirty="0" smtClean="0"/>
              <a:t>Cindy Henderson</a:t>
            </a:r>
            <a:r>
              <a:rPr lang="en-US" sz="1600" dirty="0"/>
              <a:t>	</a:t>
            </a:r>
            <a:r>
              <a:rPr lang="en-US" sz="1600" dirty="0" smtClean="0"/>
              <a:t>Del </a:t>
            </a:r>
            <a:r>
              <a:rPr lang="en-US" sz="1600" dirty="0"/>
              <a:t>Norte County	</a:t>
            </a:r>
            <a:r>
              <a:rPr lang="en-US" sz="1600" dirty="0" smtClean="0"/>
              <a:t>Del </a:t>
            </a:r>
            <a:r>
              <a:rPr lang="en-US" sz="1600" dirty="0"/>
              <a:t>Norte Fire </a:t>
            </a:r>
            <a:r>
              <a:rPr lang="en-US" sz="1600" dirty="0" smtClean="0"/>
              <a:t>Training</a:t>
            </a:r>
            <a:endParaRPr lang="en-US" sz="1600" dirty="0"/>
          </a:p>
          <a:p>
            <a:pPr marL="0" indent="0">
              <a:lnSpc>
                <a:spcPct val="120000"/>
              </a:lnSpc>
              <a:spcBef>
                <a:spcPts val="0"/>
              </a:spcBef>
              <a:buNone/>
            </a:pPr>
            <a:r>
              <a:rPr lang="en-US" sz="1600" dirty="0" smtClean="0"/>
              <a:t>Thomas Phillips</a:t>
            </a:r>
            <a:r>
              <a:rPr lang="en-US" sz="1600" dirty="0"/>
              <a:t>	</a:t>
            </a:r>
            <a:r>
              <a:rPr lang="en-US" sz="1600" dirty="0" smtClean="0"/>
              <a:t>Del </a:t>
            </a:r>
            <a:r>
              <a:rPr lang="en-US" sz="1600" dirty="0"/>
              <a:t>Norte County	</a:t>
            </a:r>
            <a:r>
              <a:rPr lang="en-US" sz="1600" dirty="0" smtClean="0"/>
              <a:t>Del </a:t>
            </a:r>
            <a:r>
              <a:rPr lang="en-US" sz="1600" dirty="0"/>
              <a:t>Norte Ambulance</a:t>
            </a:r>
          </a:p>
        </p:txBody>
      </p:sp>
      <p:sp>
        <p:nvSpPr>
          <p:cNvPr id="10" name="TextBox 9"/>
          <p:cNvSpPr txBox="1"/>
          <p:nvPr/>
        </p:nvSpPr>
        <p:spPr>
          <a:xfrm>
            <a:off x="2326400" y="883058"/>
            <a:ext cx="3204280" cy="2385269"/>
          </a:xfrm>
          <a:prstGeom prst="rect">
            <a:avLst/>
          </a:prstGeom>
          <a:noFill/>
        </p:spPr>
        <p:txBody>
          <a:bodyPr wrap="square" rtlCol="0">
            <a:spAutoFit/>
          </a:bodyPr>
          <a:lstStyle/>
          <a:p>
            <a:r>
              <a:rPr lang="en-US" b="1" u="sng" dirty="0" smtClean="0"/>
              <a:t>20-second Intro</a:t>
            </a:r>
          </a:p>
          <a:p>
            <a:pPr marL="342900" indent="-342900">
              <a:buFont typeface="+mj-lt"/>
              <a:buAutoNum type="arabicPeriod"/>
            </a:pPr>
            <a:r>
              <a:rPr lang="en-US" b="1" dirty="0" smtClean="0"/>
              <a:t>Who are you?</a:t>
            </a:r>
          </a:p>
          <a:p>
            <a:pPr marL="342900" indent="-342900">
              <a:spcAft>
                <a:spcPts val="600"/>
              </a:spcAft>
              <a:buFont typeface="+mj-lt"/>
              <a:buAutoNum type="arabicPeriod"/>
            </a:pPr>
            <a:r>
              <a:rPr lang="en-US" b="1" dirty="0" smtClean="0"/>
              <a:t>Your organization and/or educational setting?</a:t>
            </a:r>
            <a:endParaRPr lang="en-US" b="1" i="1" dirty="0" smtClean="0"/>
          </a:p>
          <a:p>
            <a:r>
              <a:rPr lang="en-US" b="1" dirty="0" smtClean="0"/>
              <a:t>Optional:</a:t>
            </a:r>
          </a:p>
          <a:p>
            <a:pPr marL="342900" indent="-342900">
              <a:buFont typeface="+mj-lt"/>
              <a:buAutoNum type="arabicPeriod" startAt="3"/>
            </a:pPr>
            <a:r>
              <a:rPr lang="en-US" b="1" dirty="0" smtClean="0"/>
              <a:t>What you particularly hope to get from CEETEP?</a:t>
            </a:r>
            <a:endParaRPr lang="en-US" b="1" dirty="0"/>
          </a:p>
        </p:txBody>
      </p:sp>
      <p:sp>
        <p:nvSpPr>
          <p:cNvPr id="9" name="Rounded Rectangle 8"/>
          <p:cNvSpPr/>
          <p:nvPr/>
        </p:nvSpPr>
        <p:spPr>
          <a:xfrm>
            <a:off x="6799468" y="295037"/>
            <a:ext cx="1400792" cy="2465427"/>
          </a:xfrm>
          <a:prstGeom prst="roundRect">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8350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69996" y="141102"/>
            <a:ext cx="2674003" cy="6601446"/>
          </a:xfrm>
          <a:prstGeom prst="rect">
            <a:avLst/>
          </a:prstGeom>
        </p:spPr>
      </p:pic>
      <p:sp>
        <p:nvSpPr>
          <p:cNvPr id="2" name="Title 1"/>
          <p:cNvSpPr>
            <a:spLocks noGrp="1"/>
          </p:cNvSpPr>
          <p:nvPr>
            <p:ph type="title"/>
          </p:nvPr>
        </p:nvSpPr>
        <p:spPr>
          <a:xfrm>
            <a:off x="86431" y="149910"/>
            <a:ext cx="6415206" cy="632580"/>
          </a:xfrm>
        </p:spPr>
        <p:txBody>
          <a:bodyPr/>
          <a:lstStyle/>
          <a:p>
            <a:pPr algn="l"/>
            <a:r>
              <a:rPr lang="en-US" sz="3600" dirty="0" smtClean="0"/>
              <a:t>Action Team 4 – Eureka </a:t>
            </a:r>
            <a:endParaRPr lang="en-US" sz="3600" dirty="0"/>
          </a:p>
        </p:txBody>
      </p:sp>
      <p:sp>
        <p:nvSpPr>
          <p:cNvPr id="8" name="Content Placeholder 7"/>
          <p:cNvSpPr>
            <a:spLocks noGrp="1"/>
          </p:cNvSpPr>
          <p:nvPr>
            <p:ph idx="1"/>
          </p:nvPr>
        </p:nvSpPr>
        <p:spPr>
          <a:xfrm>
            <a:off x="171098" y="3777122"/>
            <a:ext cx="6437612" cy="2939062"/>
          </a:xfrm>
          <a:solidFill>
            <a:srgbClr val="FFFFFF">
              <a:alpha val="70000"/>
            </a:srgbClr>
          </a:solidFill>
          <a:ln>
            <a:solidFill>
              <a:schemeClr val="accent6"/>
            </a:solidFill>
          </a:ln>
        </p:spPr>
        <p:txBody>
          <a:bodyPr>
            <a:noAutofit/>
          </a:bodyPr>
          <a:lstStyle/>
          <a:p>
            <a:pPr marL="0" indent="0">
              <a:lnSpc>
                <a:spcPct val="120000"/>
              </a:lnSpc>
              <a:spcBef>
                <a:spcPts val="0"/>
              </a:spcBef>
              <a:buNone/>
            </a:pPr>
            <a:r>
              <a:rPr lang="en-US" sz="1600" u="sng" dirty="0"/>
              <a:t>K-12 </a:t>
            </a:r>
            <a:r>
              <a:rPr lang="en-US" sz="1600" u="sng" dirty="0" smtClean="0"/>
              <a:t>Teacher</a:t>
            </a:r>
            <a:endParaRPr lang="en-US" sz="1600" dirty="0"/>
          </a:p>
          <a:p>
            <a:pPr marL="0" indent="0">
              <a:lnSpc>
                <a:spcPct val="120000"/>
              </a:lnSpc>
              <a:spcBef>
                <a:spcPts val="0"/>
              </a:spcBef>
              <a:buNone/>
            </a:pPr>
            <a:r>
              <a:rPr lang="en-US" sz="1600" dirty="0" smtClean="0"/>
              <a:t>Ami </a:t>
            </a:r>
            <a:r>
              <a:rPr lang="en-US" sz="1600" dirty="0" err="1" smtClean="0"/>
              <a:t>Brusca</a:t>
            </a:r>
            <a:r>
              <a:rPr lang="en-US" sz="1600" dirty="0" smtClean="0"/>
              <a:t>	Eureka, CA 	</a:t>
            </a:r>
            <a:r>
              <a:rPr lang="en-US" sz="1600" dirty="0" err="1" smtClean="0"/>
              <a:t>Aldergrove</a:t>
            </a:r>
            <a:r>
              <a:rPr lang="en-US" sz="1600" dirty="0" smtClean="0"/>
              <a:t> Charter School</a:t>
            </a:r>
          </a:p>
          <a:p>
            <a:pPr marL="0" indent="0">
              <a:lnSpc>
                <a:spcPct val="120000"/>
              </a:lnSpc>
              <a:spcBef>
                <a:spcPts val="0"/>
              </a:spcBef>
              <a:buNone/>
            </a:pPr>
            <a:r>
              <a:rPr lang="en-US" sz="1600" dirty="0" smtClean="0"/>
              <a:t>Steve Catton	Eureka, CA 	Lafayette Elementary </a:t>
            </a:r>
            <a:r>
              <a:rPr lang="en-US" sz="1600" dirty="0" err="1" smtClean="0"/>
              <a:t>Sch</a:t>
            </a:r>
            <a:endParaRPr lang="en-US" sz="1600" dirty="0" smtClean="0"/>
          </a:p>
          <a:p>
            <a:pPr marL="0" indent="0">
              <a:lnSpc>
                <a:spcPct val="120000"/>
              </a:lnSpc>
              <a:spcBef>
                <a:spcPts val="0"/>
              </a:spcBef>
              <a:spcAft>
                <a:spcPts val="600"/>
              </a:spcAft>
              <a:buNone/>
            </a:pPr>
            <a:r>
              <a:rPr lang="en-US" sz="1600" dirty="0" smtClean="0"/>
              <a:t>Karina </a:t>
            </a:r>
            <a:r>
              <a:rPr lang="en-US" sz="1600" dirty="0" err="1" smtClean="0"/>
              <a:t>Junge</a:t>
            </a:r>
            <a:r>
              <a:rPr lang="en-US" sz="1600" dirty="0"/>
              <a:t>	Eureka, CA 	</a:t>
            </a:r>
            <a:r>
              <a:rPr lang="en-US" sz="1600" dirty="0" err="1"/>
              <a:t>Winship</a:t>
            </a:r>
            <a:r>
              <a:rPr lang="en-US" sz="1600" dirty="0"/>
              <a:t> Middle School</a:t>
            </a:r>
          </a:p>
          <a:p>
            <a:pPr marL="0" indent="0">
              <a:lnSpc>
                <a:spcPct val="120000"/>
              </a:lnSpc>
              <a:spcBef>
                <a:spcPts val="0"/>
              </a:spcBef>
              <a:buNone/>
            </a:pPr>
            <a:r>
              <a:rPr lang="en-US" sz="1600" u="sng" dirty="0" smtClean="0"/>
              <a:t>Park</a:t>
            </a:r>
            <a:r>
              <a:rPr lang="en-US" sz="1600" u="sng" dirty="0"/>
              <a:t>/Museum </a:t>
            </a:r>
            <a:r>
              <a:rPr lang="en-US" sz="1600" u="sng" dirty="0" smtClean="0"/>
              <a:t>Interpreter</a:t>
            </a:r>
            <a:endParaRPr lang="en-US" sz="1600" dirty="0"/>
          </a:p>
          <a:p>
            <a:pPr marL="0" indent="0">
              <a:lnSpc>
                <a:spcPct val="120000"/>
              </a:lnSpc>
              <a:spcBef>
                <a:spcPts val="0"/>
              </a:spcBef>
              <a:spcAft>
                <a:spcPts val="600"/>
              </a:spcAft>
              <a:buNone/>
            </a:pPr>
            <a:r>
              <a:rPr lang="en-US" sz="1600" dirty="0" err="1" smtClean="0"/>
              <a:t>Jerab</a:t>
            </a:r>
            <a:r>
              <a:rPr lang="en-US" sz="1600" dirty="0" smtClean="0"/>
              <a:t> </a:t>
            </a:r>
            <a:r>
              <a:rPr lang="en-US" sz="1600" dirty="0" err="1" smtClean="0"/>
              <a:t>Pino</a:t>
            </a:r>
            <a:r>
              <a:rPr lang="en-US" sz="1600" dirty="0"/>
              <a:t>	</a:t>
            </a:r>
            <a:r>
              <a:rPr lang="en-US" sz="1600" dirty="0" smtClean="0"/>
              <a:t>Eureka</a:t>
            </a:r>
            <a:r>
              <a:rPr lang="en-US" sz="1600" dirty="0"/>
              <a:t>, </a:t>
            </a:r>
            <a:r>
              <a:rPr lang="en-US" sz="1600" dirty="0" smtClean="0"/>
              <a:t>CA</a:t>
            </a:r>
            <a:r>
              <a:rPr lang="en-US" sz="1600" dirty="0"/>
              <a:t>	</a:t>
            </a:r>
            <a:r>
              <a:rPr lang="en-US" sz="1600" dirty="0" smtClean="0"/>
              <a:t>Clarke </a:t>
            </a:r>
            <a:r>
              <a:rPr lang="en-US" sz="1600" dirty="0"/>
              <a:t>Historical Museum</a:t>
            </a:r>
          </a:p>
          <a:p>
            <a:pPr marL="0" indent="0">
              <a:lnSpc>
                <a:spcPct val="120000"/>
              </a:lnSpc>
              <a:spcBef>
                <a:spcPts val="0"/>
              </a:spcBef>
              <a:buNone/>
            </a:pPr>
            <a:r>
              <a:rPr lang="en-US" sz="1600" u="sng" dirty="0" smtClean="0"/>
              <a:t>Emergency Management Educator</a:t>
            </a:r>
            <a:endParaRPr lang="en-US" sz="1600" dirty="0"/>
          </a:p>
          <a:p>
            <a:pPr marL="0" indent="0">
              <a:lnSpc>
                <a:spcPct val="120000"/>
              </a:lnSpc>
              <a:spcBef>
                <a:spcPts val="0"/>
              </a:spcBef>
              <a:buNone/>
            </a:pPr>
            <a:r>
              <a:rPr lang="en-US" sz="1600" dirty="0" smtClean="0"/>
              <a:t>Chris Emmons</a:t>
            </a:r>
            <a:r>
              <a:rPr lang="en-US" sz="1600" dirty="0"/>
              <a:t>	</a:t>
            </a:r>
            <a:r>
              <a:rPr lang="en-US" sz="1600" dirty="0" smtClean="0"/>
              <a:t>Eureka</a:t>
            </a:r>
            <a:r>
              <a:rPr lang="en-US" sz="1600" dirty="0"/>
              <a:t>, CA	</a:t>
            </a:r>
            <a:r>
              <a:rPr lang="en-US" sz="1600" dirty="0" smtClean="0"/>
              <a:t>Humboldt </a:t>
            </a:r>
            <a:r>
              <a:rPr lang="en-US" sz="1600" dirty="0"/>
              <a:t>Bay </a:t>
            </a:r>
            <a:r>
              <a:rPr lang="en-US" sz="1600" dirty="0" smtClean="0"/>
              <a:t>Fire</a:t>
            </a:r>
          </a:p>
          <a:p>
            <a:pPr marL="0" indent="0">
              <a:lnSpc>
                <a:spcPct val="120000"/>
              </a:lnSpc>
              <a:spcBef>
                <a:spcPts val="0"/>
              </a:spcBef>
              <a:buNone/>
            </a:pPr>
            <a:r>
              <a:rPr lang="en-US" sz="1600" dirty="0" smtClean="0"/>
              <a:t>Brian </a:t>
            </a:r>
            <a:r>
              <a:rPr lang="en-US" sz="1600" dirty="0" err="1" smtClean="0"/>
              <a:t>Gerving</a:t>
            </a:r>
            <a:r>
              <a:rPr lang="en-US" sz="1600" dirty="0"/>
              <a:t>	</a:t>
            </a:r>
            <a:r>
              <a:rPr lang="en-US" sz="1600" dirty="0" smtClean="0"/>
              <a:t>Eureka</a:t>
            </a:r>
            <a:r>
              <a:rPr lang="en-US" sz="1600" dirty="0"/>
              <a:t>, CA	</a:t>
            </a:r>
            <a:r>
              <a:rPr lang="en-US" sz="1600" dirty="0" smtClean="0"/>
              <a:t>City </a:t>
            </a:r>
            <a:r>
              <a:rPr lang="en-US" sz="1600" dirty="0"/>
              <a:t>of Eureka</a:t>
            </a:r>
          </a:p>
        </p:txBody>
      </p:sp>
      <p:sp>
        <p:nvSpPr>
          <p:cNvPr id="10" name="TextBox 9"/>
          <p:cNvSpPr txBox="1"/>
          <p:nvPr/>
        </p:nvSpPr>
        <p:spPr>
          <a:xfrm>
            <a:off x="350706" y="1036993"/>
            <a:ext cx="3204280" cy="2385269"/>
          </a:xfrm>
          <a:prstGeom prst="rect">
            <a:avLst/>
          </a:prstGeom>
          <a:noFill/>
        </p:spPr>
        <p:txBody>
          <a:bodyPr wrap="square" rtlCol="0">
            <a:spAutoFit/>
          </a:bodyPr>
          <a:lstStyle/>
          <a:p>
            <a:r>
              <a:rPr lang="en-US" b="1" u="sng" dirty="0" smtClean="0"/>
              <a:t>20-second Intro</a:t>
            </a:r>
          </a:p>
          <a:p>
            <a:pPr marL="342900" indent="-342900">
              <a:buFont typeface="+mj-lt"/>
              <a:buAutoNum type="arabicPeriod"/>
            </a:pPr>
            <a:r>
              <a:rPr lang="en-US" b="1" dirty="0" smtClean="0"/>
              <a:t>Who are you?</a:t>
            </a:r>
          </a:p>
          <a:p>
            <a:pPr marL="342900" indent="-342900">
              <a:spcAft>
                <a:spcPts val="600"/>
              </a:spcAft>
              <a:buFont typeface="+mj-lt"/>
              <a:buAutoNum type="arabicPeriod"/>
            </a:pPr>
            <a:r>
              <a:rPr lang="en-US" b="1" dirty="0" smtClean="0"/>
              <a:t>Your organization and/or educational setting?</a:t>
            </a:r>
            <a:endParaRPr lang="en-US" b="1" i="1" dirty="0" smtClean="0"/>
          </a:p>
          <a:p>
            <a:r>
              <a:rPr lang="en-US" b="1" dirty="0" smtClean="0"/>
              <a:t>Optional:</a:t>
            </a:r>
          </a:p>
          <a:p>
            <a:pPr marL="342900" indent="-342900">
              <a:buFont typeface="+mj-lt"/>
              <a:buAutoNum type="arabicPeriod" startAt="3"/>
            </a:pPr>
            <a:r>
              <a:rPr lang="en-US" b="1" dirty="0" smtClean="0"/>
              <a:t>What you particularly hope to get from CEETEP?</a:t>
            </a:r>
            <a:endParaRPr lang="en-US" b="1" dirty="0"/>
          </a:p>
        </p:txBody>
      </p:sp>
      <p:sp>
        <p:nvSpPr>
          <p:cNvPr id="11" name="Rounded Rectangle 10"/>
          <p:cNvSpPr/>
          <p:nvPr/>
        </p:nvSpPr>
        <p:spPr>
          <a:xfrm>
            <a:off x="7018542" y="5932630"/>
            <a:ext cx="755943" cy="450034"/>
          </a:xfrm>
          <a:prstGeom prst="roundRect">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7501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69996" y="141102"/>
            <a:ext cx="2674003" cy="6601446"/>
          </a:xfrm>
          <a:prstGeom prst="rect">
            <a:avLst/>
          </a:prstGeom>
        </p:spPr>
      </p:pic>
      <p:sp>
        <p:nvSpPr>
          <p:cNvPr id="2" name="Title 1"/>
          <p:cNvSpPr>
            <a:spLocks noGrp="1"/>
          </p:cNvSpPr>
          <p:nvPr>
            <p:ph type="title"/>
          </p:nvPr>
        </p:nvSpPr>
        <p:spPr>
          <a:xfrm>
            <a:off x="86431" y="149909"/>
            <a:ext cx="6415206" cy="1169293"/>
          </a:xfrm>
        </p:spPr>
        <p:txBody>
          <a:bodyPr/>
          <a:lstStyle/>
          <a:p>
            <a:pPr algn="l"/>
            <a:r>
              <a:rPr lang="en-US" sz="3600" dirty="0" smtClean="0"/>
              <a:t>Action Team 5 – Humboldt County</a:t>
            </a:r>
            <a:endParaRPr lang="en-US" sz="3600" dirty="0"/>
          </a:p>
        </p:txBody>
      </p:sp>
      <p:sp>
        <p:nvSpPr>
          <p:cNvPr id="8" name="Content Placeholder 7"/>
          <p:cNvSpPr>
            <a:spLocks noGrp="1"/>
          </p:cNvSpPr>
          <p:nvPr>
            <p:ph idx="1"/>
          </p:nvPr>
        </p:nvSpPr>
        <p:spPr>
          <a:xfrm>
            <a:off x="171098" y="3777122"/>
            <a:ext cx="6437612" cy="2939062"/>
          </a:xfrm>
          <a:solidFill>
            <a:srgbClr val="FFFFFF">
              <a:alpha val="70000"/>
            </a:srgbClr>
          </a:solidFill>
          <a:ln>
            <a:solidFill>
              <a:schemeClr val="accent6"/>
            </a:solidFill>
          </a:ln>
        </p:spPr>
        <p:txBody>
          <a:bodyPr>
            <a:noAutofit/>
          </a:bodyPr>
          <a:lstStyle/>
          <a:p>
            <a:pPr marL="0" indent="0">
              <a:lnSpc>
                <a:spcPct val="120000"/>
              </a:lnSpc>
              <a:spcBef>
                <a:spcPts val="0"/>
              </a:spcBef>
              <a:buNone/>
            </a:pPr>
            <a:r>
              <a:rPr lang="en-US" sz="1600" u="sng" dirty="0"/>
              <a:t>K-12 </a:t>
            </a:r>
            <a:r>
              <a:rPr lang="en-US" sz="1600" u="sng" dirty="0" smtClean="0"/>
              <a:t>Teacher</a:t>
            </a:r>
            <a:endParaRPr lang="en-US" sz="1600" dirty="0"/>
          </a:p>
          <a:p>
            <a:pPr marL="0" indent="0">
              <a:lnSpc>
                <a:spcPct val="120000"/>
              </a:lnSpc>
              <a:spcBef>
                <a:spcPts val="0"/>
              </a:spcBef>
              <a:spcAft>
                <a:spcPts val="600"/>
              </a:spcAft>
              <a:buNone/>
            </a:pPr>
            <a:r>
              <a:rPr lang="en-US" sz="1600" dirty="0"/>
              <a:t>Patrick </a:t>
            </a:r>
            <a:r>
              <a:rPr lang="en-US" sz="1600" dirty="0" smtClean="0"/>
              <a:t>Clancy</a:t>
            </a:r>
            <a:r>
              <a:rPr lang="en-US" sz="1600" dirty="0"/>
              <a:t>	</a:t>
            </a:r>
            <a:r>
              <a:rPr lang="en-US" sz="1600" dirty="0" smtClean="0"/>
              <a:t>Humboldt </a:t>
            </a:r>
            <a:r>
              <a:rPr lang="en-US" sz="1600" dirty="0"/>
              <a:t>County 	</a:t>
            </a:r>
            <a:r>
              <a:rPr lang="en-US" sz="1600" dirty="0" err="1" smtClean="0"/>
              <a:t>McKinleyville</a:t>
            </a:r>
            <a:r>
              <a:rPr lang="en-US" sz="1600" dirty="0" smtClean="0"/>
              <a:t> </a:t>
            </a:r>
            <a:r>
              <a:rPr lang="en-US" sz="1600" dirty="0"/>
              <a:t>High School</a:t>
            </a:r>
          </a:p>
          <a:p>
            <a:pPr marL="0" indent="0">
              <a:lnSpc>
                <a:spcPct val="120000"/>
              </a:lnSpc>
              <a:spcBef>
                <a:spcPts val="0"/>
              </a:spcBef>
              <a:buNone/>
            </a:pPr>
            <a:r>
              <a:rPr lang="en-US" sz="1600" u="sng" dirty="0" smtClean="0"/>
              <a:t>Park</a:t>
            </a:r>
            <a:r>
              <a:rPr lang="en-US" sz="1600" u="sng" dirty="0"/>
              <a:t>/Museum Interpreter</a:t>
            </a:r>
            <a:endParaRPr lang="en-US" sz="1600" dirty="0"/>
          </a:p>
          <a:p>
            <a:pPr marL="0" indent="0">
              <a:lnSpc>
                <a:spcPct val="120000"/>
              </a:lnSpc>
              <a:spcBef>
                <a:spcPts val="0"/>
              </a:spcBef>
              <a:buNone/>
            </a:pPr>
            <a:r>
              <a:rPr lang="en-US" sz="1600" dirty="0" smtClean="0"/>
              <a:t>Laura </a:t>
            </a:r>
            <a:r>
              <a:rPr lang="en-US" sz="1600" dirty="0" err="1" smtClean="0"/>
              <a:t>Goforth</a:t>
            </a:r>
            <a:r>
              <a:rPr lang="en-US" sz="1600" dirty="0" smtClean="0"/>
              <a:t>	North District	Redwood National Park</a:t>
            </a:r>
          </a:p>
          <a:p>
            <a:pPr marL="0" indent="0">
              <a:lnSpc>
                <a:spcPct val="120000"/>
              </a:lnSpc>
              <a:spcBef>
                <a:spcPts val="0"/>
              </a:spcBef>
              <a:spcAft>
                <a:spcPts val="600"/>
              </a:spcAft>
              <a:buNone/>
            </a:pPr>
            <a:r>
              <a:rPr lang="en-US" sz="1600" dirty="0" err="1" smtClean="0"/>
              <a:t>Shaina</a:t>
            </a:r>
            <a:r>
              <a:rPr lang="en-US" sz="1600" dirty="0" smtClean="0"/>
              <a:t> </a:t>
            </a:r>
            <a:r>
              <a:rPr lang="en-US" sz="1600" dirty="0" err="1" smtClean="0"/>
              <a:t>Niehans</a:t>
            </a:r>
            <a:r>
              <a:rPr lang="en-US" sz="1600" dirty="0"/>
              <a:t>	</a:t>
            </a:r>
            <a:r>
              <a:rPr lang="en-US" sz="1600" dirty="0" smtClean="0"/>
              <a:t>Kuchel Visitor Cen	Redwood National and 				State Parks</a:t>
            </a:r>
          </a:p>
          <a:p>
            <a:pPr marL="0" indent="0">
              <a:lnSpc>
                <a:spcPct val="120000"/>
              </a:lnSpc>
              <a:spcBef>
                <a:spcPts val="0"/>
              </a:spcBef>
              <a:buNone/>
            </a:pPr>
            <a:r>
              <a:rPr lang="en-US" sz="1600" u="sng" dirty="0" smtClean="0"/>
              <a:t>Emergency Management Educator</a:t>
            </a:r>
            <a:endParaRPr lang="en-US" sz="1600" dirty="0"/>
          </a:p>
          <a:p>
            <a:pPr marL="0" indent="0">
              <a:lnSpc>
                <a:spcPct val="120000"/>
              </a:lnSpc>
              <a:spcBef>
                <a:spcPts val="0"/>
              </a:spcBef>
              <a:buNone/>
            </a:pPr>
            <a:r>
              <a:rPr lang="en-US" sz="1600" dirty="0" smtClean="0"/>
              <a:t>Ryan </a:t>
            </a:r>
            <a:r>
              <a:rPr lang="en-US" sz="1600" dirty="0" err="1" smtClean="0"/>
              <a:t>Aylward</a:t>
            </a:r>
            <a:r>
              <a:rPr lang="en-US" sz="1600" dirty="0"/>
              <a:t>	</a:t>
            </a:r>
            <a:r>
              <a:rPr lang="en-US" sz="1600" dirty="0" smtClean="0"/>
              <a:t>Eureka</a:t>
            </a:r>
            <a:r>
              <a:rPr lang="en-US" sz="1600" dirty="0"/>
              <a:t>, CA	</a:t>
            </a:r>
            <a:r>
              <a:rPr lang="en-US" sz="1600" dirty="0" smtClean="0"/>
              <a:t>National </a:t>
            </a:r>
            <a:r>
              <a:rPr lang="en-US" sz="1600" dirty="0"/>
              <a:t>Weather Service </a:t>
            </a:r>
            <a:r>
              <a:rPr lang="en-US" sz="1600" dirty="0" smtClean="0"/>
              <a:t>Brian Merrill</a:t>
            </a:r>
            <a:r>
              <a:rPr lang="en-US" sz="1600" dirty="0"/>
              <a:t>	</a:t>
            </a:r>
            <a:r>
              <a:rPr lang="en-US" sz="1600" dirty="0" smtClean="0"/>
              <a:t>Humboldt </a:t>
            </a:r>
            <a:r>
              <a:rPr lang="en-US" sz="1600" dirty="0"/>
              <a:t>County	</a:t>
            </a:r>
            <a:r>
              <a:rPr lang="en-US" sz="1600" dirty="0" smtClean="0"/>
              <a:t>California </a:t>
            </a:r>
            <a:r>
              <a:rPr lang="en-US" sz="1600" dirty="0"/>
              <a:t>State Parks</a:t>
            </a:r>
          </a:p>
        </p:txBody>
      </p:sp>
      <p:sp>
        <p:nvSpPr>
          <p:cNvPr id="10" name="TextBox 9"/>
          <p:cNvSpPr txBox="1"/>
          <p:nvPr/>
        </p:nvSpPr>
        <p:spPr>
          <a:xfrm>
            <a:off x="350706" y="1319202"/>
            <a:ext cx="3204280" cy="2385269"/>
          </a:xfrm>
          <a:prstGeom prst="rect">
            <a:avLst/>
          </a:prstGeom>
          <a:noFill/>
        </p:spPr>
        <p:txBody>
          <a:bodyPr wrap="square" rtlCol="0">
            <a:spAutoFit/>
          </a:bodyPr>
          <a:lstStyle/>
          <a:p>
            <a:r>
              <a:rPr lang="en-US" b="1" u="sng" dirty="0" smtClean="0"/>
              <a:t>20-second Intro</a:t>
            </a:r>
          </a:p>
          <a:p>
            <a:pPr marL="342900" indent="-342900">
              <a:buFont typeface="+mj-lt"/>
              <a:buAutoNum type="arabicPeriod"/>
            </a:pPr>
            <a:r>
              <a:rPr lang="en-US" b="1" dirty="0" smtClean="0"/>
              <a:t>Who are you?</a:t>
            </a:r>
          </a:p>
          <a:p>
            <a:pPr marL="342900" indent="-342900">
              <a:spcAft>
                <a:spcPts val="600"/>
              </a:spcAft>
              <a:buFont typeface="+mj-lt"/>
              <a:buAutoNum type="arabicPeriod"/>
            </a:pPr>
            <a:r>
              <a:rPr lang="en-US" b="1" dirty="0" smtClean="0"/>
              <a:t>Your organization and/or educational setting?</a:t>
            </a:r>
            <a:endParaRPr lang="en-US" b="1" i="1" dirty="0" smtClean="0"/>
          </a:p>
          <a:p>
            <a:r>
              <a:rPr lang="en-US" b="1" dirty="0" smtClean="0"/>
              <a:t>Optional:</a:t>
            </a:r>
          </a:p>
          <a:p>
            <a:pPr marL="342900" indent="-342900">
              <a:buFont typeface="+mj-lt"/>
              <a:buAutoNum type="arabicPeriod" startAt="3"/>
            </a:pPr>
            <a:r>
              <a:rPr lang="en-US" b="1" dirty="0" smtClean="0"/>
              <a:t>What you particularly hope to get from CEETEP?</a:t>
            </a:r>
            <a:endParaRPr lang="en-US" b="1" dirty="0"/>
          </a:p>
        </p:txBody>
      </p:sp>
      <p:sp>
        <p:nvSpPr>
          <p:cNvPr id="11" name="Rounded Rectangle 10"/>
          <p:cNvSpPr/>
          <p:nvPr/>
        </p:nvSpPr>
        <p:spPr>
          <a:xfrm>
            <a:off x="7005711" y="5028452"/>
            <a:ext cx="1127991" cy="1552149"/>
          </a:xfrm>
          <a:prstGeom prst="roundRect">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7501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to know your team</a:t>
            </a:r>
            <a:endParaRPr lang="en-US" dirty="0"/>
          </a:p>
        </p:txBody>
      </p:sp>
      <p:sp>
        <p:nvSpPr>
          <p:cNvPr id="3" name="Content Placeholder 2"/>
          <p:cNvSpPr>
            <a:spLocks noGrp="1"/>
          </p:cNvSpPr>
          <p:nvPr>
            <p:ph idx="1"/>
          </p:nvPr>
        </p:nvSpPr>
        <p:spPr>
          <a:xfrm>
            <a:off x="549275" y="1296957"/>
            <a:ext cx="8042276" cy="4646644"/>
          </a:xfrm>
        </p:spPr>
        <p:txBody>
          <a:bodyPr/>
          <a:lstStyle/>
          <a:p>
            <a:r>
              <a:rPr lang="en-US" dirty="0" smtClean="0"/>
              <a:t>Several minute intro – Each member of the team should share a little more details about their:</a:t>
            </a:r>
          </a:p>
          <a:p>
            <a:pPr lvl="1"/>
            <a:r>
              <a:rPr lang="en-US" dirty="0" smtClean="0"/>
              <a:t>Teaching setting and audience</a:t>
            </a:r>
          </a:p>
          <a:p>
            <a:pPr lvl="1"/>
            <a:r>
              <a:rPr lang="en-US" dirty="0" smtClean="0"/>
              <a:t>Existing strengths or experience with geoscience and preparedness</a:t>
            </a:r>
          </a:p>
          <a:p>
            <a:pPr lvl="1"/>
            <a:r>
              <a:rPr lang="en-US" dirty="0" smtClean="0"/>
              <a:t>Goals for gaining knowledge and abilities in teaching tsunami and earthquake education </a:t>
            </a:r>
          </a:p>
          <a:p>
            <a:pPr lvl="1"/>
            <a:endParaRPr lang="en-US" dirty="0"/>
          </a:p>
        </p:txBody>
      </p:sp>
    </p:spTree>
    <p:extLst>
      <p:ext uri="{BB962C8B-B14F-4D97-AF65-F5344CB8AC3E}">
        <p14:creationId xmlns:p14="http://schemas.microsoft.com/office/powerpoint/2010/main" val="41088636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516" name="Rectangle 4"/>
          <p:cNvSpPr>
            <a:spLocks noChangeArrowheads="1"/>
          </p:cNvSpPr>
          <p:nvPr/>
        </p:nvSpPr>
        <p:spPr bwMode="auto">
          <a:xfrm>
            <a:off x="228600" y="838200"/>
            <a:ext cx="89154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tIns="46038" rIns="92075" bIns="46038"/>
          <a:lstStyle/>
          <a:p>
            <a:pPr defTabSz="287338">
              <a:lnSpc>
                <a:spcPct val="90000"/>
              </a:lnSpc>
              <a:spcAft>
                <a:spcPts val="600"/>
              </a:spcAft>
            </a:pPr>
            <a:r>
              <a:rPr lang="en-US" sz="2000" dirty="0">
                <a:solidFill>
                  <a:srgbClr val="0033CC"/>
                </a:solidFill>
              </a:rPr>
              <a:t>A National Science Foundation (NSF) effort to …..</a:t>
            </a:r>
          </a:p>
          <a:p>
            <a:pPr marL="0" lvl="2" indent="-182563" defTabSz="287338">
              <a:buFontTx/>
              <a:buChar char="•"/>
            </a:pPr>
            <a:r>
              <a:rPr lang="en-US" sz="2000" dirty="0">
                <a:solidFill>
                  <a:srgbClr val="0033CC"/>
                </a:solidFill>
              </a:rPr>
              <a:t>Explore the structure and evolution of North American continent</a:t>
            </a:r>
          </a:p>
          <a:p>
            <a:pPr marL="0" lvl="2" indent="-182563" defTabSz="287338">
              <a:buFontTx/>
              <a:buChar char="•"/>
            </a:pPr>
            <a:r>
              <a:rPr lang="en-US" sz="2000" dirty="0">
                <a:solidFill>
                  <a:srgbClr val="0033CC"/>
                </a:solidFill>
              </a:rPr>
              <a:t>Study processes that cause earthquakes and volcanic eruptions</a:t>
            </a:r>
          </a:p>
          <a:p>
            <a:pPr marL="0" lvl="2" indent="-182563" defTabSz="287338"/>
            <a:endParaRPr lang="en-US" sz="2000" dirty="0">
              <a:solidFill>
                <a:srgbClr val="0033CC"/>
              </a:solidFill>
            </a:endParaRPr>
          </a:p>
        </p:txBody>
      </p:sp>
      <p:sp>
        <p:nvSpPr>
          <p:cNvPr id="2880517" name="Text Box 5"/>
          <p:cNvSpPr txBox="1">
            <a:spLocks noChangeArrowheads="1"/>
          </p:cNvSpPr>
          <p:nvPr/>
        </p:nvSpPr>
        <p:spPr bwMode="auto">
          <a:xfrm>
            <a:off x="0" y="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3600" b="1" u="sng" dirty="0">
                <a:solidFill>
                  <a:schemeClr val="accent2"/>
                </a:solidFill>
                <a:latin typeface="Times New Roman" charset="0"/>
              </a:rPr>
              <a:t>EarthScope</a:t>
            </a:r>
            <a:endParaRPr lang="en-US" sz="3600" b="1" dirty="0">
              <a:solidFill>
                <a:schemeClr val="accent2"/>
              </a:solidFill>
              <a:latin typeface="Times New Roman" charset="0"/>
            </a:endParaRPr>
          </a:p>
        </p:txBody>
      </p:sp>
      <p:grpSp>
        <p:nvGrpSpPr>
          <p:cNvPr id="4392964" name="Group 6"/>
          <p:cNvGrpSpPr>
            <a:grpSpLocks/>
          </p:cNvGrpSpPr>
          <p:nvPr/>
        </p:nvGrpSpPr>
        <p:grpSpPr bwMode="auto">
          <a:xfrm>
            <a:off x="0" y="2655888"/>
            <a:ext cx="9139238" cy="4202112"/>
            <a:chOff x="0" y="1673"/>
            <a:chExt cx="5757" cy="2647"/>
          </a:xfrm>
        </p:grpSpPr>
        <p:pic>
          <p:nvPicPr>
            <p:cNvPr id="439296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3"/>
              <a:ext cx="5757" cy="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4392966" name="Rectangle 8"/>
            <p:cNvSpPr>
              <a:spLocks noChangeArrowheads="1"/>
            </p:cNvSpPr>
            <p:nvPr/>
          </p:nvSpPr>
          <p:spPr bwMode="auto">
            <a:xfrm>
              <a:off x="172" y="1676"/>
              <a:ext cx="1152" cy="628"/>
            </a:xfrm>
            <a:prstGeom prst="rect">
              <a:avLst/>
            </a:prstGeom>
            <a:solidFill>
              <a:srgbClr val="556689"/>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45720" rIns="0">
              <a:spAutoFit/>
            </a:bodyPr>
            <a:lstStyle/>
            <a:p>
              <a:pPr marL="114300" indent="-114300">
                <a:lnSpc>
                  <a:spcPct val="110000"/>
                </a:lnSpc>
              </a:pPr>
              <a:r>
                <a:rPr lang="en-US" sz="900" b="1">
                  <a:solidFill>
                    <a:schemeClr val="bg1"/>
                  </a:solidFill>
                  <a:latin typeface="Times New Roman" charset="0"/>
                </a:rPr>
                <a:t>Drillhole across San Andreas Fault</a:t>
              </a:r>
            </a:p>
            <a:p>
              <a:pPr marL="114300" indent="-114300">
                <a:lnSpc>
                  <a:spcPct val="110000"/>
                </a:lnSpc>
              </a:pPr>
              <a:r>
                <a:rPr lang="en-US" sz="900" b="1">
                  <a:solidFill>
                    <a:schemeClr val="bg1"/>
                  </a:solidFill>
                  <a:latin typeface="Times New Roman" charset="0"/>
                </a:rPr>
                <a:t>875 GPS Instruments</a:t>
              </a:r>
            </a:p>
            <a:p>
              <a:pPr marL="114300" indent="-114300">
                <a:lnSpc>
                  <a:spcPct val="110000"/>
                </a:lnSpc>
              </a:pPr>
              <a:r>
                <a:rPr lang="en-US" sz="900" b="1">
                  <a:solidFill>
                    <a:schemeClr val="bg1"/>
                  </a:solidFill>
                  <a:latin typeface="Times New Roman" charset="0"/>
                </a:rPr>
                <a:t>175 Borehole Strainmeters</a:t>
              </a:r>
            </a:p>
            <a:p>
              <a:pPr marL="114300" indent="-114300">
                <a:lnSpc>
                  <a:spcPct val="110000"/>
                </a:lnSpc>
              </a:pPr>
              <a:r>
                <a:rPr lang="en-US" sz="900" b="1">
                  <a:solidFill>
                    <a:schemeClr val="bg1"/>
                  </a:solidFill>
                  <a:latin typeface="Times New Roman" charset="0"/>
                </a:rPr>
                <a:t>5 Long-Baseline Laser Strainmeters</a:t>
              </a:r>
            </a:p>
            <a:p>
              <a:pPr marL="114300" indent="-114300">
                <a:lnSpc>
                  <a:spcPct val="110000"/>
                </a:lnSpc>
              </a:pPr>
              <a:r>
                <a:rPr lang="en-US" sz="900" b="1">
                  <a:solidFill>
                    <a:schemeClr val="bg1"/>
                  </a:solidFill>
                  <a:latin typeface="Times New Roman" charset="0"/>
                </a:rPr>
                <a:t>400 Seismometers at 2,000 sites</a:t>
              </a:r>
            </a:p>
            <a:p>
              <a:pPr marL="114300" indent="-114300">
                <a:lnSpc>
                  <a:spcPct val="110000"/>
                </a:lnSpc>
              </a:pPr>
              <a:r>
                <a:rPr lang="en-US" sz="900" b="1">
                  <a:solidFill>
                    <a:schemeClr val="bg1"/>
                  </a:solidFill>
                  <a:latin typeface="Times New Roman" charset="0"/>
                </a:rPr>
                <a:t>100 Permanent Seismometers</a:t>
              </a:r>
            </a:p>
          </p:txBody>
        </p:sp>
      </p:grpSp>
      <p:pic>
        <p:nvPicPr>
          <p:cNvPr id="4392967"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68" name="Text Box 23"/>
          <p:cNvSpPr txBox="1">
            <a:spLocks noChangeArrowheads="1"/>
          </p:cNvSpPr>
          <p:nvPr/>
        </p:nvSpPr>
        <p:spPr bwMode="auto">
          <a:xfrm>
            <a:off x="6134645" y="53975"/>
            <a:ext cx="30107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000" dirty="0">
                <a:solidFill>
                  <a:srgbClr val="FFFF00"/>
                </a:solidFill>
                <a:latin typeface="+mj-lt"/>
                <a:cs typeface="Times New Roman"/>
              </a:rPr>
              <a:t>EarthScope</a:t>
            </a:r>
          </a:p>
        </p:txBody>
      </p:sp>
      <p:sp>
        <p:nvSpPr>
          <p:cNvPr id="10" name="Rectangle 4"/>
          <p:cNvSpPr>
            <a:spLocks noChangeArrowheads="1"/>
          </p:cNvSpPr>
          <p:nvPr/>
        </p:nvSpPr>
        <p:spPr bwMode="auto">
          <a:xfrm>
            <a:off x="381000" y="20574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96863" lvl="2" indent="-182563" defTabSz="287338"/>
            <a:r>
              <a:rPr lang="en-US" sz="2800" b="1" dirty="0">
                <a:solidFill>
                  <a:srgbClr val="0033CC"/>
                </a:solidFill>
              </a:rPr>
              <a:t>  EarthScope has three main </a:t>
            </a:r>
            <a:r>
              <a:rPr lang="ja-JP" altLang="en-US" sz="2800" b="1" dirty="0">
                <a:solidFill>
                  <a:srgbClr val="0033CC"/>
                </a:solidFill>
              </a:rPr>
              <a:t>“</a:t>
            </a:r>
            <a:r>
              <a:rPr lang="en-US" sz="2800" b="1" dirty="0">
                <a:solidFill>
                  <a:srgbClr val="0033CC"/>
                </a:solidFill>
              </a:rPr>
              <a:t>observatories</a:t>
            </a:r>
            <a:r>
              <a:rPr lang="ja-JP" altLang="en-US" sz="2800" b="1" dirty="0" smtClean="0">
                <a:solidFill>
                  <a:srgbClr val="0033CC"/>
                </a:solidFill>
              </a:rPr>
              <a:t>”</a:t>
            </a:r>
            <a:endParaRPr lang="en-US" sz="2800" b="1" dirty="0">
              <a:solidFill>
                <a:srgbClr val="0033CC"/>
              </a:solidFill>
            </a:endParaRPr>
          </a:p>
          <a:p>
            <a:pPr marL="296863" lvl="2" indent="-182563" defTabSz="287338"/>
            <a:endParaRPr lang="en-US" sz="2400" b="1" dirty="0">
              <a:solidFill>
                <a:srgbClr val="0033CC"/>
              </a:solidFill>
            </a:endParaRPr>
          </a:p>
        </p:txBody>
      </p:sp>
    </p:spTree>
    <p:extLst>
      <p:ext uri="{BB962C8B-B14F-4D97-AF65-F5344CB8AC3E}">
        <p14:creationId xmlns:p14="http://schemas.microsoft.com/office/powerpoint/2010/main" val="36761026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8498" name="Picture 2" descr="Slide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35814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8499" name="Picture 3" descr="PBOStation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536950"/>
            <a:ext cx="36576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850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066800"/>
            <a:ext cx="44958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5098501" name="Rectangle 7"/>
          <p:cNvSpPr>
            <a:spLocks noChangeArrowheads="1"/>
          </p:cNvSpPr>
          <p:nvPr/>
        </p:nvSpPr>
        <p:spPr bwMode="auto">
          <a:xfrm>
            <a:off x="5105400" y="10668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sz="2400" b="1">
                <a:solidFill>
                  <a:srgbClr val="FFFF00"/>
                </a:solidFill>
                <a:latin typeface="+mj-lt"/>
              </a:rPr>
              <a:t>USArray</a:t>
            </a:r>
          </a:p>
        </p:txBody>
      </p:sp>
      <p:sp>
        <p:nvSpPr>
          <p:cNvPr id="5098502" name="Rectangle 8"/>
          <p:cNvSpPr>
            <a:spLocks noChangeArrowheads="1"/>
          </p:cNvSpPr>
          <p:nvPr/>
        </p:nvSpPr>
        <p:spPr bwMode="auto">
          <a:xfrm>
            <a:off x="7543800" y="3600450"/>
            <a:ext cx="1447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sz="2400" b="1">
                <a:solidFill>
                  <a:srgbClr val="FFFF00"/>
                </a:solidFill>
                <a:latin typeface="+mj-lt"/>
              </a:rPr>
              <a:t>SAFOD</a:t>
            </a:r>
          </a:p>
        </p:txBody>
      </p:sp>
      <p:sp>
        <p:nvSpPr>
          <p:cNvPr id="5098503" name="Rectangle 9"/>
          <p:cNvSpPr>
            <a:spLocks noChangeArrowheads="1"/>
          </p:cNvSpPr>
          <p:nvPr/>
        </p:nvSpPr>
        <p:spPr bwMode="auto">
          <a:xfrm>
            <a:off x="3276600" y="3581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sz="2400" b="1">
                <a:solidFill>
                  <a:srgbClr val="FFFF00"/>
                </a:solidFill>
                <a:latin typeface="+mj-lt"/>
              </a:rPr>
              <a:t>PBO</a:t>
            </a:r>
          </a:p>
        </p:txBody>
      </p:sp>
      <p:pic>
        <p:nvPicPr>
          <p:cNvPr id="5098504" name="Picture 10" descr="ES_07_NoUnav_Bann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8505" name="Text Box 23"/>
          <p:cNvSpPr txBox="1">
            <a:spLocks noChangeArrowheads="1"/>
          </p:cNvSpPr>
          <p:nvPr/>
        </p:nvSpPr>
        <p:spPr bwMode="auto">
          <a:xfrm>
            <a:off x="4408174" y="152400"/>
            <a:ext cx="4715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FFFF00"/>
                </a:solidFill>
                <a:latin typeface="+mj-lt"/>
              </a:rPr>
              <a:t>EarthScope Observatories</a:t>
            </a:r>
          </a:p>
        </p:txBody>
      </p:sp>
      <p:sp>
        <p:nvSpPr>
          <p:cNvPr id="5098506" name="Rectangle 9"/>
          <p:cNvSpPr>
            <a:spLocks noChangeArrowheads="1"/>
          </p:cNvSpPr>
          <p:nvPr/>
        </p:nvSpPr>
        <p:spPr bwMode="auto">
          <a:xfrm>
            <a:off x="609600" y="60960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b="1">
                <a:solidFill>
                  <a:srgbClr val="FFFF00"/>
                </a:solidFill>
                <a:latin typeface="+mj-lt"/>
              </a:rPr>
              <a:t>Plate Boundary Observatory</a:t>
            </a:r>
          </a:p>
        </p:txBody>
      </p:sp>
      <p:sp>
        <p:nvSpPr>
          <p:cNvPr id="5098507" name="Rectangle 9"/>
          <p:cNvSpPr>
            <a:spLocks noChangeArrowheads="1"/>
          </p:cNvSpPr>
          <p:nvPr/>
        </p:nvSpPr>
        <p:spPr bwMode="auto">
          <a:xfrm>
            <a:off x="6781800" y="1828800"/>
            <a:ext cx="190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b="1" dirty="0">
                <a:solidFill>
                  <a:schemeClr val="accent2"/>
                </a:solidFill>
                <a:latin typeface="+mj-lt"/>
              </a:rPr>
              <a:t>Seismometers</a:t>
            </a:r>
          </a:p>
        </p:txBody>
      </p:sp>
      <p:sp>
        <p:nvSpPr>
          <p:cNvPr id="5098508" name="Rectangle 9"/>
          <p:cNvSpPr>
            <a:spLocks noChangeArrowheads="1"/>
          </p:cNvSpPr>
          <p:nvPr/>
        </p:nvSpPr>
        <p:spPr bwMode="auto">
          <a:xfrm>
            <a:off x="381000" y="2971800"/>
            <a:ext cx="175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b="1">
                <a:solidFill>
                  <a:schemeClr val="accent2"/>
                </a:solidFill>
                <a:latin typeface="+mj-lt"/>
              </a:rPr>
              <a:t>Geodetic Instruments</a:t>
            </a:r>
          </a:p>
        </p:txBody>
      </p:sp>
      <p:sp>
        <p:nvSpPr>
          <p:cNvPr id="5098509" name="Rectangle 9"/>
          <p:cNvSpPr>
            <a:spLocks noChangeArrowheads="1"/>
          </p:cNvSpPr>
          <p:nvPr/>
        </p:nvSpPr>
        <p:spPr bwMode="auto">
          <a:xfrm>
            <a:off x="4953000" y="609600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b="1">
                <a:solidFill>
                  <a:schemeClr val="accent2"/>
                </a:solidFill>
                <a:latin typeface="+mj-lt"/>
              </a:rPr>
              <a:t>San Andreas Fault Observatory at Depth</a:t>
            </a:r>
          </a:p>
        </p:txBody>
      </p:sp>
      <p:sp>
        <p:nvSpPr>
          <p:cNvPr id="5098510" name="Rectangle 9"/>
          <p:cNvSpPr>
            <a:spLocks noChangeArrowheads="1"/>
          </p:cNvSpPr>
          <p:nvPr/>
        </p:nvSpPr>
        <p:spPr bwMode="auto">
          <a:xfrm>
            <a:off x="7543800" y="29718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80000"/>
              </a:lnSpc>
            </a:pPr>
            <a:r>
              <a:rPr lang="en-US" b="1">
                <a:solidFill>
                  <a:schemeClr val="accent2"/>
                </a:solidFill>
                <a:latin typeface="+mj-lt"/>
              </a:rPr>
              <a:t>Deep Drillhole</a:t>
            </a:r>
          </a:p>
        </p:txBody>
      </p:sp>
    </p:spTree>
    <p:extLst>
      <p:ext uri="{BB962C8B-B14F-4D97-AF65-F5344CB8AC3E}">
        <p14:creationId xmlns:p14="http://schemas.microsoft.com/office/powerpoint/2010/main" val="29681949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098501"/>
                                        </p:tgtEl>
                                        <p:attrNameLst>
                                          <p:attrName>style.visibility</p:attrName>
                                        </p:attrNameLst>
                                      </p:cBhvr>
                                      <p:to>
                                        <p:strVal val="visible"/>
                                      </p:to>
                                    </p:set>
                                    <p:anim calcmode="lin" valueType="num">
                                      <p:cBhvr additive="base">
                                        <p:cTn id="7" dur="500" fill="hold"/>
                                        <p:tgtEl>
                                          <p:spTgt spid="5098501"/>
                                        </p:tgtEl>
                                        <p:attrNameLst>
                                          <p:attrName>ppt_x</p:attrName>
                                        </p:attrNameLst>
                                      </p:cBhvr>
                                      <p:tavLst>
                                        <p:tav tm="0">
                                          <p:val>
                                            <p:strVal val="#ppt_x"/>
                                          </p:val>
                                        </p:tav>
                                        <p:tav tm="100000">
                                          <p:val>
                                            <p:strVal val="#ppt_x"/>
                                          </p:val>
                                        </p:tav>
                                      </p:tavLst>
                                    </p:anim>
                                    <p:anim calcmode="lin" valueType="num">
                                      <p:cBhvr additive="base">
                                        <p:cTn id="8" dur="500" fill="hold"/>
                                        <p:tgtEl>
                                          <p:spTgt spid="50985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98500"/>
                                        </p:tgtEl>
                                        <p:attrNameLst>
                                          <p:attrName>style.visibility</p:attrName>
                                        </p:attrNameLst>
                                      </p:cBhvr>
                                      <p:to>
                                        <p:strVal val="visible"/>
                                      </p:to>
                                    </p:set>
                                    <p:anim calcmode="lin" valueType="num">
                                      <p:cBhvr additive="base">
                                        <p:cTn id="11" dur="500" fill="hold"/>
                                        <p:tgtEl>
                                          <p:spTgt spid="5098500"/>
                                        </p:tgtEl>
                                        <p:attrNameLst>
                                          <p:attrName>ppt_x</p:attrName>
                                        </p:attrNameLst>
                                      </p:cBhvr>
                                      <p:tavLst>
                                        <p:tav tm="0">
                                          <p:val>
                                            <p:strVal val="#ppt_x"/>
                                          </p:val>
                                        </p:tav>
                                        <p:tav tm="100000">
                                          <p:val>
                                            <p:strVal val="#ppt_x"/>
                                          </p:val>
                                        </p:tav>
                                      </p:tavLst>
                                    </p:anim>
                                    <p:anim calcmode="lin" valueType="num">
                                      <p:cBhvr additive="base">
                                        <p:cTn id="12" dur="500" fill="hold"/>
                                        <p:tgtEl>
                                          <p:spTgt spid="50985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98507"/>
                                        </p:tgtEl>
                                        <p:attrNameLst>
                                          <p:attrName>style.visibility</p:attrName>
                                        </p:attrNameLst>
                                      </p:cBhvr>
                                      <p:to>
                                        <p:strVal val="visible"/>
                                      </p:to>
                                    </p:set>
                                    <p:anim calcmode="lin" valueType="num">
                                      <p:cBhvr additive="base">
                                        <p:cTn id="15" dur="500" fill="hold"/>
                                        <p:tgtEl>
                                          <p:spTgt spid="5098507"/>
                                        </p:tgtEl>
                                        <p:attrNameLst>
                                          <p:attrName>ppt_x</p:attrName>
                                        </p:attrNameLst>
                                      </p:cBhvr>
                                      <p:tavLst>
                                        <p:tav tm="0">
                                          <p:val>
                                            <p:strVal val="#ppt_x"/>
                                          </p:val>
                                        </p:tav>
                                        <p:tav tm="100000">
                                          <p:val>
                                            <p:strVal val="#ppt_x"/>
                                          </p:val>
                                        </p:tav>
                                      </p:tavLst>
                                    </p:anim>
                                    <p:anim calcmode="lin" valueType="num">
                                      <p:cBhvr additive="base">
                                        <p:cTn id="16" dur="500" fill="hold"/>
                                        <p:tgtEl>
                                          <p:spTgt spid="509850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098503"/>
                                        </p:tgtEl>
                                        <p:attrNameLst>
                                          <p:attrName>style.visibility</p:attrName>
                                        </p:attrNameLst>
                                      </p:cBhvr>
                                      <p:to>
                                        <p:strVal val="visible"/>
                                      </p:to>
                                    </p:set>
                                    <p:anim calcmode="lin" valueType="num">
                                      <p:cBhvr additive="base">
                                        <p:cTn id="21" dur="500" fill="hold"/>
                                        <p:tgtEl>
                                          <p:spTgt spid="5098503"/>
                                        </p:tgtEl>
                                        <p:attrNameLst>
                                          <p:attrName>ppt_x</p:attrName>
                                        </p:attrNameLst>
                                      </p:cBhvr>
                                      <p:tavLst>
                                        <p:tav tm="0">
                                          <p:val>
                                            <p:strVal val="0-#ppt_w/2"/>
                                          </p:val>
                                        </p:tav>
                                        <p:tav tm="100000">
                                          <p:val>
                                            <p:strVal val="#ppt_x"/>
                                          </p:val>
                                        </p:tav>
                                      </p:tavLst>
                                    </p:anim>
                                    <p:anim calcmode="lin" valueType="num">
                                      <p:cBhvr additive="base">
                                        <p:cTn id="22" dur="500" fill="hold"/>
                                        <p:tgtEl>
                                          <p:spTgt spid="509850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098506"/>
                                        </p:tgtEl>
                                        <p:attrNameLst>
                                          <p:attrName>style.visibility</p:attrName>
                                        </p:attrNameLst>
                                      </p:cBhvr>
                                      <p:to>
                                        <p:strVal val="visible"/>
                                      </p:to>
                                    </p:set>
                                    <p:anim calcmode="lin" valueType="num">
                                      <p:cBhvr additive="base">
                                        <p:cTn id="25" dur="500" fill="hold"/>
                                        <p:tgtEl>
                                          <p:spTgt spid="5098506"/>
                                        </p:tgtEl>
                                        <p:attrNameLst>
                                          <p:attrName>ppt_x</p:attrName>
                                        </p:attrNameLst>
                                      </p:cBhvr>
                                      <p:tavLst>
                                        <p:tav tm="0">
                                          <p:val>
                                            <p:strVal val="0-#ppt_w/2"/>
                                          </p:val>
                                        </p:tav>
                                        <p:tav tm="100000">
                                          <p:val>
                                            <p:strVal val="#ppt_x"/>
                                          </p:val>
                                        </p:tav>
                                      </p:tavLst>
                                    </p:anim>
                                    <p:anim calcmode="lin" valueType="num">
                                      <p:cBhvr additive="base">
                                        <p:cTn id="26" dur="500" fill="hold"/>
                                        <p:tgtEl>
                                          <p:spTgt spid="509850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098499"/>
                                        </p:tgtEl>
                                        <p:attrNameLst>
                                          <p:attrName>style.visibility</p:attrName>
                                        </p:attrNameLst>
                                      </p:cBhvr>
                                      <p:to>
                                        <p:strVal val="visible"/>
                                      </p:to>
                                    </p:set>
                                    <p:anim calcmode="lin" valueType="num">
                                      <p:cBhvr additive="base">
                                        <p:cTn id="29" dur="500" fill="hold"/>
                                        <p:tgtEl>
                                          <p:spTgt spid="5098499"/>
                                        </p:tgtEl>
                                        <p:attrNameLst>
                                          <p:attrName>ppt_x</p:attrName>
                                        </p:attrNameLst>
                                      </p:cBhvr>
                                      <p:tavLst>
                                        <p:tav tm="0">
                                          <p:val>
                                            <p:strVal val="0-#ppt_w/2"/>
                                          </p:val>
                                        </p:tav>
                                        <p:tav tm="100000">
                                          <p:val>
                                            <p:strVal val="#ppt_x"/>
                                          </p:val>
                                        </p:tav>
                                      </p:tavLst>
                                    </p:anim>
                                    <p:anim calcmode="lin" valueType="num">
                                      <p:cBhvr additive="base">
                                        <p:cTn id="30" dur="500" fill="hold"/>
                                        <p:tgtEl>
                                          <p:spTgt spid="509849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098508"/>
                                        </p:tgtEl>
                                        <p:attrNameLst>
                                          <p:attrName>style.visibility</p:attrName>
                                        </p:attrNameLst>
                                      </p:cBhvr>
                                      <p:to>
                                        <p:strVal val="visible"/>
                                      </p:to>
                                    </p:set>
                                    <p:anim calcmode="lin" valueType="num">
                                      <p:cBhvr additive="base">
                                        <p:cTn id="33" dur="500" fill="hold"/>
                                        <p:tgtEl>
                                          <p:spTgt spid="5098508"/>
                                        </p:tgtEl>
                                        <p:attrNameLst>
                                          <p:attrName>ppt_x</p:attrName>
                                        </p:attrNameLst>
                                      </p:cBhvr>
                                      <p:tavLst>
                                        <p:tav tm="0">
                                          <p:val>
                                            <p:strVal val="0-#ppt_w/2"/>
                                          </p:val>
                                        </p:tav>
                                        <p:tav tm="100000">
                                          <p:val>
                                            <p:strVal val="#ppt_x"/>
                                          </p:val>
                                        </p:tav>
                                      </p:tavLst>
                                    </p:anim>
                                    <p:anim calcmode="lin" valueType="num">
                                      <p:cBhvr additive="base">
                                        <p:cTn id="34" dur="500" fill="hold"/>
                                        <p:tgtEl>
                                          <p:spTgt spid="509850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098502"/>
                                        </p:tgtEl>
                                        <p:attrNameLst>
                                          <p:attrName>style.visibility</p:attrName>
                                        </p:attrNameLst>
                                      </p:cBhvr>
                                      <p:to>
                                        <p:strVal val="visible"/>
                                      </p:to>
                                    </p:set>
                                    <p:anim calcmode="lin" valueType="num">
                                      <p:cBhvr additive="base">
                                        <p:cTn id="39" dur="500" fill="hold"/>
                                        <p:tgtEl>
                                          <p:spTgt spid="5098502"/>
                                        </p:tgtEl>
                                        <p:attrNameLst>
                                          <p:attrName>ppt_x</p:attrName>
                                        </p:attrNameLst>
                                      </p:cBhvr>
                                      <p:tavLst>
                                        <p:tav tm="0">
                                          <p:val>
                                            <p:strVal val="1+#ppt_w/2"/>
                                          </p:val>
                                        </p:tav>
                                        <p:tav tm="100000">
                                          <p:val>
                                            <p:strVal val="#ppt_x"/>
                                          </p:val>
                                        </p:tav>
                                      </p:tavLst>
                                    </p:anim>
                                    <p:anim calcmode="lin" valueType="num">
                                      <p:cBhvr additive="base">
                                        <p:cTn id="40" dur="500" fill="hold"/>
                                        <p:tgtEl>
                                          <p:spTgt spid="509850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098498"/>
                                        </p:tgtEl>
                                        <p:attrNameLst>
                                          <p:attrName>style.visibility</p:attrName>
                                        </p:attrNameLst>
                                      </p:cBhvr>
                                      <p:to>
                                        <p:strVal val="visible"/>
                                      </p:to>
                                    </p:set>
                                    <p:anim calcmode="lin" valueType="num">
                                      <p:cBhvr additive="base">
                                        <p:cTn id="43" dur="500" fill="hold"/>
                                        <p:tgtEl>
                                          <p:spTgt spid="5098498"/>
                                        </p:tgtEl>
                                        <p:attrNameLst>
                                          <p:attrName>ppt_x</p:attrName>
                                        </p:attrNameLst>
                                      </p:cBhvr>
                                      <p:tavLst>
                                        <p:tav tm="0">
                                          <p:val>
                                            <p:strVal val="1+#ppt_w/2"/>
                                          </p:val>
                                        </p:tav>
                                        <p:tav tm="100000">
                                          <p:val>
                                            <p:strVal val="#ppt_x"/>
                                          </p:val>
                                        </p:tav>
                                      </p:tavLst>
                                    </p:anim>
                                    <p:anim calcmode="lin" valueType="num">
                                      <p:cBhvr additive="base">
                                        <p:cTn id="44" dur="500" fill="hold"/>
                                        <p:tgtEl>
                                          <p:spTgt spid="509849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098509"/>
                                        </p:tgtEl>
                                        <p:attrNameLst>
                                          <p:attrName>style.visibility</p:attrName>
                                        </p:attrNameLst>
                                      </p:cBhvr>
                                      <p:to>
                                        <p:strVal val="visible"/>
                                      </p:to>
                                    </p:set>
                                    <p:anim calcmode="lin" valueType="num">
                                      <p:cBhvr additive="base">
                                        <p:cTn id="47" dur="500" fill="hold"/>
                                        <p:tgtEl>
                                          <p:spTgt spid="5098509"/>
                                        </p:tgtEl>
                                        <p:attrNameLst>
                                          <p:attrName>ppt_x</p:attrName>
                                        </p:attrNameLst>
                                      </p:cBhvr>
                                      <p:tavLst>
                                        <p:tav tm="0">
                                          <p:val>
                                            <p:strVal val="1+#ppt_w/2"/>
                                          </p:val>
                                        </p:tav>
                                        <p:tav tm="100000">
                                          <p:val>
                                            <p:strVal val="#ppt_x"/>
                                          </p:val>
                                        </p:tav>
                                      </p:tavLst>
                                    </p:anim>
                                    <p:anim calcmode="lin" valueType="num">
                                      <p:cBhvr additive="base">
                                        <p:cTn id="48" dur="500" fill="hold"/>
                                        <p:tgtEl>
                                          <p:spTgt spid="509850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098510"/>
                                        </p:tgtEl>
                                        <p:attrNameLst>
                                          <p:attrName>style.visibility</p:attrName>
                                        </p:attrNameLst>
                                      </p:cBhvr>
                                      <p:to>
                                        <p:strVal val="visible"/>
                                      </p:to>
                                    </p:set>
                                    <p:anim calcmode="lin" valueType="num">
                                      <p:cBhvr additive="base">
                                        <p:cTn id="51" dur="500" fill="hold"/>
                                        <p:tgtEl>
                                          <p:spTgt spid="5098510"/>
                                        </p:tgtEl>
                                        <p:attrNameLst>
                                          <p:attrName>ppt_x</p:attrName>
                                        </p:attrNameLst>
                                      </p:cBhvr>
                                      <p:tavLst>
                                        <p:tav tm="0">
                                          <p:val>
                                            <p:strVal val="1+#ppt_w/2"/>
                                          </p:val>
                                        </p:tav>
                                        <p:tav tm="100000">
                                          <p:val>
                                            <p:strVal val="#ppt_x"/>
                                          </p:val>
                                        </p:tav>
                                      </p:tavLst>
                                    </p:anim>
                                    <p:anim calcmode="lin" valueType="num">
                                      <p:cBhvr additive="base">
                                        <p:cTn id="52" dur="500" fill="hold"/>
                                        <p:tgtEl>
                                          <p:spTgt spid="5098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8501" grpId="0"/>
      <p:bldP spid="5098502" grpId="0"/>
      <p:bldP spid="5098503" grpId="0"/>
      <p:bldP spid="5098506" grpId="0"/>
      <p:bldP spid="5098507" grpId="0"/>
      <p:bldP spid="5098508" grpId="0"/>
      <p:bldP spid="5098509" grpId="0"/>
      <p:bldP spid="50985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CEETEP</a:t>
            </a:r>
            <a:endParaRPr lang="en-US" dirty="0"/>
          </a:p>
        </p:txBody>
      </p:sp>
      <p:sp>
        <p:nvSpPr>
          <p:cNvPr id="3" name="Content Placeholder 2"/>
          <p:cNvSpPr>
            <a:spLocks noGrp="1"/>
          </p:cNvSpPr>
          <p:nvPr>
            <p:ph idx="1"/>
          </p:nvPr>
        </p:nvSpPr>
        <p:spPr>
          <a:xfrm>
            <a:off x="185862" y="1000558"/>
            <a:ext cx="8390201" cy="5763441"/>
          </a:xfrm>
        </p:spPr>
        <p:txBody>
          <a:bodyPr>
            <a:normAutofit/>
          </a:bodyPr>
          <a:lstStyle/>
          <a:p>
            <a:r>
              <a:rPr lang="en-US" dirty="0" smtClean="0"/>
              <a:t>Primary Aim: Improve </a:t>
            </a:r>
            <a:r>
              <a:rPr lang="en-US" dirty="0"/>
              <a:t>d</a:t>
            </a:r>
            <a:r>
              <a:rPr lang="en-US" dirty="0" smtClean="0"/>
              <a:t>isaster </a:t>
            </a:r>
            <a:r>
              <a:rPr lang="en-US" dirty="0"/>
              <a:t>r</a:t>
            </a:r>
            <a:r>
              <a:rPr lang="en-US" dirty="0" smtClean="0"/>
              <a:t>esilience through educator professional development</a:t>
            </a:r>
          </a:p>
          <a:p>
            <a:r>
              <a:rPr lang="en-US" dirty="0" smtClean="0"/>
              <a:t>Goals – Participants will:</a:t>
            </a:r>
          </a:p>
          <a:p>
            <a:pPr lvl="1"/>
            <a:r>
              <a:rPr lang="en-US" b="1" dirty="0" smtClean="0"/>
              <a:t>Learn Geoscience </a:t>
            </a:r>
            <a:r>
              <a:rPr lang="en-US" dirty="0" smtClean="0"/>
              <a:t>and be able to </a:t>
            </a:r>
            <a:br>
              <a:rPr lang="en-US" dirty="0" smtClean="0"/>
            </a:br>
            <a:r>
              <a:rPr lang="en-US" dirty="0" smtClean="0"/>
              <a:t>communicate about earthquake and </a:t>
            </a:r>
            <a:br>
              <a:rPr lang="en-US" dirty="0" smtClean="0"/>
            </a:br>
            <a:r>
              <a:rPr lang="en-US" dirty="0" smtClean="0"/>
              <a:t>tsunami science and research</a:t>
            </a:r>
          </a:p>
          <a:p>
            <a:pPr lvl="1"/>
            <a:r>
              <a:rPr lang="en-US" b="1" dirty="0" smtClean="0"/>
              <a:t>Understand Risk </a:t>
            </a:r>
            <a:r>
              <a:rPr lang="en-US" dirty="0" smtClean="0"/>
              <a:t>and be able to </a:t>
            </a:r>
            <a:br>
              <a:rPr lang="en-US" dirty="0" smtClean="0"/>
            </a:br>
            <a:r>
              <a:rPr lang="en-US" dirty="0" smtClean="0"/>
              <a:t>communicate about Cascadia </a:t>
            </a:r>
            <a:br>
              <a:rPr lang="en-US" dirty="0" smtClean="0"/>
            </a:br>
            <a:r>
              <a:rPr lang="en-US" dirty="0" smtClean="0"/>
              <a:t>geohazards</a:t>
            </a:r>
          </a:p>
          <a:p>
            <a:pPr lvl="1"/>
            <a:r>
              <a:rPr lang="en-US" b="1" dirty="0" smtClean="0"/>
              <a:t>Take Action</a:t>
            </a:r>
            <a:r>
              <a:rPr lang="en-US" dirty="0" smtClean="0"/>
              <a:t> and be able to work </a:t>
            </a:r>
            <a:br>
              <a:rPr lang="en-US" dirty="0" smtClean="0"/>
            </a:br>
            <a:r>
              <a:rPr lang="en-US" dirty="0" smtClean="0"/>
              <a:t>with learners to improve preparedness</a:t>
            </a:r>
          </a:p>
          <a:p>
            <a:pPr lvl="1"/>
            <a:r>
              <a:rPr lang="en-US" b="1" dirty="0" smtClean="0"/>
              <a:t>Exchange Pedagogy</a:t>
            </a:r>
            <a:r>
              <a:rPr lang="en-US" dirty="0" smtClean="0"/>
              <a:t> on how to teach </a:t>
            </a:r>
            <a:br>
              <a:rPr lang="en-US" dirty="0" smtClean="0"/>
            </a:br>
            <a:r>
              <a:rPr lang="en-US" dirty="0" smtClean="0"/>
              <a:t>about EarthScope, hazards/risk, and </a:t>
            </a:r>
            <a:br>
              <a:rPr lang="en-US" dirty="0" smtClean="0"/>
            </a:br>
            <a:r>
              <a:rPr lang="en-US" dirty="0" smtClean="0"/>
              <a:t>preparedness</a:t>
            </a:r>
            <a:endParaRPr lang="en-US" b="1" dirty="0" smtClean="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8355" y="2321818"/>
            <a:ext cx="2992347" cy="4241153"/>
          </a:xfrm>
          <a:prstGeom prst="rect">
            <a:avLst/>
          </a:prstGeom>
        </p:spPr>
      </p:pic>
    </p:spTree>
    <p:extLst>
      <p:ext uri="{BB962C8B-B14F-4D97-AF65-F5344CB8AC3E}">
        <p14:creationId xmlns:p14="http://schemas.microsoft.com/office/powerpoint/2010/main" val="4159810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7058" name="Group 5"/>
          <p:cNvGrpSpPr>
            <a:grpSpLocks/>
          </p:cNvGrpSpPr>
          <p:nvPr/>
        </p:nvGrpSpPr>
        <p:grpSpPr bwMode="auto">
          <a:xfrm>
            <a:off x="0" y="2655888"/>
            <a:ext cx="9139238" cy="4202112"/>
            <a:chOff x="0" y="1673"/>
            <a:chExt cx="5757" cy="2647"/>
          </a:xfrm>
        </p:grpSpPr>
        <p:pic>
          <p:nvPicPr>
            <p:cNvPr id="439705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3"/>
              <a:ext cx="5757" cy="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4397060" name="Rectangle 7"/>
            <p:cNvSpPr>
              <a:spLocks noChangeArrowheads="1"/>
            </p:cNvSpPr>
            <p:nvPr/>
          </p:nvSpPr>
          <p:spPr bwMode="auto">
            <a:xfrm>
              <a:off x="172" y="1676"/>
              <a:ext cx="1152" cy="628"/>
            </a:xfrm>
            <a:prstGeom prst="rect">
              <a:avLst/>
            </a:prstGeom>
            <a:solidFill>
              <a:srgbClr val="556689"/>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45720" rIns="0">
              <a:spAutoFit/>
            </a:bodyPr>
            <a:lstStyle/>
            <a:p>
              <a:pPr marL="114300" indent="-114300">
                <a:lnSpc>
                  <a:spcPct val="110000"/>
                </a:lnSpc>
              </a:pPr>
              <a:r>
                <a:rPr lang="en-US" sz="900" b="1">
                  <a:solidFill>
                    <a:schemeClr val="bg1"/>
                  </a:solidFill>
                  <a:latin typeface="Times New Roman" charset="0"/>
                </a:rPr>
                <a:t>Drillhole across San Andreas Fault</a:t>
              </a:r>
            </a:p>
            <a:p>
              <a:pPr marL="114300" indent="-114300">
                <a:lnSpc>
                  <a:spcPct val="110000"/>
                </a:lnSpc>
              </a:pPr>
              <a:r>
                <a:rPr lang="en-US" sz="900" b="1">
                  <a:solidFill>
                    <a:schemeClr val="bg1"/>
                  </a:solidFill>
                  <a:latin typeface="Times New Roman" charset="0"/>
                </a:rPr>
                <a:t>875 GPS Instruments</a:t>
              </a:r>
            </a:p>
            <a:p>
              <a:pPr marL="114300" indent="-114300">
                <a:lnSpc>
                  <a:spcPct val="110000"/>
                </a:lnSpc>
              </a:pPr>
              <a:r>
                <a:rPr lang="en-US" sz="900" b="1">
                  <a:solidFill>
                    <a:schemeClr val="bg1"/>
                  </a:solidFill>
                  <a:latin typeface="Times New Roman" charset="0"/>
                </a:rPr>
                <a:t>175 Borehole Strainmeters</a:t>
              </a:r>
            </a:p>
            <a:p>
              <a:pPr marL="114300" indent="-114300">
                <a:lnSpc>
                  <a:spcPct val="110000"/>
                </a:lnSpc>
              </a:pPr>
              <a:r>
                <a:rPr lang="en-US" sz="900" b="1">
                  <a:solidFill>
                    <a:schemeClr val="bg1"/>
                  </a:solidFill>
                  <a:latin typeface="Times New Roman" charset="0"/>
                </a:rPr>
                <a:t>5 Long-Baseline Laser Strainmeters</a:t>
              </a:r>
            </a:p>
            <a:p>
              <a:pPr marL="114300" indent="-114300">
                <a:lnSpc>
                  <a:spcPct val="110000"/>
                </a:lnSpc>
              </a:pPr>
              <a:r>
                <a:rPr lang="en-US" sz="900" b="1">
                  <a:solidFill>
                    <a:schemeClr val="bg1"/>
                  </a:solidFill>
                  <a:latin typeface="Times New Roman" charset="0"/>
                </a:rPr>
                <a:t>400 Seismometers at 2,000 sites</a:t>
              </a:r>
            </a:p>
            <a:p>
              <a:pPr marL="114300" indent="-114300">
                <a:lnSpc>
                  <a:spcPct val="110000"/>
                </a:lnSpc>
              </a:pPr>
              <a:r>
                <a:rPr lang="en-US" sz="900" b="1">
                  <a:solidFill>
                    <a:schemeClr val="bg1"/>
                  </a:solidFill>
                  <a:latin typeface="Times New Roman" charset="0"/>
                </a:rPr>
                <a:t>100 Permanent Seismometers</a:t>
              </a:r>
            </a:p>
          </p:txBody>
        </p:sp>
      </p:grpSp>
      <p:sp>
        <p:nvSpPr>
          <p:cNvPr id="4397061" name="Rectangle 2"/>
          <p:cNvSpPr>
            <a:spLocks noChangeArrowheads="1"/>
          </p:cNvSpPr>
          <p:nvPr/>
        </p:nvSpPr>
        <p:spPr bwMode="auto">
          <a:xfrm>
            <a:off x="76200" y="1135063"/>
            <a:ext cx="9144000" cy="396875"/>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p>
            <a:pPr algn="ctr"/>
            <a:endParaRPr lang="en-US">
              <a:latin typeface="Times New Roman" charset="0"/>
            </a:endParaRPr>
          </a:p>
        </p:txBody>
      </p:sp>
      <p:sp>
        <p:nvSpPr>
          <p:cNvPr id="3183619" name="Rectangle 3"/>
          <p:cNvSpPr>
            <a:spLocks noChangeArrowheads="1"/>
          </p:cNvSpPr>
          <p:nvPr/>
        </p:nvSpPr>
        <p:spPr bwMode="auto">
          <a:xfrm>
            <a:off x="152400" y="1219200"/>
            <a:ext cx="434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defTabSz="287338">
              <a:lnSpc>
                <a:spcPct val="90000"/>
              </a:lnSpc>
            </a:pPr>
            <a:r>
              <a:rPr lang="en-US" sz="2800" b="1" dirty="0" smtClean="0">
                <a:solidFill>
                  <a:srgbClr val="2D2DB9"/>
                </a:solidFill>
              </a:rPr>
              <a:t>“Like </a:t>
            </a:r>
            <a:r>
              <a:rPr lang="en-US" sz="2800" b="1" dirty="0">
                <a:solidFill>
                  <a:srgbClr val="2D2DB9"/>
                </a:solidFill>
              </a:rPr>
              <a:t>a </a:t>
            </a:r>
            <a:r>
              <a:rPr lang="en-US" sz="2800" b="1" u="sng" dirty="0" smtClean="0">
                <a:solidFill>
                  <a:srgbClr val="2D2DB9"/>
                </a:solidFill>
              </a:rPr>
              <a:t>Hubble Telescope </a:t>
            </a:r>
            <a:r>
              <a:rPr lang="en-US" sz="2800" b="1" u="sng" dirty="0">
                <a:solidFill>
                  <a:srgbClr val="2D2DB9"/>
                </a:solidFill>
              </a:rPr>
              <a:t>aimed into the </a:t>
            </a:r>
            <a:r>
              <a:rPr lang="en-US" sz="2800" b="1" u="sng" dirty="0" smtClean="0">
                <a:solidFill>
                  <a:srgbClr val="2D2DB9"/>
                </a:solidFill>
              </a:rPr>
              <a:t>Earth”</a:t>
            </a:r>
            <a:endParaRPr lang="en-US" sz="3200" b="1" dirty="0">
              <a:solidFill>
                <a:srgbClr val="2D2DB9"/>
              </a:solidFill>
              <a:sym typeface="Wingdings" charset="0"/>
            </a:endParaRPr>
          </a:p>
        </p:txBody>
      </p:sp>
      <p:pic>
        <p:nvPicPr>
          <p:cNvPr id="3183624" name="Picture 8"/>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6934200" y="990600"/>
            <a:ext cx="1981200" cy="1485900"/>
          </a:xfrm>
        </p:spPr>
      </p:pic>
      <p:pic>
        <p:nvPicPr>
          <p:cNvPr id="3183629" name="Picture 13"/>
          <p:cNvPicPr>
            <a:picLocks noGrp="1" noChangeAspect="1" noChangeArrowheads="1"/>
          </p:cNvPicPr>
          <p:nvPr>
            <p:ph sz="half" idx="4294967295"/>
          </p:nvPr>
        </p:nvPicPr>
        <p:blipFill>
          <a:blip r:embed="rId5">
            <a:extLst>
              <a:ext uri="{28A0092B-C50C-407E-A947-70E740481C1C}">
                <a14:useLocalDpi xmlns:a14="http://schemas.microsoft.com/office/drawing/2010/main"/>
              </a:ext>
            </a:extLst>
          </a:blip>
          <a:srcRect/>
          <a:stretch>
            <a:fillRect/>
          </a:stretch>
        </p:blipFill>
        <p:spPr>
          <a:xfrm>
            <a:off x="4572000" y="1028700"/>
            <a:ext cx="1905000" cy="1431925"/>
          </a:xfrm>
        </p:spPr>
      </p:pic>
      <p:pic>
        <p:nvPicPr>
          <p:cNvPr id="4397065" name="Picture 10" descr="ES_07_NoUnav_Bann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3"/>
          <p:cNvSpPr txBox="1">
            <a:spLocks noChangeArrowheads="1"/>
          </p:cNvSpPr>
          <p:nvPr/>
        </p:nvSpPr>
        <p:spPr bwMode="auto">
          <a:xfrm>
            <a:off x="6134645" y="53975"/>
            <a:ext cx="30107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000" dirty="0">
                <a:solidFill>
                  <a:srgbClr val="FFFF00"/>
                </a:solidFill>
                <a:latin typeface="+mj-lt"/>
                <a:cs typeface="Times New Roman"/>
              </a:rPr>
              <a:t>EarthScope</a:t>
            </a:r>
          </a:p>
        </p:txBody>
      </p:sp>
    </p:spTree>
    <p:extLst>
      <p:ext uri="{BB962C8B-B14F-4D97-AF65-F5344CB8AC3E}">
        <p14:creationId xmlns:p14="http://schemas.microsoft.com/office/powerpoint/2010/main" val="10524593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83619"/>
                                        </p:tgtEl>
                                        <p:attrNameLst>
                                          <p:attrName>style.visibility</p:attrName>
                                        </p:attrNameLst>
                                      </p:cBhvr>
                                      <p:to>
                                        <p:strVal val="visible"/>
                                      </p:to>
                                    </p:set>
                                    <p:anim calcmode="lin" valueType="num">
                                      <p:cBhvr additive="base">
                                        <p:cTn id="7" dur="500" fill="hold"/>
                                        <p:tgtEl>
                                          <p:spTgt spid="3183619"/>
                                        </p:tgtEl>
                                        <p:attrNameLst>
                                          <p:attrName>ppt_x</p:attrName>
                                        </p:attrNameLst>
                                      </p:cBhvr>
                                      <p:tavLst>
                                        <p:tav tm="0">
                                          <p:val>
                                            <p:strVal val="0-#ppt_w/2"/>
                                          </p:val>
                                        </p:tav>
                                        <p:tav tm="100000">
                                          <p:val>
                                            <p:strVal val="#ppt_x"/>
                                          </p:val>
                                        </p:tav>
                                      </p:tavLst>
                                    </p:anim>
                                    <p:anim calcmode="lin" valueType="num">
                                      <p:cBhvr additive="base">
                                        <p:cTn id="8" dur="500" fill="hold"/>
                                        <p:tgtEl>
                                          <p:spTgt spid="3183619"/>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3183629"/>
                                        </p:tgtEl>
                                        <p:attrNameLst>
                                          <p:attrName>style.visibility</p:attrName>
                                        </p:attrNameLst>
                                      </p:cBhvr>
                                      <p:to>
                                        <p:strVal val="visible"/>
                                      </p:to>
                                    </p:set>
                                    <p:animEffect transition="in" filter="dissolve">
                                      <p:cBhvr>
                                        <p:cTn id="11" dur="500"/>
                                        <p:tgtEl>
                                          <p:spTgt spid="3183629"/>
                                        </p:tgtEl>
                                      </p:cBhvr>
                                    </p:animEffect>
                                  </p:childTnLst>
                                </p:cTn>
                              </p:par>
                              <p:par>
                                <p:cTn id="12" presetID="9" presetClass="entr" presetSubtype="0" fill="hold" nodeType="withEffect">
                                  <p:stCondLst>
                                    <p:cond delay="0"/>
                                  </p:stCondLst>
                                  <p:childTnLst>
                                    <p:set>
                                      <p:cBhvr>
                                        <p:cTn id="13" dur="1" fill="hold">
                                          <p:stCondLst>
                                            <p:cond delay="0"/>
                                          </p:stCondLst>
                                        </p:cTn>
                                        <p:tgtEl>
                                          <p:spTgt spid="3183624"/>
                                        </p:tgtEl>
                                        <p:attrNameLst>
                                          <p:attrName>style.visibility</p:attrName>
                                        </p:attrNameLst>
                                      </p:cBhvr>
                                      <p:to>
                                        <p:strVal val="visible"/>
                                      </p:to>
                                    </p:set>
                                    <p:animEffect transition="in" filter="dissolve">
                                      <p:cBhvr>
                                        <p:cTn id="14" dur="500"/>
                                        <p:tgtEl>
                                          <p:spTgt spid="318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6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91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05013"/>
            <a:ext cx="91440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0759" name="Line 7"/>
          <p:cNvSpPr>
            <a:spLocks noChangeShapeType="1"/>
          </p:cNvSpPr>
          <p:nvPr/>
        </p:nvSpPr>
        <p:spPr bwMode="auto">
          <a:xfrm>
            <a:off x="7239000" y="3792538"/>
            <a:ext cx="1447800" cy="0"/>
          </a:xfrm>
          <a:prstGeom prst="line">
            <a:avLst/>
          </a:prstGeom>
          <a:noFill/>
          <a:ln w="50800">
            <a:solidFill>
              <a:srgbClr val="FFFF00"/>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890761" name="Rectangle 9"/>
          <p:cNvSpPr>
            <a:spLocks noChangeArrowheads="1"/>
          </p:cNvSpPr>
          <p:nvPr/>
        </p:nvSpPr>
        <p:spPr bwMode="auto">
          <a:xfrm>
            <a:off x="4724400" y="3200400"/>
            <a:ext cx="3352800" cy="987963"/>
          </a:xfrm>
          <a:prstGeom prst="rect">
            <a:avLst/>
          </a:prstGeom>
          <a:solidFill>
            <a:schemeClr val="bg1"/>
          </a:solidFill>
          <a:ln w="50800">
            <a:solidFill>
              <a:srgbClr val="FFFF00"/>
            </a:solidFill>
            <a:miter lim="800000"/>
            <a:headEnd type="none" w="sm" len="sm"/>
            <a:tailEnd type="none" w="sm" len="sm"/>
          </a:ln>
        </p:spPr>
        <p:txBody>
          <a:bodyPr>
            <a:spAutoFit/>
          </a:bodyPr>
          <a:lstStyle/>
          <a:p>
            <a:pPr marL="177800" indent="-177800" algn="ctr">
              <a:lnSpc>
                <a:spcPct val="80000"/>
              </a:lnSpc>
            </a:pPr>
            <a:r>
              <a:rPr lang="en-US" i="1" dirty="0">
                <a:solidFill>
                  <a:srgbClr val="0000FF"/>
                </a:solidFill>
              </a:rPr>
              <a:t>IRIS</a:t>
            </a:r>
          </a:p>
          <a:p>
            <a:pPr marL="177800" indent="-177800" algn="ctr">
              <a:lnSpc>
                <a:spcPct val="80000"/>
              </a:lnSpc>
            </a:pPr>
            <a:r>
              <a:rPr lang="en-US" b="1" i="1" dirty="0">
                <a:solidFill>
                  <a:srgbClr val="0000FF"/>
                </a:solidFill>
              </a:rPr>
              <a:t>(Incorporated Research Institutions for Seismology)</a:t>
            </a:r>
          </a:p>
          <a:p>
            <a:pPr marL="177800" indent="-177800" algn="ctr">
              <a:lnSpc>
                <a:spcPct val="80000"/>
              </a:lnSpc>
            </a:pPr>
            <a:r>
              <a:rPr lang="en-US" b="1" i="1" dirty="0">
                <a:solidFill>
                  <a:srgbClr val="0000FF"/>
                </a:solidFill>
              </a:rPr>
              <a:t> Washington, DC</a:t>
            </a:r>
          </a:p>
        </p:txBody>
      </p:sp>
      <p:pic>
        <p:nvPicPr>
          <p:cNvPr id="334848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457200" y="2819400"/>
            <a:ext cx="2286000" cy="152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p:cNvSpPr>
            <a:spLocks noChangeAspect="1" noChangeArrowheads="1"/>
          </p:cNvSpPr>
          <p:nvPr/>
        </p:nvSpPr>
        <p:spPr bwMode="auto">
          <a:xfrm>
            <a:off x="8683625" y="3657600"/>
            <a:ext cx="228600" cy="228600"/>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atin typeface="Times New Roman" charset="0"/>
            </a:endParaRPr>
          </a:p>
        </p:txBody>
      </p:sp>
      <p:pic>
        <p:nvPicPr>
          <p:cNvPr id="4399111" name="Picture 10" descr="ES_07_NoUnav_Bann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954087" y="862013"/>
            <a:ext cx="7540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tIns="46038" rIns="92075" bIns="46038"/>
          <a:lstStyle/>
          <a:p>
            <a:pPr marL="296863" lvl="2" indent="-182563" defTabSz="287338">
              <a:buFontTx/>
              <a:buChar char="•"/>
            </a:pPr>
            <a:r>
              <a:rPr lang="en-US" sz="2300" b="1" dirty="0">
                <a:solidFill>
                  <a:srgbClr val="0033CC"/>
                </a:solidFill>
              </a:rPr>
              <a:t>Includes 400 Transportable Seismometers</a:t>
            </a:r>
          </a:p>
          <a:p>
            <a:pPr marL="296863" lvl="2" indent="-182563" defTabSz="287338">
              <a:buFontTx/>
              <a:buChar char="•"/>
            </a:pPr>
            <a:r>
              <a:rPr lang="en-US" sz="2300" b="1" dirty="0">
                <a:solidFill>
                  <a:srgbClr val="0033CC"/>
                </a:solidFill>
              </a:rPr>
              <a:t>Each station occupies a site for 1½ to 2 years</a:t>
            </a:r>
          </a:p>
          <a:p>
            <a:pPr marL="296863" lvl="2" indent="-182563" defTabSz="287338">
              <a:buFontTx/>
              <a:buChar char="•"/>
            </a:pPr>
            <a:r>
              <a:rPr lang="en-US" sz="2300" b="1" dirty="0">
                <a:solidFill>
                  <a:srgbClr val="0033CC"/>
                </a:solidFill>
              </a:rPr>
              <a:t>10 years to leap-frog across the country</a:t>
            </a:r>
          </a:p>
        </p:txBody>
      </p:sp>
      <p:sp>
        <p:nvSpPr>
          <p:cNvPr id="4399116" name="Rectangle 12"/>
          <p:cNvSpPr>
            <a:spLocks noChangeArrowheads="1"/>
          </p:cNvSpPr>
          <p:nvPr/>
        </p:nvSpPr>
        <p:spPr bwMode="auto">
          <a:xfrm>
            <a:off x="1752600" y="6461125"/>
            <a:ext cx="585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a:r>
              <a:rPr lang="en-US" b="1">
                <a:latin typeface="Times New Roman" charset="0"/>
                <a:cs typeface="ＭＳ Ｐゴシック" charset="0"/>
                <a:hlinkClick r:id="rId6"/>
              </a:rPr>
              <a:t>http://anf.ucsd.edu/stations/deployment_history.php</a:t>
            </a:r>
            <a:endParaRPr lang="en-US" b="1">
              <a:latin typeface="Times New Roman" charset="0"/>
              <a:cs typeface="ＭＳ Ｐゴシック" charset="0"/>
            </a:endParaRPr>
          </a:p>
        </p:txBody>
      </p:sp>
      <p:sp>
        <p:nvSpPr>
          <p:cNvPr id="13" name="Text Box 23"/>
          <p:cNvSpPr txBox="1">
            <a:spLocks noChangeArrowheads="1"/>
          </p:cNvSpPr>
          <p:nvPr/>
        </p:nvSpPr>
        <p:spPr bwMode="auto">
          <a:xfrm>
            <a:off x="6254845" y="53975"/>
            <a:ext cx="28243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000" dirty="0" smtClean="0">
                <a:solidFill>
                  <a:srgbClr val="FFFF00"/>
                </a:solidFill>
                <a:latin typeface="+mj-lt"/>
                <a:cs typeface="Times New Roman"/>
              </a:rPr>
              <a:t>1. </a:t>
            </a:r>
            <a:r>
              <a:rPr lang="en-US" sz="4000" dirty="0" err="1" smtClean="0">
                <a:solidFill>
                  <a:srgbClr val="FFFF00"/>
                </a:solidFill>
                <a:latin typeface="+mj-lt"/>
                <a:cs typeface="Times New Roman"/>
              </a:rPr>
              <a:t>USArray</a:t>
            </a:r>
            <a:endParaRPr lang="en-US" sz="4000" dirty="0">
              <a:solidFill>
                <a:srgbClr val="FFFF00"/>
              </a:solidFill>
              <a:latin typeface="+mj-lt"/>
              <a:cs typeface="Times New Roman"/>
            </a:endParaRPr>
          </a:p>
        </p:txBody>
      </p:sp>
      <p:sp>
        <p:nvSpPr>
          <p:cNvPr id="11" name="Text Box 6"/>
          <p:cNvSpPr txBox="1">
            <a:spLocks noChangeArrowheads="1"/>
          </p:cNvSpPr>
          <p:nvPr/>
        </p:nvSpPr>
        <p:spPr bwMode="auto">
          <a:xfrm>
            <a:off x="838200" y="4385846"/>
            <a:ext cx="152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dirty="0" smtClean="0">
                <a:solidFill>
                  <a:schemeClr val="bg1"/>
                </a:solidFill>
                <a:latin typeface="+mn-lt"/>
              </a:rPr>
              <a:t>Seismometer</a:t>
            </a:r>
            <a:endParaRPr lang="en-US" sz="1600" b="1" dirty="0">
              <a:solidFill>
                <a:schemeClr val="bg1"/>
              </a:solidFill>
              <a:latin typeface="+mn-lt"/>
            </a:endParaRPr>
          </a:p>
        </p:txBody>
      </p:sp>
    </p:spTree>
    <p:extLst>
      <p:ext uri="{BB962C8B-B14F-4D97-AF65-F5344CB8AC3E}">
        <p14:creationId xmlns:p14="http://schemas.microsoft.com/office/powerpoint/2010/main" val="3259385570"/>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90761"/>
                                        </p:tgtEl>
                                        <p:attrNameLst>
                                          <p:attrName>style.visibility</p:attrName>
                                        </p:attrNameLst>
                                      </p:cBhvr>
                                      <p:to>
                                        <p:strVal val="visible"/>
                                      </p:to>
                                    </p:set>
                                    <p:anim calcmode="lin" valueType="num">
                                      <p:cBhvr additive="base">
                                        <p:cTn id="7" dur="500" fill="hold"/>
                                        <p:tgtEl>
                                          <p:spTgt spid="2890761"/>
                                        </p:tgtEl>
                                        <p:attrNameLst>
                                          <p:attrName>ppt_x</p:attrName>
                                        </p:attrNameLst>
                                      </p:cBhvr>
                                      <p:tavLst>
                                        <p:tav tm="0">
                                          <p:val>
                                            <p:strVal val="0-#ppt_w/2"/>
                                          </p:val>
                                        </p:tav>
                                        <p:tav tm="100000">
                                          <p:val>
                                            <p:strVal val="#ppt_x"/>
                                          </p:val>
                                        </p:tav>
                                      </p:tavLst>
                                    </p:anim>
                                    <p:anim calcmode="lin" valueType="num">
                                      <p:cBhvr additive="base">
                                        <p:cTn id="8" dur="500" fill="hold"/>
                                        <p:tgtEl>
                                          <p:spTgt spid="28907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90759"/>
                                        </p:tgtEl>
                                        <p:attrNameLst>
                                          <p:attrName>style.visibility</p:attrName>
                                        </p:attrNameLst>
                                      </p:cBhvr>
                                      <p:to>
                                        <p:strVal val="visible"/>
                                      </p:to>
                                    </p:set>
                                    <p:anim calcmode="lin" valueType="num">
                                      <p:cBhvr additive="base">
                                        <p:cTn id="11" dur="500" fill="hold"/>
                                        <p:tgtEl>
                                          <p:spTgt spid="2890759"/>
                                        </p:tgtEl>
                                        <p:attrNameLst>
                                          <p:attrName>ppt_x</p:attrName>
                                        </p:attrNameLst>
                                      </p:cBhvr>
                                      <p:tavLst>
                                        <p:tav tm="0">
                                          <p:val>
                                            <p:strVal val="0-#ppt_w/2"/>
                                          </p:val>
                                        </p:tav>
                                        <p:tav tm="100000">
                                          <p:val>
                                            <p:strVal val="#ppt_x"/>
                                          </p:val>
                                        </p:tav>
                                      </p:tavLst>
                                    </p:anim>
                                    <p:anim calcmode="lin" valueType="num">
                                      <p:cBhvr additive="base">
                                        <p:cTn id="12" dur="500" fill="hold"/>
                                        <p:tgtEl>
                                          <p:spTgt spid="2890759"/>
                                        </p:tgtEl>
                                        <p:attrNameLst>
                                          <p:attrName>ppt_y</p:attrName>
                                        </p:attrNameLst>
                                      </p:cBhvr>
                                      <p:tavLst>
                                        <p:tav tm="0">
                                          <p:val>
                                            <p:strVal val="#ppt_y"/>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3348488"/>
                                        </p:tgtEl>
                                        <p:attrNameLst>
                                          <p:attrName>style.visibility</p:attrName>
                                        </p:attrNameLst>
                                      </p:cBhvr>
                                      <p:to>
                                        <p:strVal val="visible"/>
                                      </p:to>
                                    </p:set>
                                    <p:animEffect transition="in" filter="dissolve">
                                      <p:cBhvr>
                                        <p:cTn id="15" dur="500"/>
                                        <p:tgtEl>
                                          <p:spTgt spid="334848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0759" grpId="0" animBg="1"/>
      <p:bldP spid="2890761" grpId="0" animBg="1"/>
      <p:bldP spid="9"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3299" name="Text Box 6"/>
          <p:cNvSpPr txBox="1">
            <a:spLocks noChangeArrowheads="1"/>
          </p:cNvSpPr>
          <p:nvPr/>
        </p:nvSpPr>
        <p:spPr bwMode="auto">
          <a:xfrm>
            <a:off x="386976" y="1644650"/>
            <a:ext cx="34290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smtClean="0">
                <a:solidFill>
                  <a:schemeClr val="accent2"/>
                </a:solidFill>
                <a:latin typeface="+mn-lt"/>
              </a:rPr>
              <a:t>Seismic </a:t>
            </a:r>
            <a:r>
              <a:rPr lang="en-US" sz="2800" b="1" dirty="0">
                <a:solidFill>
                  <a:schemeClr val="accent2"/>
                </a:solidFill>
                <a:latin typeface="+mn-lt"/>
              </a:rPr>
              <a:t>Waves Moving Across </a:t>
            </a:r>
            <a:r>
              <a:rPr lang="en-US" sz="2800" b="1" dirty="0" err="1">
                <a:solidFill>
                  <a:schemeClr val="accent2"/>
                </a:solidFill>
                <a:latin typeface="+mn-lt"/>
              </a:rPr>
              <a:t>USArray</a:t>
            </a:r>
            <a:endParaRPr lang="en-US" sz="2800" b="1" dirty="0">
              <a:solidFill>
                <a:schemeClr val="accent2"/>
              </a:solidFill>
              <a:latin typeface="+mn-lt"/>
            </a:endParaRPr>
          </a:p>
          <a:p>
            <a:pPr algn="ctr"/>
            <a:endParaRPr lang="en-US" sz="2800" b="1" dirty="0">
              <a:solidFill>
                <a:schemeClr val="accent2"/>
              </a:solidFill>
              <a:latin typeface="+mn-lt"/>
            </a:endParaRPr>
          </a:p>
          <a:p>
            <a:pPr algn="ctr"/>
            <a:r>
              <a:rPr lang="en-US" sz="2800" b="1" dirty="0">
                <a:solidFill>
                  <a:schemeClr val="accent2"/>
                </a:solidFill>
                <a:latin typeface="+mn-lt"/>
              </a:rPr>
              <a:t>China, 2008</a:t>
            </a:r>
          </a:p>
          <a:p>
            <a:pPr algn="ctr"/>
            <a:endParaRPr lang="en-US" b="1" dirty="0">
              <a:latin typeface="+mn-lt"/>
            </a:endParaRPr>
          </a:p>
          <a:p>
            <a:pPr algn="ctr"/>
            <a:r>
              <a:rPr lang="en-US" b="1" dirty="0">
                <a:latin typeface="+mn-lt"/>
              </a:rPr>
              <a:t>Bob Woodward - IRIS</a:t>
            </a:r>
            <a:endParaRPr lang="en-US" sz="2800" b="1" dirty="0">
              <a:solidFill>
                <a:schemeClr val="accent2"/>
              </a:solidFill>
              <a:latin typeface="+mn-lt"/>
            </a:endParaRPr>
          </a:p>
        </p:txBody>
      </p:sp>
      <p:pic>
        <p:nvPicPr>
          <p:cNvPr id="7" name="Picture 10" descr="ES_07_NoUnav_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3"/>
          <p:cNvSpPr txBox="1">
            <a:spLocks noChangeArrowheads="1"/>
          </p:cNvSpPr>
          <p:nvPr/>
        </p:nvSpPr>
        <p:spPr bwMode="auto">
          <a:xfrm>
            <a:off x="5663981" y="53975"/>
            <a:ext cx="35196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000" dirty="0" smtClean="0">
                <a:solidFill>
                  <a:srgbClr val="FFFF00"/>
                </a:solidFill>
                <a:latin typeface="+mj-lt"/>
                <a:cs typeface="Times New Roman"/>
              </a:rPr>
              <a:t>Visualizations</a:t>
            </a:r>
            <a:endParaRPr lang="en-US" sz="4000" dirty="0">
              <a:solidFill>
                <a:srgbClr val="FFFF00"/>
              </a:solidFill>
              <a:latin typeface="+mj-lt"/>
              <a:cs typeface="Times New Roman"/>
            </a:endParaRPr>
          </a:p>
        </p:txBody>
      </p:sp>
      <p:sp>
        <p:nvSpPr>
          <p:cNvPr id="3" name="TextBox 2"/>
          <p:cNvSpPr txBox="1"/>
          <p:nvPr/>
        </p:nvSpPr>
        <p:spPr>
          <a:xfrm>
            <a:off x="5663981" y="2732296"/>
            <a:ext cx="1687141" cy="923330"/>
          </a:xfrm>
          <a:prstGeom prst="rect">
            <a:avLst/>
          </a:prstGeom>
          <a:noFill/>
        </p:spPr>
        <p:txBody>
          <a:bodyPr wrap="square" rtlCol="0">
            <a:spAutoFit/>
          </a:bodyPr>
          <a:lstStyle/>
          <a:p>
            <a:r>
              <a:rPr lang="en-US" dirty="0" smtClean="0"/>
              <a:t>Insert animation here</a:t>
            </a:r>
            <a:endParaRPr lang="en-US" dirty="0"/>
          </a:p>
        </p:txBody>
      </p:sp>
    </p:spTree>
    <p:extLst>
      <p:ext uri="{BB962C8B-B14F-4D97-AF65-F5344CB8AC3E}">
        <p14:creationId xmlns:p14="http://schemas.microsoft.com/office/powerpoint/2010/main" val="4085195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94402" name="Picture 10" descr="ES_07_NoUnav_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148628" y="883587"/>
            <a:ext cx="29725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tIns="46038" rIns="92075" bIns="46038"/>
          <a:lstStyle/>
          <a:p>
            <a:pPr marL="182563" lvl="2" indent="-182563" defTabSz="287338">
              <a:buFont typeface="Times" charset="0"/>
              <a:buChar char="•"/>
            </a:pPr>
            <a:r>
              <a:rPr lang="en-US" sz="2400" dirty="0" smtClean="0">
                <a:solidFill>
                  <a:srgbClr val="0033CC"/>
                </a:solidFill>
              </a:rPr>
              <a:t>High precision GPS</a:t>
            </a:r>
          </a:p>
          <a:p>
            <a:pPr marL="182563" lvl="2" indent="-182563" defTabSz="287338">
              <a:buFont typeface="Times" charset="0"/>
              <a:buChar char="•"/>
            </a:pPr>
            <a:r>
              <a:rPr lang="en-US" sz="2400" dirty="0" err="1" smtClean="0">
                <a:solidFill>
                  <a:srgbClr val="0033CC"/>
                </a:solidFill>
              </a:rPr>
              <a:t>Strainmeters</a:t>
            </a:r>
            <a:endParaRPr lang="en-US" sz="2400" dirty="0">
              <a:solidFill>
                <a:srgbClr val="0033CC"/>
              </a:solidFill>
            </a:endParaRPr>
          </a:p>
        </p:txBody>
      </p:sp>
      <p:pic>
        <p:nvPicPr>
          <p:cNvPr id="5094404" name="Picture 3" descr="PBOStation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8081" y="866775"/>
            <a:ext cx="6831823" cy="601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0"/>
          <p:cNvSpPr>
            <a:spLocks noChangeShapeType="1"/>
          </p:cNvSpPr>
          <p:nvPr/>
        </p:nvSpPr>
        <p:spPr bwMode="auto">
          <a:xfrm flipV="1">
            <a:off x="7543799" y="3924300"/>
            <a:ext cx="1128509" cy="2019300"/>
          </a:xfrm>
          <a:prstGeom prst="line">
            <a:avLst/>
          </a:prstGeom>
          <a:noFill/>
          <a:ln w="50800">
            <a:solidFill>
              <a:srgbClr val="FFFF00"/>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2"/>
          <p:cNvSpPr>
            <a:spLocks noChangeArrowheads="1"/>
          </p:cNvSpPr>
          <p:nvPr/>
        </p:nvSpPr>
        <p:spPr bwMode="auto">
          <a:xfrm>
            <a:off x="6400799" y="5749925"/>
            <a:ext cx="2054225" cy="830997"/>
          </a:xfrm>
          <a:prstGeom prst="rect">
            <a:avLst/>
          </a:prstGeom>
          <a:solidFill>
            <a:srgbClr val="FFFFFF"/>
          </a:solidFill>
          <a:ln w="50800">
            <a:solidFill>
              <a:srgbClr val="FFFF00"/>
            </a:solidFill>
            <a:miter lim="800000"/>
            <a:headEnd type="none" w="sm" len="sm"/>
            <a:tailEnd type="none" w="sm" len="sm"/>
          </a:ln>
        </p:spPr>
        <p:txBody>
          <a:bodyPr wrap="square">
            <a:spAutoFit/>
          </a:bodyPr>
          <a:lstStyle/>
          <a:p>
            <a:pPr marL="177800" indent="-177800" algn="ctr"/>
            <a:r>
              <a:rPr lang="en-US" sz="2400" b="1" i="1" dirty="0">
                <a:solidFill>
                  <a:srgbClr val="0000FF"/>
                </a:solidFill>
              </a:rPr>
              <a:t>UNAVCO</a:t>
            </a:r>
          </a:p>
          <a:p>
            <a:pPr marL="177800" indent="-177800" algn="ctr"/>
            <a:r>
              <a:rPr lang="en-US" sz="2400" b="1" i="1" dirty="0">
                <a:solidFill>
                  <a:srgbClr val="0000FF"/>
                </a:solidFill>
              </a:rPr>
              <a:t> Boulder, CO</a:t>
            </a:r>
          </a:p>
        </p:txBody>
      </p:sp>
      <p:sp>
        <p:nvSpPr>
          <p:cNvPr id="17" name="Oval 7"/>
          <p:cNvSpPr>
            <a:spLocks noChangeAspect="1" noChangeArrowheads="1"/>
          </p:cNvSpPr>
          <p:nvPr/>
        </p:nvSpPr>
        <p:spPr bwMode="auto">
          <a:xfrm>
            <a:off x="8591237" y="3695700"/>
            <a:ext cx="228600" cy="228600"/>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atin typeface="Times New Roman" charset="0"/>
            </a:endParaRPr>
          </a:p>
        </p:txBody>
      </p:sp>
      <p:sp>
        <p:nvSpPr>
          <p:cNvPr id="5094408" name="Text Box 6"/>
          <p:cNvSpPr txBox="1">
            <a:spLocks noChangeArrowheads="1"/>
          </p:cNvSpPr>
          <p:nvPr/>
        </p:nvSpPr>
        <p:spPr bwMode="auto">
          <a:xfrm>
            <a:off x="76200" y="5803900"/>
            <a:ext cx="259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dirty="0">
                <a:solidFill>
                  <a:srgbClr val="0033CC"/>
                </a:solidFill>
                <a:latin typeface="+mn-lt"/>
              </a:rPr>
              <a:t>GSP </a:t>
            </a:r>
            <a:r>
              <a:rPr lang="en-US" sz="1600" b="1" dirty="0" smtClean="0">
                <a:solidFill>
                  <a:srgbClr val="0033CC"/>
                </a:solidFill>
                <a:latin typeface="+mn-lt"/>
              </a:rPr>
              <a:t>Station</a:t>
            </a:r>
            <a:endParaRPr lang="en-US" sz="1600" b="1" dirty="0">
              <a:solidFill>
                <a:srgbClr val="0033CC"/>
              </a:solidFill>
              <a:latin typeface="+mn-lt"/>
            </a:endParaRPr>
          </a:p>
        </p:txBody>
      </p:sp>
      <p:pic>
        <p:nvPicPr>
          <p:cNvPr id="509440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7800" y="2286000"/>
            <a:ext cx="2336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094412" name="Text Box 23"/>
          <p:cNvSpPr txBox="1">
            <a:spLocks noChangeArrowheads="1"/>
          </p:cNvSpPr>
          <p:nvPr/>
        </p:nvSpPr>
        <p:spPr bwMode="auto">
          <a:xfrm>
            <a:off x="4850679" y="0"/>
            <a:ext cx="429332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3200" dirty="0">
                <a:solidFill>
                  <a:srgbClr val="FFFF00"/>
                </a:solidFill>
                <a:latin typeface="+mj-lt"/>
              </a:rPr>
              <a:t>2. PBO</a:t>
            </a:r>
            <a:endParaRPr lang="en-US" dirty="0">
              <a:solidFill>
                <a:srgbClr val="FFFF00"/>
              </a:solidFill>
              <a:latin typeface="+mj-lt"/>
            </a:endParaRPr>
          </a:p>
          <a:p>
            <a:pPr algn="ctr">
              <a:lnSpc>
                <a:spcPct val="90000"/>
              </a:lnSpc>
            </a:pPr>
            <a:r>
              <a:rPr lang="en-US" dirty="0">
                <a:solidFill>
                  <a:srgbClr val="FFFF00"/>
                </a:solidFill>
                <a:latin typeface="+mj-lt"/>
              </a:rPr>
              <a:t>Plate Boundary Observatory</a:t>
            </a:r>
            <a:endParaRPr lang="en-US" sz="2800" dirty="0">
              <a:solidFill>
                <a:srgbClr val="FFFF00"/>
              </a:solidFill>
              <a:latin typeface="+mj-lt"/>
            </a:endParaRPr>
          </a:p>
        </p:txBody>
      </p:sp>
    </p:spTree>
    <p:extLst>
      <p:ext uri="{BB962C8B-B14F-4D97-AF65-F5344CB8AC3E}">
        <p14:creationId xmlns:p14="http://schemas.microsoft.com/office/powerpoint/2010/main" val="3764128416"/>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6450" name="Picture 2" descr="map4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1779" name="Rectangle 3"/>
          <p:cNvSpPr>
            <a:spLocks noGrp="1" noChangeArrowheads="1"/>
          </p:cNvSpPr>
          <p:nvPr>
            <p:ph type="title" idx="4294967295"/>
          </p:nvPr>
        </p:nvSpPr>
        <p:spPr>
          <a:xfrm>
            <a:off x="4539910" y="5376152"/>
            <a:ext cx="4724400" cy="475018"/>
          </a:xfrm>
        </p:spPr>
        <p:txBody>
          <a:bodyPr lIns="92075" tIns="46038" rIns="92075" bIns="46038"/>
          <a:lstStyle/>
          <a:p>
            <a:r>
              <a:rPr lang="en-US" sz="2800" dirty="0">
                <a:solidFill>
                  <a:schemeClr val="bg1"/>
                </a:solidFill>
                <a:latin typeface="+mn-lt"/>
              </a:rPr>
              <a:t>EarthScope GPS Stations</a:t>
            </a:r>
          </a:p>
        </p:txBody>
      </p:sp>
      <p:sp>
        <p:nvSpPr>
          <p:cNvPr id="5096452" name="Text Box 4"/>
          <p:cNvSpPr txBox="1">
            <a:spLocks noChangeArrowheads="1"/>
          </p:cNvSpPr>
          <p:nvPr/>
        </p:nvSpPr>
        <p:spPr bwMode="auto">
          <a:xfrm>
            <a:off x="4800600" y="5851170"/>
            <a:ext cx="4227513" cy="830997"/>
          </a:xfrm>
          <a:prstGeom prst="rect">
            <a:avLst/>
          </a:prstGeom>
          <a:solidFill>
            <a:srgbClr val="FFFFFF">
              <a:alpha val="66000"/>
            </a:srgbClr>
          </a:solidFill>
          <a:ln>
            <a:noFill/>
          </a:ln>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600" b="1" dirty="0">
                <a:solidFill>
                  <a:srgbClr val="FF33CC"/>
                </a:solidFill>
                <a:latin typeface="+mn-lt"/>
              </a:rPr>
              <a:t>Backbone Network</a:t>
            </a:r>
          </a:p>
          <a:p>
            <a:pPr eaLnBrk="1" hangingPunct="1"/>
            <a:r>
              <a:rPr lang="en-US" sz="1600" b="1" dirty="0">
                <a:solidFill>
                  <a:srgbClr val="33CC33"/>
                </a:solidFill>
                <a:latin typeface="+mn-lt"/>
              </a:rPr>
              <a:t>Subduction Cluster     </a:t>
            </a:r>
            <a:r>
              <a:rPr lang="en-US" sz="1600" b="1" dirty="0">
                <a:solidFill>
                  <a:srgbClr val="FFFF00"/>
                </a:solidFill>
                <a:latin typeface="+mn-lt"/>
              </a:rPr>
              <a:t>Volcanic Cluster</a:t>
            </a:r>
            <a:endParaRPr lang="en-US" sz="1600" b="1" dirty="0">
              <a:solidFill>
                <a:srgbClr val="33CC33"/>
              </a:solidFill>
              <a:latin typeface="+mn-lt"/>
            </a:endParaRPr>
          </a:p>
          <a:p>
            <a:pPr eaLnBrk="1" hangingPunct="1"/>
            <a:r>
              <a:rPr lang="en-US" sz="1600" b="1" dirty="0">
                <a:solidFill>
                  <a:srgbClr val="3366CC"/>
                </a:solidFill>
                <a:latin typeface="+mn-lt"/>
              </a:rPr>
              <a:t>Transform Cluster</a:t>
            </a:r>
            <a:r>
              <a:rPr lang="en-US" sz="1600" b="1" dirty="0">
                <a:solidFill>
                  <a:srgbClr val="FF0000"/>
                </a:solidFill>
                <a:latin typeface="+mn-lt"/>
              </a:rPr>
              <a:t>      Extension Cluster</a:t>
            </a:r>
          </a:p>
        </p:txBody>
      </p:sp>
      <p:pic>
        <p:nvPicPr>
          <p:cNvPr id="5096453"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3"/>
          <p:cNvSpPr txBox="1">
            <a:spLocks noChangeArrowheads="1"/>
          </p:cNvSpPr>
          <p:nvPr/>
        </p:nvSpPr>
        <p:spPr bwMode="auto">
          <a:xfrm>
            <a:off x="4800600" y="0"/>
            <a:ext cx="4343398"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3200" dirty="0">
                <a:solidFill>
                  <a:srgbClr val="FFFF00"/>
                </a:solidFill>
                <a:latin typeface="+mj-lt"/>
              </a:rPr>
              <a:t>2. PBO</a:t>
            </a:r>
            <a:endParaRPr lang="en-US" dirty="0">
              <a:solidFill>
                <a:srgbClr val="FFFF00"/>
              </a:solidFill>
              <a:latin typeface="+mj-lt"/>
            </a:endParaRPr>
          </a:p>
          <a:p>
            <a:pPr algn="ctr">
              <a:lnSpc>
                <a:spcPct val="90000"/>
              </a:lnSpc>
            </a:pPr>
            <a:r>
              <a:rPr lang="en-US" dirty="0">
                <a:solidFill>
                  <a:srgbClr val="FFFF00"/>
                </a:solidFill>
                <a:latin typeface="+mj-lt"/>
              </a:rPr>
              <a:t>Plate Boundary Observatory</a:t>
            </a:r>
            <a:endParaRPr lang="en-US" sz="2800" dirty="0">
              <a:solidFill>
                <a:srgbClr val="FFFF00"/>
              </a:solidFill>
              <a:latin typeface="+mj-lt"/>
            </a:endParaRPr>
          </a:p>
        </p:txBody>
      </p:sp>
    </p:spTree>
    <p:extLst>
      <p:ext uri="{BB962C8B-B14F-4D97-AF65-F5344CB8AC3E}">
        <p14:creationId xmlns:p14="http://schemas.microsoft.com/office/powerpoint/2010/main" val="6526049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31779"/>
                                        </p:tgtEl>
                                        <p:attrNameLst>
                                          <p:attrName>style.visibility</p:attrName>
                                        </p:attrNameLst>
                                      </p:cBhvr>
                                      <p:to>
                                        <p:strVal val="visible"/>
                                      </p:to>
                                    </p:set>
                                    <p:animEffect transition="in" filter="dissolve">
                                      <p:cBhvr>
                                        <p:cTn id="7" dur="500"/>
                                        <p:tgtEl>
                                          <p:spTgt spid="3531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177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1154" name="Rectangle 2"/>
          <p:cNvSpPr>
            <a:spLocks noGrp="1" noChangeArrowheads="1"/>
          </p:cNvSpPr>
          <p:nvPr>
            <p:ph idx="1"/>
          </p:nvPr>
        </p:nvSpPr>
        <p:spPr>
          <a:xfrm>
            <a:off x="152400" y="1143000"/>
            <a:ext cx="6324600" cy="21336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lnSpcReduction="10000"/>
          </a:bodyPr>
          <a:lstStyle/>
          <a:p>
            <a:pPr>
              <a:buFontTx/>
              <a:buNone/>
            </a:pPr>
            <a:r>
              <a:rPr lang="en-US" sz="2000" b="1" dirty="0">
                <a:latin typeface="Times" charset="0"/>
              </a:rPr>
              <a:t>Wegener's Dream</a:t>
            </a:r>
            <a:r>
              <a:rPr lang="en-US" sz="2000" dirty="0">
                <a:latin typeface="Times" charset="0"/>
              </a:rPr>
              <a:t> </a:t>
            </a:r>
          </a:p>
          <a:p>
            <a:pPr>
              <a:buFontTx/>
              <a:buNone/>
            </a:pPr>
            <a:r>
              <a:rPr lang="en-US" sz="2000" dirty="0">
                <a:latin typeface="Times" charset="0"/>
              </a:rPr>
              <a:t>	</a:t>
            </a:r>
            <a:r>
              <a:rPr lang="en-US" sz="2000" i="1" dirty="0">
                <a:latin typeface="Times" charset="0"/>
              </a:rPr>
              <a:t>"This [direct measurement of continental drift] </a:t>
            </a:r>
            <a:r>
              <a:rPr lang="en-US" sz="2000" b="1" i="1" u="sng" dirty="0">
                <a:latin typeface="Times" charset="0"/>
              </a:rPr>
              <a:t>must be left to the geodesists</a:t>
            </a:r>
            <a:r>
              <a:rPr lang="en-US" sz="2000" i="1" dirty="0">
                <a:latin typeface="Times" charset="0"/>
              </a:rPr>
              <a:t>. I have no doubt that in the not too distant future we will be successful in making a </a:t>
            </a:r>
            <a:r>
              <a:rPr lang="en-US" sz="2000" i="1" u="sng" dirty="0">
                <a:latin typeface="Times" charset="0"/>
              </a:rPr>
              <a:t>precise measurement of the drift of North America relative to Europe</a:t>
            </a:r>
            <a:r>
              <a:rPr lang="en-US" sz="2000" i="1" dirty="0">
                <a:latin typeface="Times" charset="0"/>
              </a:rPr>
              <a:t>."</a:t>
            </a:r>
            <a:r>
              <a:rPr lang="en-US" sz="2000" dirty="0">
                <a:latin typeface="Times" charset="0"/>
              </a:rPr>
              <a:t>-- </a:t>
            </a:r>
            <a:r>
              <a:rPr lang="en-US" sz="2000" b="1" dirty="0">
                <a:latin typeface="Times" charset="0"/>
              </a:rPr>
              <a:t>Alfred Wegener, 1929</a:t>
            </a:r>
            <a:endParaRPr lang="en-US" sz="2000" dirty="0">
              <a:latin typeface="Times" charset="0"/>
            </a:endParaRPr>
          </a:p>
        </p:txBody>
      </p:sp>
      <p:pic>
        <p:nvPicPr>
          <p:cNvPr id="5041155" name="Picture 3" descr="wege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1066800"/>
            <a:ext cx="20875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041156" name="Picture 4" descr="PangaeaF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3352800"/>
            <a:ext cx="4267200" cy="3157538"/>
          </a:xfrm>
          <a:prstGeom prst="rect">
            <a:avLst/>
          </a:prstGeom>
          <a:noFill/>
          <a:extLst>
            <a:ext uri="{909E8E84-426E-40dd-AFC4-6F175D3DCCD1}">
              <a14:hiddenFill xmlns:a14="http://schemas.microsoft.com/office/drawing/2010/main">
                <a:solidFill>
                  <a:srgbClr val="FFFFFF"/>
                </a:solidFill>
              </a14:hiddenFill>
            </a:ext>
          </a:extLst>
        </p:spPr>
      </p:pic>
      <p:pic>
        <p:nvPicPr>
          <p:cNvPr id="5041157" name="Picture 10" descr="ES_07_NoUnav_Bann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1158" name="Text Box 23"/>
          <p:cNvSpPr txBox="1">
            <a:spLocks noChangeArrowheads="1"/>
          </p:cNvSpPr>
          <p:nvPr/>
        </p:nvSpPr>
        <p:spPr bwMode="auto">
          <a:xfrm>
            <a:off x="5877577" y="86600"/>
            <a:ext cx="324655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5000"/>
              </a:lnSpc>
            </a:pPr>
            <a:r>
              <a:rPr lang="en-US" sz="4000" dirty="0" smtClean="0">
                <a:solidFill>
                  <a:srgbClr val="FFFF00"/>
                </a:solidFill>
                <a:latin typeface="+mj-lt"/>
                <a:cs typeface="ＭＳ Ｐゴシック" charset="0"/>
              </a:rPr>
              <a:t>Visionary</a:t>
            </a:r>
            <a:endParaRPr lang="en-US" sz="4000" dirty="0">
              <a:solidFill>
                <a:srgbClr val="FFFF00"/>
              </a:solidFill>
              <a:latin typeface="+mj-lt"/>
              <a:cs typeface="ＭＳ Ｐゴシック" charset="0"/>
            </a:endParaRPr>
          </a:p>
        </p:txBody>
      </p:sp>
    </p:spTree>
    <p:extLst>
      <p:ext uri="{BB962C8B-B14F-4D97-AF65-F5344CB8AC3E}">
        <p14:creationId xmlns:p14="http://schemas.microsoft.com/office/powerpoint/2010/main" val="19033258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700" y="0"/>
            <a:ext cx="8081818" cy="6858000"/>
          </a:xfrm>
          <a:prstGeom prst="rect">
            <a:avLst/>
          </a:prstGeom>
          <a:ln>
            <a:solidFill>
              <a:schemeClr val="tx1"/>
            </a:solidFill>
            <a:prstDash val="sysDash"/>
          </a:ln>
        </p:spPr>
      </p:pic>
      <p:sp>
        <p:nvSpPr>
          <p:cNvPr id="6" name="Freeform 5"/>
          <p:cNvSpPr/>
          <p:nvPr/>
        </p:nvSpPr>
        <p:spPr>
          <a:xfrm>
            <a:off x="3847685" y="82308"/>
            <a:ext cx="2619700" cy="6737478"/>
          </a:xfrm>
          <a:custGeom>
            <a:avLst/>
            <a:gdLst>
              <a:gd name="connsiteX0" fmla="*/ 2619700 w 2619700"/>
              <a:gd name="connsiteY0" fmla="*/ 6737478 h 6737478"/>
              <a:gd name="connsiteX1" fmla="*/ 2502111 w 2619700"/>
              <a:gd name="connsiteY1" fmla="*/ 6337697 h 6737478"/>
              <a:gd name="connsiteX2" fmla="*/ 2290451 w 2619700"/>
              <a:gd name="connsiteY2" fmla="*/ 6173082 h 6737478"/>
              <a:gd name="connsiteX3" fmla="*/ 1843614 w 2619700"/>
              <a:gd name="connsiteY3" fmla="*/ 6220115 h 6737478"/>
              <a:gd name="connsiteX4" fmla="*/ 1596677 w 2619700"/>
              <a:gd name="connsiteY4" fmla="*/ 6173082 h 6737478"/>
              <a:gd name="connsiteX5" fmla="*/ 1302705 w 2619700"/>
              <a:gd name="connsiteY5" fmla="*/ 5973191 h 6737478"/>
              <a:gd name="connsiteX6" fmla="*/ 996974 w 2619700"/>
              <a:gd name="connsiteY6" fmla="*/ 5761543 h 6737478"/>
              <a:gd name="connsiteX7" fmla="*/ 573654 w 2619700"/>
              <a:gd name="connsiteY7" fmla="*/ 5573411 h 6737478"/>
              <a:gd name="connsiteX8" fmla="*/ 279682 w 2619700"/>
              <a:gd name="connsiteY8" fmla="*/ 5314729 h 6737478"/>
              <a:gd name="connsiteX9" fmla="*/ 9228 w 2619700"/>
              <a:gd name="connsiteY9" fmla="*/ 4961982 h 6737478"/>
              <a:gd name="connsiteX10" fmla="*/ 79781 w 2619700"/>
              <a:gd name="connsiteY10" fmla="*/ 4503410 h 6737478"/>
              <a:gd name="connsiteX11" fmla="*/ 244406 w 2619700"/>
              <a:gd name="connsiteY11" fmla="*/ 3974289 h 6737478"/>
              <a:gd name="connsiteX12" fmla="*/ 738279 w 2619700"/>
              <a:gd name="connsiteY12" fmla="*/ 3421651 h 6737478"/>
              <a:gd name="connsiteX13" fmla="*/ 1138081 w 2619700"/>
              <a:gd name="connsiteY13" fmla="*/ 3092420 h 6737478"/>
              <a:gd name="connsiteX14" fmla="*/ 1267428 w 2619700"/>
              <a:gd name="connsiteY14" fmla="*/ 2763189 h 6737478"/>
              <a:gd name="connsiteX15" fmla="*/ 1432053 w 2619700"/>
              <a:gd name="connsiteY15" fmla="*/ 2292859 h 6737478"/>
              <a:gd name="connsiteX16" fmla="*/ 1349740 w 2619700"/>
              <a:gd name="connsiteY16" fmla="*/ 1987144 h 6737478"/>
              <a:gd name="connsiteX17" fmla="*/ 1173357 w 2619700"/>
              <a:gd name="connsiteY17" fmla="*/ 1669671 h 6737478"/>
              <a:gd name="connsiteX18" fmla="*/ 855867 w 2619700"/>
              <a:gd name="connsiteY18" fmla="*/ 1599122 h 6737478"/>
              <a:gd name="connsiteX19" fmla="*/ 855867 w 2619700"/>
              <a:gd name="connsiteY19" fmla="*/ 1305166 h 6737478"/>
              <a:gd name="connsiteX20" fmla="*/ 1079286 w 2619700"/>
              <a:gd name="connsiteY20" fmla="*/ 870110 h 6737478"/>
              <a:gd name="connsiteX21" fmla="*/ 1479088 w 2619700"/>
              <a:gd name="connsiteY21" fmla="*/ 399780 h 6737478"/>
              <a:gd name="connsiteX22" fmla="*/ 1808337 w 2619700"/>
              <a:gd name="connsiteY22" fmla="*/ 0 h 6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9700" h="6737478">
                <a:moveTo>
                  <a:pt x="2619700" y="6737478"/>
                </a:moveTo>
                <a:cubicBezTo>
                  <a:pt x="2588343" y="6584620"/>
                  <a:pt x="2556986" y="6431763"/>
                  <a:pt x="2502111" y="6337697"/>
                </a:cubicBezTo>
                <a:cubicBezTo>
                  <a:pt x="2447236" y="6243631"/>
                  <a:pt x="2400200" y="6192679"/>
                  <a:pt x="2290451" y="6173082"/>
                </a:cubicBezTo>
                <a:cubicBezTo>
                  <a:pt x="2180701" y="6153485"/>
                  <a:pt x="1959243" y="6220115"/>
                  <a:pt x="1843614" y="6220115"/>
                </a:cubicBezTo>
                <a:cubicBezTo>
                  <a:pt x="1727985" y="6220115"/>
                  <a:pt x="1686828" y="6214236"/>
                  <a:pt x="1596677" y="6173082"/>
                </a:cubicBezTo>
                <a:cubicBezTo>
                  <a:pt x="1506525" y="6131928"/>
                  <a:pt x="1302705" y="5973191"/>
                  <a:pt x="1302705" y="5973191"/>
                </a:cubicBezTo>
                <a:cubicBezTo>
                  <a:pt x="1202755" y="5904601"/>
                  <a:pt x="1118482" y="5828173"/>
                  <a:pt x="996974" y="5761543"/>
                </a:cubicBezTo>
                <a:cubicBezTo>
                  <a:pt x="875466" y="5694913"/>
                  <a:pt x="693203" y="5647880"/>
                  <a:pt x="573654" y="5573411"/>
                </a:cubicBezTo>
                <a:cubicBezTo>
                  <a:pt x="454105" y="5498942"/>
                  <a:pt x="373753" y="5416634"/>
                  <a:pt x="279682" y="5314729"/>
                </a:cubicBezTo>
                <a:cubicBezTo>
                  <a:pt x="185611" y="5212824"/>
                  <a:pt x="42545" y="5097202"/>
                  <a:pt x="9228" y="4961982"/>
                </a:cubicBezTo>
                <a:cubicBezTo>
                  <a:pt x="-24089" y="4826762"/>
                  <a:pt x="40585" y="4668025"/>
                  <a:pt x="79781" y="4503410"/>
                </a:cubicBezTo>
                <a:cubicBezTo>
                  <a:pt x="118977" y="4338795"/>
                  <a:pt x="134656" y="4154582"/>
                  <a:pt x="244406" y="3974289"/>
                </a:cubicBezTo>
                <a:cubicBezTo>
                  <a:pt x="354156" y="3793996"/>
                  <a:pt x="589333" y="3568629"/>
                  <a:pt x="738279" y="3421651"/>
                </a:cubicBezTo>
                <a:cubicBezTo>
                  <a:pt x="887225" y="3274673"/>
                  <a:pt x="1049889" y="3202164"/>
                  <a:pt x="1138081" y="3092420"/>
                </a:cubicBezTo>
                <a:cubicBezTo>
                  <a:pt x="1226272" y="2982676"/>
                  <a:pt x="1218433" y="2896449"/>
                  <a:pt x="1267428" y="2763189"/>
                </a:cubicBezTo>
                <a:cubicBezTo>
                  <a:pt x="1316423" y="2629929"/>
                  <a:pt x="1418334" y="2422200"/>
                  <a:pt x="1432053" y="2292859"/>
                </a:cubicBezTo>
                <a:cubicBezTo>
                  <a:pt x="1445772" y="2163518"/>
                  <a:pt x="1392856" y="2091009"/>
                  <a:pt x="1349740" y="1987144"/>
                </a:cubicBezTo>
                <a:cubicBezTo>
                  <a:pt x="1306624" y="1883279"/>
                  <a:pt x="1255669" y="1734341"/>
                  <a:pt x="1173357" y="1669671"/>
                </a:cubicBezTo>
                <a:cubicBezTo>
                  <a:pt x="1091045" y="1605001"/>
                  <a:pt x="908782" y="1659873"/>
                  <a:pt x="855867" y="1599122"/>
                </a:cubicBezTo>
                <a:cubicBezTo>
                  <a:pt x="802952" y="1538371"/>
                  <a:pt x="818630" y="1426668"/>
                  <a:pt x="855867" y="1305166"/>
                </a:cubicBezTo>
                <a:cubicBezTo>
                  <a:pt x="893103" y="1183664"/>
                  <a:pt x="975416" y="1021008"/>
                  <a:pt x="1079286" y="870110"/>
                </a:cubicBezTo>
                <a:cubicBezTo>
                  <a:pt x="1183156" y="719212"/>
                  <a:pt x="1357579" y="544798"/>
                  <a:pt x="1479088" y="399780"/>
                </a:cubicBezTo>
                <a:cubicBezTo>
                  <a:pt x="1600596" y="254762"/>
                  <a:pt x="1808337" y="0"/>
                  <a:pt x="180833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a:off x="3972421" y="3053254"/>
            <a:ext cx="675582" cy="202649"/>
          </a:xfrm>
          <a:prstGeom prst="straightConnector1">
            <a:avLst/>
          </a:prstGeom>
          <a:ln w="57150" cmpd="sng">
            <a:solidFill>
              <a:srgbClr val="FFFF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955542">
            <a:off x="3785445" y="2350171"/>
            <a:ext cx="3577271" cy="923330"/>
          </a:xfrm>
          <a:prstGeom prst="rect">
            <a:avLst/>
          </a:prstGeom>
          <a:noFill/>
        </p:spPr>
        <p:txBody>
          <a:bodyPr wrap="none" rtlCol="0">
            <a:spAutoFit/>
          </a:bodyPr>
          <a:lstStyle/>
          <a:p>
            <a:r>
              <a:rPr lang="en-US" dirty="0" smtClean="0">
                <a:solidFill>
                  <a:schemeClr val="bg1"/>
                </a:solidFill>
              </a:rPr>
              <a:t>20-30 kilometers/million years</a:t>
            </a:r>
          </a:p>
          <a:p>
            <a:r>
              <a:rPr lang="en-US" dirty="0" smtClean="0">
                <a:solidFill>
                  <a:schemeClr val="bg1"/>
                </a:solidFill>
              </a:rPr>
              <a:t>20-30 millimeters/year</a:t>
            </a:r>
          </a:p>
          <a:p>
            <a:r>
              <a:rPr lang="en-US" dirty="0" smtClean="0">
                <a:solidFill>
                  <a:schemeClr val="bg1"/>
                </a:solidFill>
              </a:rPr>
              <a:t>~1 inch/year</a:t>
            </a:r>
            <a:endParaRPr lang="en-US" dirty="0">
              <a:solidFill>
                <a:schemeClr val="bg1"/>
              </a:solidFill>
            </a:endParaRPr>
          </a:p>
        </p:txBody>
      </p:sp>
      <p:cxnSp>
        <p:nvCxnSpPr>
          <p:cNvPr id="7" name="Straight Arrow Connector 6"/>
          <p:cNvCxnSpPr/>
          <p:nvPr/>
        </p:nvCxnSpPr>
        <p:spPr>
          <a:xfrm flipH="1" flipV="1">
            <a:off x="5116039" y="3391003"/>
            <a:ext cx="712345" cy="171839"/>
          </a:xfrm>
          <a:prstGeom prst="straightConnector1">
            <a:avLst/>
          </a:prstGeom>
          <a:ln w="57150" cmpd="sng">
            <a:solidFill>
              <a:srgbClr val="FFFF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8" name="Text Box 23"/>
          <p:cNvSpPr txBox="1">
            <a:spLocks noChangeArrowheads="1"/>
          </p:cNvSpPr>
          <p:nvPr/>
        </p:nvSpPr>
        <p:spPr bwMode="auto">
          <a:xfrm>
            <a:off x="2919809" y="758427"/>
            <a:ext cx="4724400" cy="7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dirty="0" smtClean="0">
                <a:solidFill>
                  <a:srgbClr val="FFFF00"/>
                </a:solidFill>
                <a:latin typeface="+mj-lt"/>
              </a:rPr>
              <a:t>Geologically-measured spreading rates</a:t>
            </a:r>
            <a:endParaRPr lang="en-US" dirty="0">
              <a:solidFill>
                <a:srgbClr val="FFFF00"/>
              </a:solidFill>
              <a:latin typeface="+mj-lt"/>
            </a:endParaRPr>
          </a:p>
        </p:txBody>
      </p:sp>
    </p:spTree>
    <p:extLst>
      <p:ext uri="{BB962C8B-B14F-4D97-AF65-F5344CB8AC3E}">
        <p14:creationId xmlns:p14="http://schemas.microsoft.com/office/powerpoint/2010/main" val="2562841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513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6900"/>
            <a:ext cx="9144000" cy="626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229254" name="Rectangle 6"/>
          <p:cNvSpPr>
            <a:spLocks noChangeArrowheads="1"/>
          </p:cNvSpPr>
          <p:nvPr/>
        </p:nvSpPr>
        <p:spPr bwMode="auto">
          <a:xfrm>
            <a:off x="2761582" y="699790"/>
            <a:ext cx="5181600" cy="923330"/>
          </a:xfrm>
          <a:prstGeom prst="rect">
            <a:avLst/>
          </a:prstGeom>
          <a:solidFill>
            <a:srgbClr val="FFFFFF"/>
          </a:solidFill>
          <a:ln w="50800">
            <a:solidFill>
              <a:schemeClr val="accent2"/>
            </a:solidFill>
            <a:miter lim="800000"/>
            <a:headEnd type="none" w="sm" len="sm"/>
            <a:tailEnd type="none" w="sm" len="sm"/>
          </a:ln>
        </p:spPr>
        <p:txBody>
          <a:bodyPr>
            <a:spAutoFit/>
          </a:bodyPr>
          <a:lstStyle/>
          <a:p>
            <a:pPr algn="ctr"/>
            <a:r>
              <a:rPr lang="en-US" b="1" u="sng" dirty="0">
                <a:solidFill>
                  <a:schemeClr val="accent2"/>
                </a:solidFill>
              </a:rPr>
              <a:t>GPS Measurements</a:t>
            </a:r>
            <a:r>
              <a:rPr lang="en-US" b="1" dirty="0">
                <a:solidFill>
                  <a:schemeClr val="accent2"/>
                </a:solidFill>
              </a:rPr>
              <a:t>:</a:t>
            </a:r>
          </a:p>
          <a:p>
            <a:pPr algn="ctr"/>
            <a:r>
              <a:rPr lang="en-US" b="1" dirty="0">
                <a:solidFill>
                  <a:schemeClr val="accent2"/>
                </a:solidFill>
              </a:rPr>
              <a:t>Motion of North America relative to Europe.</a:t>
            </a:r>
          </a:p>
          <a:p>
            <a:pPr algn="ctr"/>
            <a:r>
              <a:rPr lang="en-US" b="1" u="sng" dirty="0">
                <a:solidFill>
                  <a:schemeClr val="accent2"/>
                </a:solidFill>
              </a:rPr>
              <a:t>Wegener</a:t>
            </a:r>
            <a:r>
              <a:rPr lang="ja-JP" altLang="en-US" b="1" u="sng" dirty="0">
                <a:solidFill>
                  <a:schemeClr val="accent2"/>
                </a:solidFill>
              </a:rPr>
              <a:t>’</a:t>
            </a:r>
            <a:r>
              <a:rPr lang="en-US" b="1" u="sng" dirty="0">
                <a:solidFill>
                  <a:schemeClr val="accent2"/>
                </a:solidFill>
              </a:rPr>
              <a:t>s Dream</a:t>
            </a:r>
            <a:r>
              <a:rPr lang="en-US" b="1" dirty="0">
                <a:solidFill>
                  <a:schemeClr val="accent2"/>
                </a:solidFill>
              </a:rPr>
              <a:t> come true</a:t>
            </a:r>
            <a:r>
              <a:rPr lang="en-US" b="1" dirty="0" smtClean="0">
                <a:solidFill>
                  <a:schemeClr val="accent2"/>
                </a:solidFill>
              </a:rPr>
              <a:t>!</a:t>
            </a:r>
            <a:endParaRPr lang="en-US" b="1" dirty="0">
              <a:solidFill>
                <a:schemeClr val="accent2"/>
              </a:solidFill>
            </a:endParaRPr>
          </a:p>
        </p:txBody>
      </p:sp>
      <p:sp>
        <p:nvSpPr>
          <p:cNvPr id="2" name="Rectangle 1"/>
          <p:cNvSpPr/>
          <p:nvPr/>
        </p:nvSpPr>
        <p:spPr>
          <a:xfrm>
            <a:off x="4478297" y="3259667"/>
            <a:ext cx="1621733" cy="369332"/>
          </a:xfrm>
          <a:prstGeom prst="rect">
            <a:avLst/>
          </a:prstGeom>
        </p:spPr>
        <p:txBody>
          <a:bodyPr wrap="none">
            <a:spAutoFit/>
          </a:bodyPr>
          <a:lstStyle/>
          <a:p>
            <a:r>
              <a:rPr lang="en-US" b="1" dirty="0"/>
              <a:t>~1 inch/year</a:t>
            </a:r>
          </a:p>
        </p:txBody>
      </p:sp>
    </p:spTree>
    <p:extLst>
      <p:ext uri="{BB962C8B-B14F-4D97-AF65-F5344CB8AC3E}">
        <p14:creationId xmlns:p14="http://schemas.microsoft.com/office/powerpoint/2010/main" val="28712031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229254"/>
                                        </p:tgtEl>
                                        <p:attrNameLst>
                                          <p:attrName>style.visibility</p:attrName>
                                        </p:attrNameLst>
                                      </p:cBhvr>
                                      <p:to>
                                        <p:strVal val="visible"/>
                                      </p:to>
                                    </p:set>
                                    <p:animEffect transition="in" filter="dissolve">
                                      <p:cBhvr>
                                        <p:cTn id="7" dur="500"/>
                                        <p:tgtEl>
                                          <p:spTgt spid="2229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92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549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sp>
        <p:nvSpPr>
          <p:cNvPr id="5055491" name="Rectangle 4"/>
          <p:cNvSpPr>
            <a:spLocks noChangeArrowheads="1"/>
          </p:cNvSpPr>
          <p:nvPr/>
        </p:nvSpPr>
        <p:spPr bwMode="auto">
          <a:xfrm>
            <a:off x="6440488" y="76200"/>
            <a:ext cx="2973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nchor="ctr">
            <a:spAutoFit/>
          </a:bodyPr>
          <a:lstStyle/>
          <a:p>
            <a:pPr algn="r"/>
            <a:r>
              <a:rPr lang="en-US" sz="1400" b="1">
                <a:solidFill>
                  <a:srgbClr val="FFFFFF"/>
                </a:solidFill>
                <a:latin typeface="Calibri" charset="0"/>
                <a:cs typeface="Times New Roman" charset="0"/>
              </a:rPr>
              <a:t>Illinois EarthScope Teacher Workshop</a:t>
            </a:r>
            <a:endParaRPr lang="en-US" sz="12000" b="1">
              <a:latin typeface="Arial" charset="0"/>
              <a:cs typeface="ＭＳ Ｐゴシック" charset="0"/>
            </a:endParaRPr>
          </a:p>
        </p:txBody>
      </p:sp>
      <p:pic>
        <p:nvPicPr>
          <p:cNvPr id="5055492"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5493" name="Text Box 23"/>
          <p:cNvSpPr txBox="1">
            <a:spLocks noChangeArrowheads="1"/>
          </p:cNvSpPr>
          <p:nvPr/>
        </p:nvSpPr>
        <p:spPr bwMode="auto">
          <a:xfrm>
            <a:off x="4343400" y="166688"/>
            <a:ext cx="480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latin typeface="+mj-lt"/>
              </a:rPr>
              <a:t>Illinois EarthScope 2010</a:t>
            </a:r>
          </a:p>
        </p:txBody>
      </p:sp>
    </p:spTree>
    <p:extLst>
      <p:ext uri="{BB962C8B-B14F-4D97-AF65-F5344CB8AC3E}">
        <p14:creationId xmlns:p14="http://schemas.microsoft.com/office/powerpoint/2010/main" val="1701862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39460" name="Text Box 4"/>
          <p:cNvSpPr txBox="1">
            <a:spLocks noChangeArrowheads="1"/>
          </p:cNvSpPr>
          <p:nvPr/>
        </p:nvSpPr>
        <p:spPr bwMode="auto">
          <a:xfrm rot="-5383250">
            <a:off x="3979069" y="6261176"/>
            <a:ext cx="979487" cy="21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5000"/>
              </a:lnSpc>
              <a:spcBef>
                <a:spcPct val="60000"/>
              </a:spcBef>
            </a:pPr>
            <a:r>
              <a:rPr lang="en-US" sz="1000" b="1" i="1" dirty="0">
                <a:solidFill>
                  <a:srgbClr val="000000"/>
                </a:solidFill>
                <a:latin typeface="Times New Roman" charset="0"/>
                <a:cs typeface="Times New Roman" charset="0"/>
              </a:rPr>
              <a:t>Robert J. Lillie</a:t>
            </a:r>
          </a:p>
        </p:txBody>
      </p:sp>
      <p:pic>
        <p:nvPicPr>
          <p:cNvPr id="4" name="Picture 3"/>
          <p:cNvPicPr>
            <a:picLocks noChangeAspect="1"/>
          </p:cNvPicPr>
          <p:nvPr/>
        </p:nvPicPr>
        <p:blipFill>
          <a:blip r:embed="rId3"/>
          <a:stretch>
            <a:fillRect/>
          </a:stretch>
        </p:blipFill>
        <p:spPr>
          <a:xfrm>
            <a:off x="456008" y="516"/>
            <a:ext cx="2858313" cy="6858000"/>
          </a:xfrm>
          <a:prstGeom prst="rect">
            <a:avLst/>
          </a:prstGeom>
        </p:spPr>
      </p:pic>
      <p:pic>
        <p:nvPicPr>
          <p:cNvPr id="6" name="Picture 5"/>
          <p:cNvPicPr/>
          <p:nvPr/>
        </p:nvPicPr>
        <p:blipFill>
          <a:blip r:embed="rId4">
            <a:extLst>
              <a:ext uri="{28A0092B-C50C-407E-A947-70E740481C1C}">
                <a14:useLocalDpi xmlns:a14="http://schemas.microsoft.com/office/drawing/2010/main"/>
              </a:ext>
            </a:extLst>
          </a:blip>
          <a:srcRect/>
          <a:stretch>
            <a:fillRect/>
          </a:stretch>
        </p:blipFill>
        <p:spPr bwMode="auto">
          <a:xfrm>
            <a:off x="3327150" y="1533244"/>
            <a:ext cx="5562689" cy="4169932"/>
          </a:xfrm>
          <a:prstGeom prst="rect">
            <a:avLst/>
          </a:prstGeom>
          <a:noFill/>
          <a:ln>
            <a:noFill/>
          </a:ln>
        </p:spPr>
      </p:pic>
    </p:spTree>
    <p:extLst>
      <p:ext uri="{BB962C8B-B14F-4D97-AF65-F5344CB8AC3E}">
        <p14:creationId xmlns:p14="http://schemas.microsoft.com/office/powerpoint/2010/main" val="14641127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62000" y="3279001"/>
            <a:ext cx="7620000" cy="3302000"/>
          </a:xfrm>
          <a:prstGeom prst="rect">
            <a:avLst/>
          </a:prstGeom>
        </p:spPr>
      </p:pic>
      <p:sp>
        <p:nvSpPr>
          <p:cNvPr id="2" name="Title 1"/>
          <p:cNvSpPr>
            <a:spLocks noGrp="1"/>
          </p:cNvSpPr>
          <p:nvPr>
            <p:ph type="title"/>
          </p:nvPr>
        </p:nvSpPr>
        <p:spPr/>
        <p:txBody>
          <a:bodyPr/>
          <a:lstStyle/>
          <a:p>
            <a:r>
              <a:rPr lang="en-US" dirty="0" smtClean="0"/>
              <a:t>Beauty and the Beast</a:t>
            </a:r>
            <a:endParaRPr lang="en-US" dirty="0"/>
          </a:p>
        </p:txBody>
      </p:sp>
      <p:sp>
        <p:nvSpPr>
          <p:cNvPr id="3" name="Content Placeholder 2"/>
          <p:cNvSpPr>
            <a:spLocks noGrp="1"/>
          </p:cNvSpPr>
          <p:nvPr>
            <p:ph idx="1"/>
          </p:nvPr>
        </p:nvSpPr>
        <p:spPr>
          <a:xfrm>
            <a:off x="549275" y="1000559"/>
            <a:ext cx="8042276" cy="1570707"/>
          </a:xfrm>
        </p:spPr>
        <p:txBody>
          <a:bodyPr/>
          <a:lstStyle/>
          <a:p>
            <a:pPr marL="0" indent="0">
              <a:buNone/>
            </a:pPr>
            <a:r>
              <a:rPr lang="en-US" b="1" i="1" dirty="0"/>
              <a:t>“The same geological processes that threaten our lives with earthquakes and tsunamis also nourish our spirits by creating the spectacular headlands and beaches of the Pacific Northwest</a:t>
            </a:r>
            <a:r>
              <a:rPr lang="en-US" b="1" i="1" dirty="0" smtClean="0"/>
              <a:t>.” – Dr. “Ranger” Bob Lillie</a:t>
            </a:r>
            <a:endParaRPr lang="en-US" b="1" i="1" dirty="0"/>
          </a:p>
          <a:p>
            <a:pPr marL="0" indent="0">
              <a:buNone/>
            </a:pPr>
            <a:endParaRPr lang="en-US" b="1" dirty="0"/>
          </a:p>
        </p:txBody>
      </p:sp>
      <p:pic>
        <p:nvPicPr>
          <p:cNvPr id="4"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4185" y="3098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4884" y="76200"/>
            <a:ext cx="6064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3195829" y="6581001"/>
            <a:ext cx="3634303" cy="276999"/>
          </a:xfrm>
          <a:prstGeom prst="rect">
            <a:avLst/>
          </a:prstGeom>
          <a:noFill/>
        </p:spPr>
        <p:txBody>
          <a:bodyPr wrap="none" rtlCol="0">
            <a:spAutoFit/>
          </a:bodyPr>
          <a:lstStyle/>
          <a:p>
            <a:r>
              <a:rPr lang="en-US" sz="1200" dirty="0"/>
              <a:t>http://www2.humboldt.edu/</a:t>
            </a:r>
            <a:r>
              <a:rPr lang="en-US" sz="1200" dirty="0" err="1"/>
              <a:t>bgsa</a:t>
            </a:r>
            <a:r>
              <a:rPr lang="en-US" sz="1200" dirty="0"/>
              <a:t>/</a:t>
            </a:r>
            <a:r>
              <a:rPr lang="en-US" sz="1200" dirty="0" err="1"/>
              <a:t>contact.html</a:t>
            </a:r>
            <a:endParaRPr lang="en-US" sz="1200" dirty="0"/>
          </a:p>
        </p:txBody>
      </p:sp>
      <p:pic>
        <p:nvPicPr>
          <p:cNvPr id="9" name="Picture 8"/>
          <p:cNvPicPr>
            <a:picLocks noChangeAspect="1"/>
          </p:cNvPicPr>
          <p:nvPr/>
        </p:nvPicPr>
        <p:blipFill>
          <a:blip r:embed="rId6"/>
          <a:stretch>
            <a:fillRect/>
          </a:stretch>
        </p:blipFill>
        <p:spPr>
          <a:xfrm>
            <a:off x="7284884" y="2430154"/>
            <a:ext cx="1554101" cy="1258081"/>
          </a:xfrm>
          <a:prstGeom prst="rect">
            <a:avLst/>
          </a:prstGeom>
        </p:spPr>
      </p:pic>
    </p:spTree>
    <p:extLst>
      <p:ext uri="{BB962C8B-B14F-4D97-AF65-F5344CB8AC3E}">
        <p14:creationId xmlns:p14="http://schemas.microsoft.com/office/powerpoint/2010/main" val="164152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12777"/>
            <a:ext cx="9144000" cy="4951026"/>
          </a:xfrm>
          <a:prstGeom prst="rect">
            <a:avLst/>
          </a:prstGeom>
        </p:spPr>
      </p:pic>
      <p:pic>
        <p:nvPicPr>
          <p:cNvPr id="5110788"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791" name="Rectangle 7"/>
          <p:cNvSpPr>
            <a:spLocks noChangeArrowheads="1"/>
          </p:cNvSpPr>
          <p:nvPr/>
        </p:nvSpPr>
        <p:spPr bwMode="auto">
          <a:xfrm>
            <a:off x="3542825" y="6479779"/>
            <a:ext cx="5601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a:r>
              <a:rPr lang="en-US" sz="1400" dirty="0">
                <a:latin typeface="+mj-lt"/>
                <a:cs typeface="ＭＳ Ｐゴシック" charset="0"/>
                <a:hlinkClick r:id="rId5"/>
              </a:rPr>
              <a:t>http://www.earthscope.org/science/maps/current-status-map</a:t>
            </a:r>
            <a:r>
              <a:rPr lang="en-US" sz="1400" dirty="0" smtClean="0">
                <a:latin typeface="+mj-lt"/>
                <a:cs typeface="ＭＳ Ｐゴシック" charset="0"/>
                <a:hlinkClick r:id="rId5"/>
              </a:rPr>
              <a:t>/</a:t>
            </a:r>
            <a:r>
              <a:rPr lang="en-US" sz="1400" dirty="0" smtClean="0">
                <a:latin typeface="+mj-lt"/>
                <a:cs typeface="ＭＳ Ｐゴシック" charset="0"/>
              </a:rPr>
              <a:t> </a:t>
            </a:r>
            <a:endParaRPr lang="en-US" sz="1400" dirty="0">
              <a:latin typeface="+mj-lt"/>
              <a:cs typeface="ＭＳ Ｐゴシック" charset="0"/>
            </a:endParaRPr>
          </a:p>
        </p:txBody>
      </p:sp>
      <p:sp>
        <p:nvSpPr>
          <p:cNvPr id="5110792" name="Text Box 23"/>
          <p:cNvSpPr txBox="1">
            <a:spLocks noChangeArrowheads="1"/>
          </p:cNvSpPr>
          <p:nvPr/>
        </p:nvSpPr>
        <p:spPr bwMode="auto">
          <a:xfrm>
            <a:off x="4419600" y="76200"/>
            <a:ext cx="4724400" cy="7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dirty="0">
                <a:solidFill>
                  <a:srgbClr val="FFFF00"/>
                </a:solidFill>
                <a:latin typeface="+mj-lt"/>
              </a:rPr>
              <a:t>EarthScope Station Status</a:t>
            </a:r>
          </a:p>
          <a:p>
            <a:pPr algn="ctr">
              <a:lnSpc>
                <a:spcPct val="90000"/>
              </a:lnSpc>
            </a:pPr>
            <a:r>
              <a:rPr lang="en-US" dirty="0" smtClean="0">
                <a:solidFill>
                  <a:srgbClr val="FFFF00"/>
                </a:solidFill>
                <a:latin typeface="+mj-lt"/>
              </a:rPr>
              <a:t>June 2015</a:t>
            </a:r>
            <a:endParaRPr lang="en-US" dirty="0">
              <a:solidFill>
                <a:srgbClr val="FFFF00"/>
              </a:solidFill>
              <a:latin typeface="+mj-lt"/>
            </a:endParaRPr>
          </a:p>
        </p:txBody>
      </p:sp>
      <p:pic>
        <p:nvPicPr>
          <p:cNvPr id="3" name="Picture 2"/>
          <p:cNvPicPr>
            <a:picLocks noChangeAspect="1"/>
          </p:cNvPicPr>
          <p:nvPr/>
        </p:nvPicPr>
        <p:blipFill>
          <a:blip r:embed="rId6"/>
          <a:stretch>
            <a:fillRect/>
          </a:stretch>
        </p:blipFill>
        <p:spPr>
          <a:xfrm>
            <a:off x="12330" y="4570525"/>
            <a:ext cx="1537459" cy="2238159"/>
          </a:xfrm>
          <a:prstGeom prst="rect">
            <a:avLst/>
          </a:prstGeom>
        </p:spPr>
      </p:pic>
    </p:spTree>
    <p:extLst>
      <p:ext uri="{BB962C8B-B14F-4D97-AF65-F5344CB8AC3E}">
        <p14:creationId xmlns:p14="http://schemas.microsoft.com/office/powerpoint/2010/main" val="3950286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79" y="1033537"/>
            <a:ext cx="8946444" cy="5586887"/>
          </a:xfrm>
          <a:prstGeom prst="rect">
            <a:avLst/>
          </a:prstGeom>
        </p:spPr>
      </p:pic>
      <p:sp>
        <p:nvSpPr>
          <p:cNvPr id="3" name="Title 2"/>
          <p:cNvSpPr>
            <a:spLocks noGrp="1"/>
          </p:cNvSpPr>
          <p:nvPr>
            <p:ph type="title"/>
          </p:nvPr>
        </p:nvSpPr>
        <p:spPr/>
        <p:txBody>
          <a:bodyPr/>
          <a:lstStyle/>
          <a:p>
            <a:r>
              <a:rPr lang="en-US" dirty="0" smtClean="0"/>
              <a:t>EarthScope Cheat Sheet</a:t>
            </a:r>
            <a:endParaRPr lang="en-US" dirty="0"/>
          </a:p>
        </p:txBody>
      </p:sp>
    </p:spTree>
    <p:extLst>
      <p:ext uri="{BB962C8B-B14F-4D97-AF65-F5344CB8AC3E}">
        <p14:creationId xmlns:p14="http://schemas.microsoft.com/office/powerpoint/2010/main" val="35015179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7746"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endParaRPr lang="en-US"/>
          </a:p>
        </p:txBody>
      </p:sp>
      <p:pic>
        <p:nvPicPr>
          <p:cNvPr id="4767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713" y="2133600"/>
            <a:ext cx="247808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67748"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7749" name="Rectangle 5"/>
          <p:cNvSpPr>
            <a:spLocks noChangeArrowheads="1"/>
          </p:cNvSpPr>
          <p:nvPr/>
        </p:nvSpPr>
        <p:spPr bwMode="auto">
          <a:xfrm>
            <a:off x="3335588" y="170770"/>
            <a:ext cx="5808411"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2800" dirty="0">
                <a:solidFill>
                  <a:srgbClr val="FFFF00"/>
                </a:solidFill>
                <a:latin typeface="+mj-lt"/>
                <a:cs typeface="ＭＳ Ｐゴシック" charset="0"/>
              </a:rPr>
              <a:t>Earth Science Literacy Principles</a:t>
            </a:r>
          </a:p>
        </p:txBody>
      </p:sp>
      <p:sp>
        <p:nvSpPr>
          <p:cNvPr id="4767750" name="Rectangle 6"/>
          <p:cNvSpPr>
            <a:spLocks noChangeArrowheads="1"/>
          </p:cNvSpPr>
          <p:nvPr/>
        </p:nvSpPr>
        <p:spPr bwMode="auto">
          <a:xfrm>
            <a:off x="2667000" y="1079500"/>
            <a:ext cx="6400800" cy="532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Aft>
                <a:spcPct val="50000"/>
              </a:spcAft>
            </a:pPr>
            <a:r>
              <a:rPr lang="en-US" sz="2000" dirty="0">
                <a:solidFill>
                  <a:schemeClr val="bg1"/>
                </a:solidFill>
                <a:cs typeface="ＭＳ Ｐゴシック" charset="0"/>
              </a:rPr>
              <a:t>1. Earth scientists use repeatable observations and testable ideas to understand and explain our planet.</a:t>
            </a:r>
          </a:p>
          <a:p>
            <a:pPr>
              <a:spcAft>
                <a:spcPct val="50000"/>
              </a:spcAft>
            </a:pPr>
            <a:r>
              <a:rPr lang="en-US" sz="2000" dirty="0">
                <a:solidFill>
                  <a:schemeClr val="bg1"/>
                </a:solidFill>
                <a:cs typeface="ＭＳ Ｐゴシック" charset="0"/>
              </a:rPr>
              <a:t>2. Earth is 4.6 billion years old.</a:t>
            </a:r>
          </a:p>
          <a:p>
            <a:pPr>
              <a:spcAft>
                <a:spcPct val="50000"/>
              </a:spcAft>
            </a:pPr>
            <a:r>
              <a:rPr lang="en-US" sz="2000" dirty="0">
                <a:solidFill>
                  <a:schemeClr val="bg1"/>
                </a:solidFill>
                <a:cs typeface="ＭＳ Ｐゴシック" charset="0"/>
              </a:rPr>
              <a:t>3. Earth is a complex system of interacting rock, water, air, and life.</a:t>
            </a:r>
          </a:p>
          <a:p>
            <a:pPr>
              <a:spcAft>
                <a:spcPct val="50000"/>
              </a:spcAft>
            </a:pPr>
            <a:r>
              <a:rPr lang="en-US" sz="2000" dirty="0">
                <a:solidFill>
                  <a:schemeClr val="bg1"/>
                </a:solidFill>
                <a:cs typeface="ＭＳ Ｐゴシック" charset="0"/>
              </a:rPr>
              <a:t>4. Earth is continuously changing.</a:t>
            </a:r>
          </a:p>
          <a:p>
            <a:pPr>
              <a:spcAft>
                <a:spcPct val="50000"/>
              </a:spcAft>
            </a:pPr>
            <a:r>
              <a:rPr lang="en-US" sz="2000" dirty="0">
                <a:solidFill>
                  <a:schemeClr val="bg1"/>
                </a:solidFill>
                <a:cs typeface="ＭＳ Ｐゴシック" charset="0"/>
              </a:rPr>
              <a:t>5. Earth is the water planet.</a:t>
            </a:r>
          </a:p>
          <a:p>
            <a:pPr>
              <a:spcAft>
                <a:spcPct val="50000"/>
              </a:spcAft>
            </a:pPr>
            <a:r>
              <a:rPr lang="en-US" sz="2000" dirty="0">
                <a:solidFill>
                  <a:schemeClr val="bg1"/>
                </a:solidFill>
                <a:cs typeface="ＭＳ Ｐゴシック" charset="0"/>
              </a:rPr>
              <a:t>6. Life evolves on a dynamic Earth and continuously modifies Earth.</a:t>
            </a:r>
          </a:p>
          <a:p>
            <a:pPr>
              <a:spcAft>
                <a:spcPct val="50000"/>
              </a:spcAft>
            </a:pPr>
            <a:r>
              <a:rPr lang="en-US" sz="2000" dirty="0">
                <a:solidFill>
                  <a:schemeClr val="bg1"/>
                </a:solidFill>
                <a:cs typeface="ＭＳ Ｐゴシック" charset="0"/>
              </a:rPr>
              <a:t>7. Humans depend on Earth for resources.</a:t>
            </a:r>
          </a:p>
          <a:p>
            <a:pPr>
              <a:spcAft>
                <a:spcPct val="50000"/>
              </a:spcAft>
            </a:pPr>
            <a:r>
              <a:rPr lang="en-US" sz="2000" dirty="0">
                <a:solidFill>
                  <a:schemeClr val="bg1"/>
                </a:solidFill>
                <a:cs typeface="ＭＳ Ｐゴシック" charset="0"/>
              </a:rPr>
              <a:t>8. Natural hazards pose risks to humans.</a:t>
            </a:r>
          </a:p>
          <a:p>
            <a:pPr>
              <a:spcAft>
                <a:spcPct val="50000"/>
              </a:spcAft>
            </a:pPr>
            <a:r>
              <a:rPr lang="en-US" sz="2000" dirty="0">
                <a:solidFill>
                  <a:schemeClr val="bg1"/>
                </a:solidFill>
                <a:cs typeface="ＭＳ Ｐゴシック" charset="0"/>
              </a:rPr>
              <a:t>9. Humans significantly alter the Earth.</a:t>
            </a:r>
          </a:p>
        </p:txBody>
      </p:sp>
      <p:sp>
        <p:nvSpPr>
          <p:cNvPr id="4767751" name="Rectangle 7"/>
          <p:cNvSpPr>
            <a:spLocks noChangeArrowheads="1"/>
          </p:cNvSpPr>
          <p:nvPr/>
        </p:nvSpPr>
        <p:spPr bwMode="auto">
          <a:xfrm>
            <a:off x="304800" y="1143000"/>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r>
              <a:rPr lang="en-US" sz="2800" b="1" u="sng">
                <a:solidFill>
                  <a:srgbClr val="FFFF00"/>
                </a:solidFill>
                <a:cs typeface="ＭＳ Ｐゴシック" charset="0"/>
              </a:rPr>
              <a:t>Big Ideas</a:t>
            </a:r>
            <a:r>
              <a:rPr lang="en-US" sz="2800" b="1">
                <a:solidFill>
                  <a:srgbClr val="FFFF00"/>
                </a:solidFill>
                <a:cs typeface="ＭＳ Ｐゴシック" charset="0"/>
              </a:rPr>
              <a:t>:</a:t>
            </a:r>
            <a:endParaRPr lang="en-US" b="1">
              <a:solidFill>
                <a:srgbClr val="FFFF00"/>
              </a:solidFill>
              <a:cs typeface="ＭＳ Ｐゴシック" charset="0"/>
            </a:endParaRPr>
          </a:p>
        </p:txBody>
      </p:sp>
      <p:sp>
        <p:nvSpPr>
          <p:cNvPr id="8" name="Rectangle 6"/>
          <p:cNvSpPr>
            <a:spLocks noChangeArrowheads="1"/>
          </p:cNvSpPr>
          <p:nvPr/>
        </p:nvSpPr>
        <p:spPr bwMode="auto">
          <a:xfrm>
            <a:off x="2667000" y="1079500"/>
            <a:ext cx="6400800" cy="532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Aft>
                <a:spcPct val="50000"/>
              </a:spcAft>
            </a:pPr>
            <a:r>
              <a:rPr lang="en-US" sz="2000" dirty="0">
                <a:solidFill>
                  <a:srgbClr val="FFFF00"/>
                </a:solidFill>
                <a:cs typeface="ＭＳ Ｐゴシック" charset="0"/>
              </a:rPr>
              <a:t>1. Earth scientists use repeatable observations and testable ideas to understand and explain our planet.</a:t>
            </a:r>
          </a:p>
          <a:p>
            <a:pPr>
              <a:spcAft>
                <a:spcPct val="50000"/>
              </a:spcAft>
            </a:pPr>
            <a:r>
              <a:rPr lang="en-US" sz="2000" dirty="0">
                <a:solidFill>
                  <a:schemeClr val="bg1"/>
                </a:solidFill>
                <a:cs typeface="ＭＳ Ｐゴシック" charset="0"/>
              </a:rPr>
              <a:t>2. Earth is 4.6 billion years old.</a:t>
            </a:r>
          </a:p>
          <a:p>
            <a:pPr>
              <a:spcAft>
                <a:spcPct val="50000"/>
              </a:spcAft>
            </a:pPr>
            <a:r>
              <a:rPr lang="en-US" sz="2000" dirty="0">
                <a:solidFill>
                  <a:srgbClr val="FFFF00"/>
                </a:solidFill>
                <a:cs typeface="ＭＳ Ｐゴシック" charset="0"/>
              </a:rPr>
              <a:t>3. Earth is a complex system of interacting rock, water, air, and life.</a:t>
            </a:r>
          </a:p>
          <a:p>
            <a:pPr>
              <a:spcAft>
                <a:spcPct val="50000"/>
              </a:spcAft>
            </a:pPr>
            <a:r>
              <a:rPr lang="en-US" sz="2000" dirty="0">
                <a:solidFill>
                  <a:srgbClr val="FFFF00"/>
                </a:solidFill>
                <a:cs typeface="ＭＳ Ｐゴシック" charset="0"/>
              </a:rPr>
              <a:t>4. Earth is continuously changing.</a:t>
            </a:r>
          </a:p>
          <a:p>
            <a:pPr>
              <a:spcAft>
                <a:spcPct val="50000"/>
              </a:spcAft>
            </a:pPr>
            <a:r>
              <a:rPr lang="en-US" sz="2000" dirty="0">
                <a:solidFill>
                  <a:schemeClr val="bg1"/>
                </a:solidFill>
                <a:cs typeface="ＭＳ Ｐゴシック" charset="0"/>
              </a:rPr>
              <a:t>5. Earth is the water planet.</a:t>
            </a:r>
          </a:p>
          <a:p>
            <a:pPr>
              <a:spcAft>
                <a:spcPct val="50000"/>
              </a:spcAft>
            </a:pPr>
            <a:r>
              <a:rPr lang="en-US" sz="2000" dirty="0">
                <a:solidFill>
                  <a:schemeClr val="bg1"/>
                </a:solidFill>
                <a:cs typeface="ＭＳ Ｐゴシック" charset="0"/>
              </a:rPr>
              <a:t>6. Life evolves on a dynamic Earth and continuously modifies Earth.</a:t>
            </a:r>
          </a:p>
          <a:p>
            <a:pPr>
              <a:spcAft>
                <a:spcPct val="50000"/>
              </a:spcAft>
            </a:pPr>
            <a:r>
              <a:rPr lang="en-US" sz="2000" dirty="0">
                <a:solidFill>
                  <a:schemeClr val="bg1"/>
                </a:solidFill>
                <a:cs typeface="ＭＳ Ｐゴシック" charset="0"/>
              </a:rPr>
              <a:t>7. Humans depend on Earth for resources.</a:t>
            </a:r>
          </a:p>
          <a:p>
            <a:pPr>
              <a:spcAft>
                <a:spcPct val="50000"/>
              </a:spcAft>
            </a:pPr>
            <a:r>
              <a:rPr lang="en-US" sz="2000" dirty="0">
                <a:solidFill>
                  <a:srgbClr val="FFFF00"/>
                </a:solidFill>
                <a:cs typeface="ＭＳ Ｐゴシック" charset="0"/>
              </a:rPr>
              <a:t>8. Natural hazards pose risks to humans.</a:t>
            </a:r>
          </a:p>
          <a:p>
            <a:pPr>
              <a:spcAft>
                <a:spcPct val="50000"/>
              </a:spcAft>
            </a:pPr>
            <a:r>
              <a:rPr lang="en-US" sz="2000" dirty="0">
                <a:solidFill>
                  <a:schemeClr val="bg1"/>
                </a:solidFill>
                <a:cs typeface="ＭＳ Ｐゴシック" charset="0"/>
              </a:rPr>
              <a:t>9. Humans significantly alter the Earth.</a:t>
            </a:r>
          </a:p>
        </p:txBody>
      </p:sp>
    </p:spTree>
    <p:extLst>
      <p:ext uri="{BB962C8B-B14F-4D97-AF65-F5344CB8AC3E}">
        <p14:creationId xmlns:p14="http://schemas.microsoft.com/office/powerpoint/2010/main" val="16331914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767751"/>
                                        </p:tgtEl>
                                        <p:attrNameLst>
                                          <p:attrName>style.visibility</p:attrName>
                                        </p:attrNameLst>
                                      </p:cBhvr>
                                      <p:to>
                                        <p:strVal val="visible"/>
                                      </p:to>
                                    </p:set>
                                    <p:animEffect transition="in" filter="dissolve">
                                      <p:cBhvr>
                                        <p:cTn id="7" dur="500"/>
                                        <p:tgtEl>
                                          <p:spTgt spid="47677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775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516" name="Rectangle 4"/>
          <p:cNvSpPr>
            <a:spLocks noChangeArrowheads="1"/>
          </p:cNvSpPr>
          <p:nvPr/>
        </p:nvSpPr>
        <p:spPr bwMode="auto">
          <a:xfrm>
            <a:off x="0" y="9906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tIns="46038" rIns="92075" bIns="46038"/>
          <a:lstStyle/>
          <a:p>
            <a:pPr defTabSz="287338">
              <a:lnSpc>
                <a:spcPct val="90000"/>
              </a:lnSpc>
              <a:spcAft>
                <a:spcPts val="600"/>
              </a:spcAft>
            </a:pPr>
            <a:r>
              <a:rPr lang="en-US" sz="2800" dirty="0">
                <a:solidFill>
                  <a:srgbClr val="0033CC"/>
                </a:solidFill>
              </a:rPr>
              <a:t>Sense of Place …..</a:t>
            </a:r>
          </a:p>
          <a:p>
            <a:pPr marL="296863" lvl="2" indent="-182563" defTabSz="287338">
              <a:buFontTx/>
              <a:buChar char="•"/>
            </a:pPr>
            <a:r>
              <a:rPr lang="en-US" sz="2400" dirty="0">
                <a:solidFill>
                  <a:srgbClr val="0033CC"/>
                </a:solidFill>
              </a:rPr>
              <a:t>Our hometowns and other special places are part of exciting new exploration and discovery.</a:t>
            </a:r>
          </a:p>
          <a:p>
            <a:pPr marL="296863" lvl="2" indent="-182563" defTabSz="287338">
              <a:buFontTx/>
              <a:buChar char="•"/>
            </a:pPr>
            <a:r>
              <a:rPr lang="en-US" sz="2400" dirty="0">
                <a:solidFill>
                  <a:srgbClr val="0033CC"/>
                </a:solidFill>
              </a:rPr>
              <a:t>Our communities are not standing </a:t>
            </a:r>
            <a:r>
              <a:rPr lang="en-US" sz="2400" dirty="0" smtClean="0">
                <a:solidFill>
                  <a:srgbClr val="0033CC"/>
                </a:solidFill>
              </a:rPr>
              <a:t>still—they </a:t>
            </a:r>
            <a:r>
              <a:rPr lang="en-US" sz="2400" dirty="0">
                <a:solidFill>
                  <a:srgbClr val="0033CC"/>
                </a:solidFill>
              </a:rPr>
              <a:t>are moving!</a:t>
            </a:r>
          </a:p>
        </p:txBody>
      </p:sp>
      <p:sp>
        <p:nvSpPr>
          <p:cNvPr id="2880517" name="Text Box 5"/>
          <p:cNvSpPr txBox="1">
            <a:spLocks noChangeArrowheads="1"/>
          </p:cNvSpPr>
          <p:nvPr/>
        </p:nvSpPr>
        <p:spPr bwMode="auto">
          <a:xfrm>
            <a:off x="0" y="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3600" b="1" u="sng">
                <a:solidFill>
                  <a:schemeClr val="accent2"/>
                </a:solidFill>
                <a:latin typeface="Times New Roman" charset="0"/>
              </a:rPr>
              <a:t>EarthScope</a:t>
            </a:r>
            <a:endParaRPr lang="en-US" sz="3600" b="1">
              <a:solidFill>
                <a:schemeClr val="accent2"/>
              </a:solidFill>
              <a:latin typeface="Times New Roman" charset="0"/>
            </a:endParaRPr>
          </a:p>
        </p:txBody>
      </p:sp>
      <p:grpSp>
        <p:nvGrpSpPr>
          <p:cNvPr id="4556804" name="Group 6"/>
          <p:cNvGrpSpPr>
            <a:grpSpLocks/>
          </p:cNvGrpSpPr>
          <p:nvPr/>
        </p:nvGrpSpPr>
        <p:grpSpPr bwMode="auto">
          <a:xfrm>
            <a:off x="0" y="2655888"/>
            <a:ext cx="9139238" cy="4202112"/>
            <a:chOff x="0" y="1673"/>
            <a:chExt cx="5757" cy="2647"/>
          </a:xfrm>
        </p:grpSpPr>
        <p:pic>
          <p:nvPicPr>
            <p:cNvPr id="455680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3"/>
              <a:ext cx="5757" cy="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4556806" name="Rectangle 8"/>
            <p:cNvSpPr>
              <a:spLocks noChangeArrowheads="1"/>
            </p:cNvSpPr>
            <p:nvPr/>
          </p:nvSpPr>
          <p:spPr bwMode="auto">
            <a:xfrm>
              <a:off x="172" y="1676"/>
              <a:ext cx="1152" cy="628"/>
            </a:xfrm>
            <a:prstGeom prst="rect">
              <a:avLst/>
            </a:prstGeom>
            <a:solidFill>
              <a:srgbClr val="556689"/>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45720" rIns="0">
              <a:spAutoFit/>
            </a:bodyPr>
            <a:lstStyle/>
            <a:p>
              <a:pPr marL="114300" indent="-114300">
                <a:lnSpc>
                  <a:spcPct val="110000"/>
                </a:lnSpc>
              </a:pPr>
              <a:r>
                <a:rPr lang="en-US" sz="900" b="1">
                  <a:solidFill>
                    <a:schemeClr val="bg1"/>
                  </a:solidFill>
                  <a:latin typeface="Times New Roman" charset="0"/>
                </a:rPr>
                <a:t>Drillhole across San Andreas Fault</a:t>
              </a:r>
            </a:p>
            <a:p>
              <a:pPr marL="114300" indent="-114300">
                <a:lnSpc>
                  <a:spcPct val="110000"/>
                </a:lnSpc>
              </a:pPr>
              <a:r>
                <a:rPr lang="en-US" sz="900" b="1">
                  <a:solidFill>
                    <a:schemeClr val="bg1"/>
                  </a:solidFill>
                  <a:latin typeface="Times New Roman" charset="0"/>
                </a:rPr>
                <a:t>875 GPS Instruments</a:t>
              </a:r>
            </a:p>
            <a:p>
              <a:pPr marL="114300" indent="-114300">
                <a:lnSpc>
                  <a:spcPct val="110000"/>
                </a:lnSpc>
              </a:pPr>
              <a:r>
                <a:rPr lang="en-US" sz="900" b="1">
                  <a:solidFill>
                    <a:schemeClr val="bg1"/>
                  </a:solidFill>
                  <a:latin typeface="Times New Roman" charset="0"/>
                </a:rPr>
                <a:t>175 Borehole Strainmeters</a:t>
              </a:r>
            </a:p>
            <a:p>
              <a:pPr marL="114300" indent="-114300">
                <a:lnSpc>
                  <a:spcPct val="110000"/>
                </a:lnSpc>
              </a:pPr>
              <a:r>
                <a:rPr lang="en-US" sz="900" b="1">
                  <a:solidFill>
                    <a:schemeClr val="bg1"/>
                  </a:solidFill>
                  <a:latin typeface="Times New Roman" charset="0"/>
                </a:rPr>
                <a:t>5 Long-Baseline Laser Strainmeters</a:t>
              </a:r>
            </a:p>
            <a:p>
              <a:pPr marL="114300" indent="-114300">
                <a:lnSpc>
                  <a:spcPct val="110000"/>
                </a:lnSpc>
              </a:pPr>
              <a:r>
                <a:rPr lang="en-US" sz="900" b="1">
                  <a:solidFill>
                    <a:schemeClr val="bg1"/>
                  </a:solidFill>
                  <a:latin typeface="Times New Roman" charset="0"/>
                </a:rPr>
                <a:t>400 Seismometers at 2,000 sites</a:t>
              </a:r>
            </a:p>
            <a:p>
              <a:pPr marL="114300" indent="-114300">
                <a:lnSpc>
                  <a:spcPct val="110000"/>
                </a:lnSpc>
              </a:pPr>
              <a:r>
                <a:rPr lang="en-US" sz="900" b="1">
                  <a:solidFill>
                    <a:schemeClr val="bg1"/>
                  </a:solidFill>
                  <a:latin typeface="Times New Roman" charset="0"/>
                </a:rPr>
                <a:t>100 Permanent Seismometers</a:t>
              </a:r>
            </a:p>
          </p:txBody>
        </p:sp>
      </p:grpSp>
      <p:pic>
        <p:nvPicPr>
          <p:cNvPr id="4556807" name="Picture 10" descr="ES_07_NoUnav_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08" name="Text Box 23"/>
          <p:cNvSpPr txBox="1">
            <a:spLocks noChangeArrowheads="1"/>
          </p:cNvSpPr>
          <p:nvPr/>
        </p:nvSpPr>
        <p:spPr bwMode="auto">
          <a:xfrm>
            <a:off x="5985999" y="53975"/>
            <a:ext cx="30377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000" dirty="0">
                <a:solidFill>
                  <a:srgbClr val="FFFF00"/>
                </a:solidFill>
                <a:latin typeface="+mj-lt"/>
              </a:rPr>
              <a:t>EarthScope</a:t>
            </a:r>
          </a:p>
        </p:txBody>
      </p:sp>
    </p:spTree>
    <p:extLst>
      <p:ext uri="{BB962C8B-B14F-4D97-AF65-F5344CB8AC3E}">
        <p14:creationId xmlns:p14="http://schemas.microsoft.com/office/powerpoint/2010/main" val="29509565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0517"/>
                                        </p:tgtEl>
                                        <p:attrNameLst>
                                          <p:attrName>style.visibility</p:attrName>
                                        </p:attrNameLst>
                                      </p:cBhvr>
                                      <p:to>
                                        <p:strVal val="visible"/>
                                      </p:to>
                                    </p:set>
                                    <p:animEffect transition="in" filter="dissolve">
                                      <p:cBhvr>
                                        <p:cTn id="7" dur="500"/>
                                        <p:tgtEl>
                                          <p:spTgt spid="2880517"/>
                                        </p:tgtEl>
                                      </p:cBhvr>
                                    </p:animEffect>
                                  </p:childTnLst>
                                </p:cTn>
                              </p:par>
                              <p:par>
                                <p:cTn id="8" presetID="2" presetClass="entr" presetSubtype="8" accel="50000" decel="50000" fill="hold" grpId="0" nodeType="withEffect">
                                  <p:stCondLst>
                                    <p:cond delay="0"/>
                                  </p:stCondLst>
                                  <p:childTnLst>
                                    <p:set>
                                      <p:cBhvr>
                                        <p:cTn id="9" dur="1" fill="hold">
                                          <p:stCondLst>
                                            <p:cond delay="0"/>
                                          </p:stCondLst>
                                        </p:cTn>
                                        <p:tgtEl>
                                          <p:spTgt spid="2880516"/>
                                        </p:tgtEl>
                                        <p:attrNameLst>
                                          <p:attrName>style.visibility</p:attrName>
                                        </p:attrNameLst>
                                      </p:cBhvr>
                                      <p:to>
                                        <p:strVal val="visible"/>
                                      </p:to>
                                    </p:set>
                                    <p:anim calcmode="lin" valueType="num">
                                      <p:cBhvr additive="base">
                                        <p:cTn id="10" dur="500" fill="hold"/>
                                        <p:tgtEl>
                                          <p:spTgt spid="2880516"/>
                                        </p:tgtEl>
                                        <p:attrNameLst>
                                          <p:attrName>ppt_x</p:attrName>
                                        </p:attrNameLst>
                                      </p:cBhvr>
                                      <p:tavLst>
                                        <p:tav tm="0">
                                          <p:val>
                                            <p:strVal val="0-#ppt_w/2"/>
                                          </p:val>
                                        </p:tav>
                                        <p:tav tm="100000">
                                          <p:val>
                                            <p:strVal val="#ppt_x"/>
                                          </p:val>
                                        </p:tav>
                                      </p:tavLst>
                                    </p:anim>
                                    <p:anim calcmode="lin" valueType="num">
                                      <p:cBhvr additive="base">
                                        <p:cTn id="11" dur="500" fill="hold"/>
                                        <p:tgtEl>
                                          <p:spTgt spid="2880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0516" grpId="0"/>
      <p:bldP spid="288051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84131" name="Picture 10" descr="ES_07_NoUnav_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4132" name="Text Box 23"/>
          <p:cNvSpPr txBox="1">
            <a:spLocks noChangeArrowheads="1"/>
          </p:cNvSpPr>
          <p:nvPr/>
        </p:nvSpPr>
        <p:spPr bwMode="auto">
          <a:xfrm>
            <a:off x="3540049" y="152400"/>
            <a:ext cx="5603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dirty="0">
                <a:solidFill>
                  <a:srgbClr val="FFFF00"/>
                </a:solidFill>
                <a:latin typeface="+mj-lt"/>
              </a:rPr>
              <a:t>Education and Outreach Goals</a:t>
            </a:r>
          </a:p>
        </p:txBody>
      </p:sp>
      <p:sp>
        <p:nvSpPr>
          <p:cNvPr id="4784133" name="Rectangle 10"/>
          <p:cNvSpPr>
            <a:spLocks noChangeArrowheads="1"/>
          </p:cNvSpPr>
          <p:nvPr/>
        </p:nvSpPr>
        <p:spPr bwMode="auto">
          <a:xfrm>
            <a:off x="304800" y="866425"/>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lvl="1" indent="-381000">
              <a:spcAft>
                <a:spcPts val="600"/>
              </a:spcAft>
              <a:buFont typeface="Arial" charset="0"/>
              <a:buAutoNum type="arabicPeriod"/>
            </a:pPr>
            <a:r>
              <a:rPr lang="en-US" sz="2800" dirty="0">
                <a:solidFill>
                  <a:srgbClr val="FFFFFF"/>
                </a:solidFill>
                <a:cs typeface="ＭＳ Ｐゴシック" charset="0"/>
              </a:rPr>
              <a:t>Create high profile </a:t>
            </a:r>
            <a:r>
              <a:rPr lang="en-US" sz="2800" b="1" u="sng" dirty="0">
                <a:solidFill>
                  <a:srgbClr val="FFFFFF"/>
                </a:solidFill>
                <a:cs typeface="ＭＳ Ｐゴシック" charset="0"/>
              </a:rPr>
              <a:t>EarthScope identity</a:t>
            </a:r>
          </a:p>
          <a:p>
            <a:pPr marL="381000" lvl="1" indent="-381000">
              <a:spcAft>
                <a:spcPts val="600"/>
              </a:spcAft>
              <a:buFont typeface="Arial" charset="0"/>
              <a:buAutoNum type="arabicPeriod"/>
            </a:pPr>
            <a:r>
              <a:rPr lang="en-US" sz="2800" dirty="0">
                <a:solidFill>
                  <a:srgbClr val="FFFFFF"/>
                </a:solidFill>
                <a:cs typeface="ＭＳ Ｐゴシック" charset="0"/>
              </a:rPr>
              <a:t>Promote science literacy through </a:t>
            </a:r>
            <a:r>
              <a:rPr lang="en-US" sz="2800" b="1" u="sng" dirty="0">
                <a:solidFill>
                  <a:srgbClr val="FFFFFF"/>
                </a:solidFill>
                <a:cs typeface="ＭＳ Ｐゴシック" charset="0"/>
              </a:rPr>
              <a:t>informal education</a:t>
            </a:r>
          </a:p>
          <a:p>
            <a:pPr marL="381000" lvl="1" indent="-381000">
              <a:spcAft>
                <a:spcPts val="600"/>
              </a:spcAft>
              <a:buFont typeface="Arial" charset="0"/>
              <a:buAutoNum type="arabicPeriod"/>
            </a:pPr>
            <a:r>
              <a:rPr lang="en-US" sz="2800" dirty="0">
                <a:solidFill>
                  <a:srgbClr val="FFFFFF"/>
                </a:solidFill>
                <a:cs typeface="ＭＳ Ｐゴシック" charset="0"/>
              </a:rPr>
              <a:t>Advance </a:t>
            </a:r>
            <a:r>
              <a:rPr lang="en-US" sz="2800" b="1" u="sng" dirty="0">
                <a:solidFill>
                  <a:srgbClr val="FFFFFF"/>
                </a:solidFill>
                <a:cs typeface="ＭＳ Ｐゴシック" charset="0"/>
              </a:rPr>
              <a:t>formal education</a:t>
            </a:r>
            <a:r>
              <a:rPr lang="en-US" sz="2800" b="1" dirty="0">
                <a:solidFill>
                  <a:srgbClr val="FFFFFF"/>
                </a:solidFill>
                <a:cs typeface="ＭＳ Ｐゴシック" charset="0"/>
              </a:rPr>
              <a:t> </a:t>
            </a:r>
            <a:r>
              <a:rPr lang="en-US" sz="2800" dirty="0">
                <a:solidFill>
                  <a:srgbClr val="FFFFFF"/>
                </a:solidFill>
                <a:cs typeface="ＭＳ Ｐゴシック" charset="0"/>
              </a:rPr>
              <a:t>in the classroom</a:t>
            </a:r>
          </a:p>
          <a:p>
            <a:pPr marL="381000" lvl="1" indent="-381000">
              <a:spcAft>
                <a:spcPts val="600"/>
              </a:spcAft>
              <a:buFont typeface="Arial" charset="0"/>
              <a:buAutoNum type="arabicPeriod"/>
            </a:pPr>
            <a:r>
              <a:rPr lang="en-US" sz="2800" dirty="0">
                <a:solidFill>
                  <a:srgbClr val="FFFFFF"/>
                </a:solidFill>
                <a:cs typeface="ＭＳ Ｐゴシック" charset="0"/>
              </a:rPr>
              <a:t>Foster use of </a:t>
            </a:r>
            <a:r>
              <a:rPr lang="en-US" sz="2800" b="1" u="sng" dirty="0">
                <a:solidFill>
                  <a:srgbClr val="FFFFFF"/>
                </a:solidFill>
                <a:cs typeface="ＭＳ Ｐゴシック" charset="0"/>
              </a:rPr>
              <a:t>data, discoveries, technology</a:t>
            </a:r>
          </a:p>
          <a:p>
            <a:pPr marL="381000" lvl="1" indent="-381000">
              <a:spcAft>
                <a:spcPts val="600"/>
              </a:spcAft>
              <a:buFont typeface="Arial" charset="0"/>
              <a:buAutoNum type="arabicPeriod"/>
            </a:pPr>
            <a:r>
              <a:rPr lang="en-US" sz="2800" dirty="0">
                <a:solidFill>
                  <a:srgbClr val="FFFFFF"/>
                </a:solidFill>
                <a:cs typeface="ＭＳ Ｐゴシック" charset="0"/>
              </a:rPr>
              <a:t>Establish sense of </a:t>
            </a:r>
            <a:r>
              <a:rPr lang="en-US" sz="2800" b="1" u="sng" dirty="0">
                <a:solidFill>
                  <a:srgbClr val="FFFFFF"/>
                </a:solidFill>
                <a:cs typeface="ＭＳ Ｐゴシック" charset="0"/>
              </a:rPr>
              <a:t>community ownership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104" y="4007556"/>
            <a:ext cx="4098839" cy="273256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7934" y="4017940"/>
            <a:ext cx="4046657" cy="2697771"/>
          </a:xfrm>
          <a:prstGeom prst="rect">
            <a:avLst/>
          </a:prstGeom>
        </p:spPr>
      </p:pic>
      <p:sp>
        <p:nvSpPr>
          <p:cNvPr id="10" name="Rectangle 10"/>
          <p:cNvSpPr>
            <a:spLocks noChangeArrowheads="1"/>
          </p:cNvSpPr>
          <p:nvPr/>
        </p:nvSpPr>
        <p:spPr bwMode="auto">
          <a:xfrm>
            <a:off x="304800" y="866425"/>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lvl="1" indent="-381000">
              <a:spcAft>
                <a:spcPts val="600"/>
              </a:spcAft>
              <a:buFont typeface="Arial" charset="0"/>
              <a:buAutoNum type="arabicPeriod"/>
            </a:pPr>
            <a:r>
              <a:rPr lang="en-US" sz="2800" dirty="0">
                <a:solidFill>
                  <a:srgbClr val="FFFFFF"/>
                </a:solidFill>
                <a:cs typeface="ＭＳ Ｐゴシック" charset="0"/>
              </a:rPr>
              <a:t>Create high profile </a:t>
            </a:r>
            <a:r>
              <a:rPr lang="en-US" sz="2800" b="1" u="sng" dirty="0">
                <a:solidFill>
                  <a:srgbClr val="FFFFFF"/>
                </a:solidFill>
                <a:cs typeface="ＭＳ Ｐゴシック" charset="0"/>
              </a:rPr>
              <a:t>EarthScope identity</a:t>
            </a:r>
            <a:endParaRPr lang="en-US" sz="2800" b="1" u="sng" dirty="0">
              <a:solidFill>
                <a:srgbClr val="FFFF00"/>
              </a:solidFill>
              <a:cs typeface="ＭＳ Ｐゴシック" charset="0"/>
            </a:endParaRPr>
          </a:p>
          <a:p>
            <a:pPr marL="381000" lvl="1" indent="-381000">
              <a:spcAft>
                <a:spcPts val="600"/>
              </a:spcAft>
              <a:buFont typeface="Arial" charset="0"/>
              <a:buAutoNum type="arabicPeriod"/>
            </a:pPr>
            <a:r>
              <a:rPr lang="en-US" sz="2800" dirty="0">
                <a:solidFill>
                  <a:srgbClr val="FFFF00"/>
                </a:solidFill>
                <a:cs typeface="ＭＳ Ｐゴシック" charset="0"/>
              </a:rPr>
              <a:t>Promote science literacy through </a:t>
            </a:r>
            <a:r>
              <a:rPr lang="en-US" sz="2800" b="1" u="sng" dirty="0">
                <a:solidFill>
                  <a:srgbClr val="FFFF00"/>
                </a:solidFill>
                <a:cs typeface="ＭＳ Ｐゴシック" charset="0"/>
              </a:rPr>
              <a:t>informal education</a:t>
            </a:r>
          </a:p>
          <a:p>
            <a:pPr marL="381000" lvl="1" indent="-381000">
              <a:spcAft>
                <a:spcPts val="600"/>
              </a:spcAft>
              <a:buFont typeface="Arial" charset="0"/>
              <a:buAutoNum type="arabicPeriod"/>
            </a:pPr>
            <a:r>
              <a:rPr lang="en-US" sz="2800" dirty="0">
                <a:solidFill>
                  <a:srgbClr val="FFFF00"/>
                </a:solidFill>
                <a:cs typeface="ＭＳ Ｐゴシック" charset="0"/>
              </a:rPr>
              <a:t>Advance </a:t>
            </a:r>
            <a:r>
              <a:rPr lang="en-US" sz="2800" b="1" u="sng" dirty="0">
                <a:solidFill>
                  <a:srgbClr val="FFFF00"/>
                </a:solidFill>
                <a:cs typeface="ＭＳ Ｐゴシック" charset="0"/>
              </a:rPr>
              <a:t>formal education</a:t>
            </a:r>
            <a:r>
              <a:rPr lang="en-US" sz="2800" b="1" dirty="0">
                <a:solidFill>
                  <a:srgbClr val="FFFF00"/>
                </a:solidFill>
                <a:cs typeface="ＭＳ Ｐゴシック" charset="0"/>
              </a:rPr>
              <a:t> </a:t>
            </a:r>
            <a:r>
              <a:rPr lang="en-US" sz="2800" dirty="0">
                <a:solidFill>
                  <a:srgbClr val="FFFF00"/>
                </a:solidFill>
                <a:cs typeface="ＭＳ Ｐゴシック" charset="0"/>
              </a:rPr>
              <a:t>in the classroom</a:t>
            </a:r>
          </a:p>
          <a:p>
            <a:pPr marL="381000" lvl="1" indent="-381000">
              <a:spcAft>
                <a:spcPts val="600"/>
              </a:spcAft>
              <a:buFont typeface="Arial" charset="0"/>
              <a:buAutoNum type="arabicPeriod"/>
            </a:pPr>
            <a:r>
              <a:rPr lang="en-US" sz="2800" dirty="0">
                <a:solidFill>
                  <a:srgbClr val="FFFFFF"/>
                </a:solidFill>
                <a:cs typeface="ＭＳ Ｐゴシック" charset="0"/>
              </a:rPr>
              <a:t>Foster use of </a:t>
            </a:r>
            <a:r>
              <a:rPr lang="en-US" sz="2800" b="1" u="sng" dirty="0">
                <a:solidFill>
                  <a:srgbClr val="FFFFFF"/>
                </a:solidFill>
                <a:cs typeface="ＭＳ Ｐゴシック" charset="0"/>
              </a:rPr>
              <a:t>data, discoveries, technology</a:t>
            </a:r>
            <a:endParaRPr lang="en-US" sz="2800" b="1" u="sng" dirty="0">
              <a:solidFill>
                <a:srgbClr val="FFFF00"/>
              </a:solidFill>
              <a:cs typeface="ＭＳ Ｐゴシック" charset="0"/>
            </a:endParaRPr>
          </a:p>
          <a:p>
            <a:pPr marL="381000" lvl="1" indent="-381000">
              <a:spcAft>
                <a:spcPts val="600"/>
              </a:spcAft>
              <a:buFont typeface="Arial" charset="0"/>
              <a:buAutoNum type="arabicPeriod"/>
            </a:pPr>
            <a:r>
              <a:rPr lang="en-US" sz="2800" dirty="0">
                <a:solidFill>
                  <a:srgbClr val="FFFF00"/>
                </a:solidFill>
                <a:cs typeface="ＭＳ Ｐゴシック" charset="0"/>
              </a:rPr>
              <a:t>Establish sense of </a:t>
            </a:r>
            <a:r>
              <a:rPr lang="en-US" sz="2800" b="1" u="sng" dirty="0">
                <a:solidFill>
                  <a:srgbClr val="FFFF00"/>
                </a:solidFill>
                <a:cs typeface="ＭＳ Ｐゴシック" charset="0"/>
              </a:rPr>
              <a:t>community ownership </a:t>
            </a:r>
          </a:p>
        </p:txBody>
      </p:sp>
    </p:spTree>
    <p:extLst>
      <p:ext uri="{BB962C8B-B14F-4D97-AF65-F5344CB8AC3E}">
        <p14:creationId xmlns:p14="http://schemas.microsoft.com/office/powerpoint/2010/main" val="32105667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consider</a:t>
            </a:r>
            <a:endParaRPr lang="en-US" dirty="0"/>
          </a:p>
        </p:txBody>
      </p:sp>
      <p:sp>
        <p:nvSpPr>
          <p:cNvPr id="3" name="Content Placeholder 2"/>
          <p:cNvSpPr>
            <a:spLocks noGrp="1"/>
          </p:cNvSpPr>
          <p:nvPr>
            <p:ph idx="1"/>
          </p:nvPr>
        </p:nvSpPr>
        <p:spPr>
          <a:xfrm>
            <a:off x="549275" y="1385389"/>
            <a:ext cx="8042276" cy="4558211"/>
          </a:xfrm>
        </p:spPr>
        <p:txBody>
          <a:bodyPr/>
          <a:lstStyle/>
          <a:p>
            <a:r>
              <a:rPr lang="en-US" dirty="0" smtClean="0"/>
              <a:t>What activity/</a:t>
            </a:r>
            <a:r>
              <a:rPr lang="en-US" dirty="0" err="1" smtClean="0"/>
              <a:t>ies</a:t>
            </a:r>
            <a:r>
              <a:rPr lang="en-US" dirty="0" smtClean="0"/>
              <a:t> do you think you will use?</a:t>
            </a:r>
          </a:p>
          <a:p>
            <a:endParaRPr lang="en-US" dirty="0"/>
          </a:p>
          <a:p>
            <a:r>
              <a:rPr lang="en-US" dirty="0" smtClean="0"/>
              <a:t>How might you adapt things for your particular education setting/audience?</a:t>
            </a:r>
            <a:endParaRPr lang="en-US" dirty="0"/>
          </a:p>
        </p:txBody>
      </p:sp>
    </p:spTree>
    <p:extLst>
      <p:ext uri="{BB962C8B-B14F-4D97-AF65-F5344CB8AC3E}">
        <p14:creationId xmlns:p14="http://schemas.microsoft.com/office/powerpoint/2010/main" val="19663430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Substitute Payment</a:t>
            </a:r>
            <a:endParaRPr lang="en-US" dirty="0"/>
          </a:p>
        </p:txBody>
      </p:sp>
      <p:sp>
        <p:nvSpPr>
          <p:cNvPr id="3" name="Content Placeholder 2"/>
          <p:cNvSpPr>
            <a:spLocks noGrp="1"/>
          </p:cNvSpPr>
          <p:nvPr>
            <p:ph idx="1"/>
          </p:nvPr>
        </p:nvSpPr>
        <p:spPr/>
        <p:txBody>
          <a:bodyPr/>
          <a:lstStyle/>
          <a:p>
            <a:r>
              <a:rPr lang="en-US" dirty="0" smtClean="0"/>
              <a:t>If you have not already – </a:t>
            </a:r>
            <a:r>
              <a:rPr lang="en-US" dirty="0"/>
              <a:t>email </a:t>
            </a:r>
            <a:r>
              <a:rPr lang="en-US" dirty="0">
                <a:hlinkClick r:id="rId2"/>
              </a:rPr>
              <a:t>ceetep@</a:t>
            </a:r>
            <a:r>
              <a:rPr lang="en-US" dirty="0" smtClean="0">
                <a:hlinkClick r:id="rId2"/>
              </a:rPr>
              <a:t>oregonstate.edu</a:t>
            </a:r>
            <a:r>
              <a:rPr lang="en-US" dirty="0" smtClean="0"/>
              <a:t> to give heads up</a:t>
            </a:r>
          </a:p>
          <a:p>
            <a:r>
              <a:rPr lang="en-US" dirty="0" smtClean="0"/>
              <a:t>School district needs to send invoice to:</a:t>
            </a:r>
            <a:br>
              <a:rPr lang="en-US" dirty="0" smtClean="0"/>
            </a:br>
            <a:r>
              <a:rPr lang="en-US" dirty="0" smtClean="0"/>
              <a:t>	Oregon </a:t>
            </a:r>
            <a:r>
              <a:rPr lang="en-US" dirty="0"/>
              <a:t>State University – </a:t>
            </a:r>
            <a:r>
              <a:rPr lang="en-US" dirty="0" smtClean="0"/>
              <a:t>CEETEP</a:t>
            </a:r>
            <a:br>
              <a:rPr lang="en-US" dirty="0" smtClean="0"/>
            </a:br>
            <a:r>
              <a:rPr lang="en-US" dirty="0" smtClean="0"/>
              <a:t>	Attn</a:t>
            </a:r>
            <a:r>
              <a:rPr lang="en-US" dirty="0"/>
              <a:t>: Marlene </a:t>
            </a:r>
            <a:r>
              <a:rPr lang="en-US" dirty="0" smtClean="0"/>
              <a:t>Jasperson</a:t>
            </a:r>
            <a:r>
              <a:rPr lang="en-US" dirty="0"/>
              <a:t/>
            </a:r>
            <a:br>
              <a:rPr lang="en-US" dirty="0"/>
            </a:br>
            <a:r>
              <a:rPr lang="en-US" dirty="0" smtClean="0"/>
              <a:t>	2030 </a:t>
            </a:r>
            <a:r>
              <a:rPr lang="en-US" dirty="0"/>
              <a:t>SE Marine Science </a:t>
            </a:r>
            <a:r>
              <a:rPr lang="en-US" dirty="0" smtClean="0"/>
              <a:t>Drive</a:t>
            </a:r>
            <a:br>
              <a:rPr lang="en-US" dirty="0" smtClean="0"/>
            </a:br>
            <a:r>
              <a:rPr lang="en-US" dirty="0" smtClean="0"/>
              <a:t>	Newport</a:t>
            </a:r>
            <a:r>
              <a:rPr lang="en-US" dirty="0"/>
              <a:t>, OR 97365 </a:t>
            </a:r>
            <a:endParaRPr lang="en-US" dirty="0" smtClean="0"/>
          </a:p>
          <a:p>
            <a:r>
              <a:rPr lang="en-US" dirty="0" smtClean="0"/>
              <a:t>Address is also in the major workshop info email from mid-September</a:t>
            </a:r>
          </a:p>
          <a:p>
            <a:pPr marL="0" indent="0">
              <a:buNone/>
            </a:pPr>
            <a:r>
              <a:rPr lang="en-US" dirty="0" smtClean="0"/>
              <a:t>* C.E.U. - If any non-teachers would CEU, please let me know and we will put you on the list</a:t>
            </a:r>
            <a:endParaRPr lang="en-US" dirty="0"/>
          </a:p>
          <a:p>
            <a:pPr marL="0" indent="0">
              <a:buNone/>
            </a:pPr>
            <a:endParaRPr lang="en-US" dirty="0"/>
          </a:p>
        </p:txBody>
      </p:sp>
    </p:spTree>
    <p:extLst>
      <p:ext uri="{BB962C8B-B14F-4D97-AF65-F5344CB8AC3E}">
        <p14:creationId xmlns:p14="http://schemas.microsoft.com/office/powerpoint/2010/main" val="9130201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Trip Logistics</a:t>
            </a:r>
            <a:endParaRPr lang="en-US" dirty="0"/>
          </a:p>
        </p:txBody>
      </p:sp>
      <p:sp>
        <p:nvSpPr>
          <p:cNvPr id="3" name="Content Placeholder 2"/>
          <p:cNvSpPr>
            <a:spLocks noGrp="1"/>
          </p:cNvSpPr>
          <p:nvPr>
            <p:ph idx="1"/>
          </p:nvPr>
        </p:nvSpPr>
        <p:spPr>
          <a:xfrm>
            <a:off x="549275" y="1192974"/>
            <a:ext cx="8042276" cy="5195211"/>
          </a:xfrm>
        </p:spPr>
        <p:txBody>
          <a:bodyPr>
            <a:normAutofit/>
          </a:bodyPr>
          <a:lstStyle/>
          <a:p>
            <a:pPr>
              <a:lnSpc>
                <a:spcPct val="120000"/>
              </a:lnSpc>
              <a:spcBef>
                <a:spcPts val="0"/>
              </a:spcBef>
            </a:pPr>
            <a:r>
              <a:rPr lang="en-US" dirty="0" smtClean="0"/>
              <a:t>Backpack or bag</a:t>
            </a:r>
          </a:p>
          <a:p>
            <a:pPr>
              <a:lnSpc>
                <a:spcPct val="120000"/>
              </a:lnSpc>
              <a:spcBef>
                <a:spcPts val="0"/>
              </a:spcBef>
            </a:pPr>
            <a:r>
              <a:rPr lang="en-US" dirty="0" smtClean="0"/>
              <a:t>Layered clothes/jacket</a:t>
            </a:r>
          </a:p>
          <a:p>
            <a:pPr>
              <a:lnSpc>
                <a:spcPct val="120000"/>
              </a:lnSpc>
              <a:spcBef>
                <a:spcPts val="0"/>
              </a:spcBef>
            </a:pPr>
            <a:r>
              <a:rPr lang="en-US" dirty="0" smtClean="0"/>
              <a:t>Sunscreen/sunglasses</a:t>
            </a:r>
          </a:p>
          <a:p>
            <a:pPr>
              <a:lnSpc>
                <a:spcPct val="120000"/>
              </a:lnSpc>
              <a:spcBef>
                <a:spcPts val="0"/>
              </a:spcBef>
            </a:pPr>
            <a:r>
              <a:rPr lang="en-US" dirty="0" smtClean="0"/>
              <a:t>Water bottles</a:t>
            </a:r>
          </a:p>
          <a:p>
            <a:pPr>
              <a:lnSpc>
                <a:spcPct val="120000"/>
              </a:lnSpc>
              <a:spcBef>
                <a:spcPts val="0"/>
              </a:spcBef>
            </a:pPr>
            <a:r>
              <a:rPr lang="en-US" dirty="0" smtClean="0"/>
              <a:t>Field Trip Guide (NOT your binder)</a:t>
            </a:r>
            <a:endParaRPr lang="en-US" u="sng" dirty="0" smtClean="0"/>
          </a:p>
          <a:p>
            <a:pPr marL="0" indent="0">
              <a:lnSpc>
                <a:spcPct val="120000"/>
              </a:lnSpc>
              <a:spcBef>
                <a:spcPts val="1200"/>
              </a:spcBef>
              <a:buNone/>
            </a:pPr>
            <a:r>
              <a:rPr lang="en-US" u="sng" dirty="0" smtClean="0"/>
              <a:t>Optional</a:t>
            </a:r>
          </a:p>
          <a:p>
            <a:pPr>
              <a:lnSpc>
                <a:spcPct val="120000"/>
              </a:lnSpc>
              <a:spcBef>
                <a:spcPts val="0"/>
              </a:spcBef>
            </a:pPr>
            <a:r>
              <a:rPr lang="en-US" dirty="0" smtClean="0"/>
              <a:t>Notebook</a:t>
            </a:r>
          </a:p>
          <a:p>
            <a:pPr>
              <a:lnSpc>
                <a:spcPct val="120000"/>
              </a:lnSpc>
              <a:spcBef>
                <a:spcPts val="0"/>
              </a:spcBef>
            </a:pPr>
            <a:r>
              <a:rPr lang="en-US" dirty="0" smtClean="0"/>
              <a:t>Camera</a:t>
            </a:r>
          </a:p>
          <a:p>
            <a:pPr>
              <a:lnSpc>
                <a:spcPct val="120000"/>
              </a:lnSpc>
              <a:spcBef>
                <a:spcPts val="0"/>
              </a:spcBef>
            </a:pPr>
            <a:r>
              <a:rPr lang="en-US" dirty="0" smtClean="0"/>
              <a:t>Favorite snack</a:t>
            </a:r>
          </a:p>
          <a:p>
            <a:pPr>
              <a:lnSpc>
                <a:spcPct val="120000"/>
              </a:lnSpc>
              <a:spcBef>
                <a:spcPts val="0"/>
              </a:spcBef>
            </a:pPr>
            <a:r>
              <a:rPr lang="en-US" dirty="0" smtClean="0"/>
              <a:t>Bug repellent</a:t>
            </a:r>
          </a:p>
          <a:p>
            <a:pPr>
              <a:lnSpc>
                <a:spcPct val="120000"/>
              </a:lnSpc>
              <a:spcBef>
                <a:spcPts val="0"/>
              </a:spcBef>
            </a:pPr>
            <a:r>
              <a:rPr lang="en-US" dirty="0" smtClean="0">
                <a:solidFill>
                  <a:srgbClr val="FF0000"/>
                </a:solidFill>
              </a:rPr>
              <a:t>High Ground T-shirt &amp; </a:t>
            </a:r>
            <a:r>
              <a:rPr lang="en-US" dirty="0" err="1" smtClean="0">
                <a:solidFill>
                  <a:srgbClr val="FF0000"/>
                </a:solidFill>
              </a:rPr>
              <a:t>ShakeOut</a:t>
            </a:r>
            <a:r>
              <a:rPr lang="en-US" dirty="0" smtClean="0">
                <a:solidFill>
                  <a:srgbClr val="FF0000"/>
                </a:solidFill>
              </a:rPr>
              <a:t> bags</a:t>
            </a:r>
            <a:endParaRPr lang="en-US" dirty="0">
              <a:solidFill>
                <a:srgbClr val="FF0000"/>
              </a:solidFill>
            </a:endParaRPr>
          </a:p>
        </p:txBody>
      </p:sp>
    </p:spTree>
    <p:extLst>
      <p:ext uri="{BB962C8B-B14F-4D97-AF65-F5344CB8AC3E}">
        <p14:creationId xmlns:p14="http://schemas.microsoft.com/office/powerpoint/2010/main" val="6336317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Trip Logistics</a:t>
            </a:r>
          </a:p>
        </p:txBody>
      </p:sp>
      <p:sp>
        <p:nvSpPr>
          <p:cNvPr id="3" name="Content Placeholder 2"/>
          <p:cNvSpPr>
            <a:spLocks noGrp="1"/>
          </p:cNvSpPr>
          <p:nvPr>
            <p:ph idx="1"/>
          </p:nvPr>
        </p:nvSpPr>
        <p:spPr>
          <a:xfrm>
            <a:off x="549275" y="1000558"/>
            <a:ext cx="8042276" cy="5179863"/>
          </a:xfrm>
        </p:spPr>
        <p:txBody>
          <a:bodyPr>
            <a:normAutofit/>
          </a:bodyPr>
          <a:lstStyle/>
          <a:p>
            <a:r>
              <a:rPr lang="en-US" dirty="0" smtClean="0"/>
              <a:t>HSU Van – Lori (11)</a:t>
            </a:r>
          </a:p>
          <a:p>
            <a:pPr lvl="1"/>
            <a:r>
              <a:rPr lang="en-US" dirty="0" smtClean="0"/>
              <a:t>Team 1 (5), Team 2 (5)</a:t>
            </a:r>
          </a:p>
          <a:p>
            <a:r>
              <a:rPr lang="en-US" dirty="0" smtClean="0"/>
              <a:t>HSU Van – Jay (11)</a:t>
            </a:r>
          </a:p>
          <a:p>
            <a:pPr lvl="1"/>
            <a:r>
              <a:rPr lang="en-US" dirty="0" smtClean="0"/>
              <a:t>Team 3 (7), </a:t>
            </a:r>
            <a:r>
              <a:rPr lang="en-US" dirty="0"/>
              <a:t>Beth, Tina</a:t>
            </a:r>
            <a:r>
              <a:rPr lang="en-US" dirty="0" smtClean="0"/>
              <a:t>, Cindy</a:t>
            </a:r>
          </a:p>
          <a:p>
            <a:r>
              <a:rPr lang="en-US" dirty="0" smtClean="0"/>
              <a:t>HSU Van – Kerry (11)</a:t>
            </a:r>
          </a:p>
          <a:p>
            <a:pPr lvl="1"/>
            <a:r>
              <a:rPr lang="en-US" dirty="0" smtClean="0"/>
              <a:t>Team 4 (6), Bob </a:t>
            </a:r>
            <a:r>
              <a:rPr lang="en-US" dirty="0" err="1" smtClean="0"/>
              <a:t>deG</a:t>
            </a:r>
            <a:r>
              <a:rPr lang="en-US" dirty="0" smtClean="0"/>
              <a:t>, Kevin, Jo Anne, Kate</a:t>
            </a:r>
          </a:p>
          <a:p>
            <a:r>
              <a:rPr lang="en-US" dirty="0" err="1" smtClean="0"/>
              <a:t>Sheina’s</a:t>
            </a:r>
            <a:r>
              <a:rPr lang="en-US" dirty="0" smtClean="0"/>
              <a:t> car (4) </a:t>
            </a:r>
          </a:p>
          <a:p>
            <a:pPr lvl="1"/>
            <a:r>
              <a:rPr lang="en-US" dirty="0" smtClean="0"/>
              <a:t>Ryan, </a:t>
            </a:r>
            <a:r>
              <a:rPr lang="en-US" dirty="0" err="1" smtClean="0"/>
              <a:t>BobB</a:t>
            </a:r>
            <a:r>
              <a:rPr lang="en-US" dirty="0" smtClean="0"/>
              <a:t>, Dave B</a:t>
            </a:r>
          </a:p>
          <a:p>
            <a:r>
              <a:rPr lang="en-US" dirty="0" smtClean="0"/>
              <a:t>Roger’s truck (5)</a:t>
            </a:r>
          </a:p>
          <a:p>
            <a:pPr lvl="1"/>
            <a:r>
              <a:rPr lang="en-US" dirty="0" smtClean="0"/>
              <a:t>Vicki O, rest of Team 5 (3)</a:t>
            </a:r>
          </a:p>
        </p:txBody>
      </p:sp>
    </p:spTree>
    <p:extLst>
      <p:ext uri="{BB962C8B-B14F-4D97-AF65-F5344CB8AC3E}">
        <p14:creationId xmlns:p14="http://schemas.microsoft.com/office/powerpoint/2010/main" val="8990049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2243" name="Rectangle 3"/>
          <p:cNvSpPr>
            <a:spLocks noChangeArrowheads="1"/>
          </p:cNvSpPr>
          <p:nvPr/>
        </p:nvSpPr>
        <p:spPr bwMode="auto">
          <a:xfrm>
            <a:off x="0" y="707705"/>
            <a:ext cx="4572000" cy="130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lgn="ctr">
              <a:lnSpc>
                <a:spcPct val="110000"/>
              </a:lnSpc>
            </a:pPr>
            <a:r>
              <a:rPr lang="en-US" b="1" u="sng" dirty="0">
                <a:solidFill>
                  <a:srgbClr val="595959"/>
                </a:solidFill>
              </a:rPr>
              <a:t>Teachers on the Leading Edge (TOTLE)</a:t>
            </a:r>
            <a:br>
              <a:rPr lang="en-US" b="1" u="sng" dirty="0">
                <a:solidFill>
                  <a:srgbClr val="595959"/>
                </a:solidFill>
              </a:rPr>
            </a:br>
            <a:r>
              <a:rPr lang="en-US" b="1" dirty="0">
                <a:solidFill>
                  <a:srgbClr val="595959"/>
                </a:solidFill>
              </a:rPr>
              <a:t>Workshops for Earth Science Teachers in Oregon and Washington</a:t>
            </a:r>
            <a:br>
              <a:rPr lang="en-US" b="1" dirty="0">
                <a:solidFill>
                  <a:srgbClr val="595959"/>
                </a:solidFill>
              </a:rPr>
            </a:br>
            <a:r>
              <a:rPr lang="en-US" b="1" dirty="0">
                <a:solidFill>
                  <a:srgbClr val="595959"/>
                </a:solidFill>
              </a:rPr>
              <a:t>(2005 - 2011)</a:t>
            </a:r>
          </a:p>
        </p:txBody>
      </p:sp>
      <p:pic>
        <p:nvPicPr>
          <p:cNvPr id="5002244" name="P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5272" y="2148251"/>
            <a:ext cx="3395296" cy="21189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00224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72" y="4572000"/>
            <a:ext cx="3395296" cy="2133600"/>
          </a:xfrm>
          <a:prstGeom prst="rect">
            <a:avLst/>
          </a:prstGeom>
          <a:noFill/>
          <a:ln w="38100">
            <a:solidFill>
              <a:srgbClr val="2C7C9F"/>
            </a:solidFill>
            <a:miter lim="800000"/>
            <a:headEnd/>
            <a:tailEnd/>
          </a:ln>
          <a:extLst>
            <a:ext uri="{909E8E84-426E-40dd-AFC4-6F175D3DCCD1}">
              <a14:hiddenFill xmlns:a14="http://schemas.microsoft.com/office/drawing/2010/main">
                <a:solidFill>
                  <a:srgbClr val="FFFFFF"/>
                </a:solidFill>
              </a14:hiddenFill>
            </a:ext>
          </a:extLst>
        </p:spPr>
      </p:pic>
      <p:sp>
        <p:nvSpPr>
          <p:cNvPr id="5002246" name="Rectangle 6"/>
          <p:cNvSpPr>
            <a:spLocks noChangeArrowheads="1"/>
          </p:cNvSpPr>
          <p:nvPr/>
        </p:nvSpPr>
        <p:spPr bwMode="auto">
          <a:xfrm>
            <a:off x="4648200" y="707705"/>
            <a:ext cx="4495800" cy="130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lgn="ctr">
              <a:lnSpc>
                <a:spcPct val="110000"/>
              </a:lnSpc>
            </a:pPr>
            <a:r>
              <a:rPr lang="en-US" b="1" u="sng" dirty="0">
                <a:solidFill>
                  <a:schemeClr val="tx1">
                    <a:lumMod val="65000"/>
                    <a:lumOff val="35000"/>
                  </a:schemeClr>
                </a:solidFill>
              </a:rPr>
              <a:t>EarthScope Education and Outreach</a:t>
            </a:r>
            <a:br>
              <a:rPr lang="en-US" b="1" u="sng" dirty="0">
                <a:solidFill>
                  <a:schemeClr val="tx1">
                    <a:lumMod val="65000"/>
                    <a:lumOff val="35000"/>
                  </a:schemeClr>
                </a:solidFill>
              </a:rPr>
            </a:br>
            <a:r>
              <a:rPr lang="en-US" b="1" dirty="0">
                <a:solidFill>
                  <a:schemeClr val="tx1">
                    <a:lumMod val="65000"/>
                    <a:lumOff val="35000"/>
                  </a:schemeClr>
                </a:solidFill>
              </a:rPr>
              <a:t>Workshops for Interpretive Professionals in Parks and Museums</a:t>
            </a:r>
            <a:br>
              <a:rPr lang="en-US" b="1" dirty="0">
                <a:solidFill>
                  <a:schemeClr val="tx1">
                    <a:lumMod val="65000"/>
                    <a:lumOff val="35000"/>
                  </a:schemeClr>
                </a:solidFill>
              </a:rPr>
            </a:br>
            <a:r>
              <a:rPr lang="en-US" b="1" dirty="0">
                <a:solidFill>
                  <a:schemeClr val="tx1">
                    <a:lumMod val="65000"/>
                    <a:lumOff val="35000"/>
                  </a:schemeClr>
                </a:solidFill>
              </a:rPr>
              <a:t>(2008 - </a:t>
            </a:r>
            <a:r>
              <a:rPr lang="en-US" b="1" dirty="0" smtClean="0">
                <a:solidFill>
                  <a:schemeClr val="tx1">
                    <a:lumMod val="65000"/>
                    <a:lumOff val="35000"/>
                  </a:schemeClr>
                </a:solidFill>
              </a:rPr>
              <a:t>2015)</a:t>
            </a:r>
            <a:endParaRPr lang="en-US" b="1" dirty="0">
              <a:solidFill>
                <a:schemeClr val="tx1">
                  <a:lumMod val="65000"/>
                  <a:lumOff val="35000"/>
                </a:schemeClr>
              </a:solidFill>
            </a:endParaRPr>
          </a:p>
        </p:txBody>
      </p:sp>
      <p:pic>
        <p:nvPicPr>
          <p:cNvPr id="5002247"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7800" y="2133600"/>
            <a:ext cx="3200400" cy="2133600"/>
          </a:xfrm>
          <a:prstGeom prst="rect">
            <a:avLst/>
          </a:prstGeom>
          <a:noFill/>
          <a:ln w="38100">
            <a:solidFill>
              <a:srgbClr val="2C7C9F"/>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t"/>
          <a:lstStyle/>
          <a:p>
            <a:r>
              <a:rPr lang="en-US" sz="3600" dirty="0" smtClean="0"/>
              <a:t>CEETEP Precursors </a:t>
            </a:r>
            <a:endParaRPr lang="en-US" sz="3600" dirty="0"/>
          </a:p>
        </p:txBody>
      </p:sp>
      <p:pic>
        <p:nvPicPr>
          <p:cNvPr id="9" name="Pictur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57800" y="4572000"/>
            <a:ext cx="3200400" cy="2133600"/>
          </a:xfrm>
          <a:prstGeom prst="rect">
            <a:avLst/>
          </a:prstGeom>
          <a:noFill/>
          <a:ln w="38100">
            <a:solidFill>
              <a:srgbClr val="2C7C9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2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002245"/>
                                        </p:tgtEl>
                                        <p:attrNameLst>
                                          <p:attrName>style.visibility</p:attrName>
                                        </p:attrNameLst>
                                      </p:cBhvr>
                                      <p:to>
                                        <p:strVal val="visible"/>
                                      </p:to>
                                    </p:set>
                                    <p:anim calcmode="lin" valueType="num">
                                      <p:cBhvr additive="base">
                                        <p:cTn id="7" dur="500" fill="hold"/>
                                        <p:tgtEl>
                                          <p:spTgt spid="5002245"/>
                                        </p:tgtEl>
                                        <p:attrNameLst>
                                          <p:attrName>ppt_x</p:attrName>
                                        </p:attrNameLst>
                                      </p:cBhvr>
                                      <p:tavLst>
                                        <p:tav tm="0">
                                          <p:val>
                                            <p:strVal val="0-#ppt_w/2"/>
                                          </p:val>
                                        </p:tav>
                                        <p:tav tm="100000">
                                          <p:val>
                                            <p:strVal val="#ppt_x"/>
                                          </p:val>
                                        </p:tav>
                                      </p:tavLst>
                                    </p:anim>
                                    <p:anim calcmode="lin" valueType="num">
                                      <p:cBhvr additive="base">
                                        <p:cTn id="8" dur="500" fill="hold"/>
                                        <p:tgtEl>
                                          <p:spTgt spid="500224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02243"/>
                                        </p:tgtEl>
                                        <p:attrNameLst>
                                          <p:attrName>style.visibility</p:attrName>
                                        </p:attrNameLst>
                                      </p:cBhvr>
                                      <p:to>
                                        <p:strVal val="visible"/>
                                      </p:to>
                                    </p:set>
                                    <p:anim calcmode="lin" valueType="num">
                                      <p:cBhvr additive="base">
                                        <p:cTn id="11" dur="500" fill="hold"/>
                                        <p:tgtEl>
                                          <p:spTgt spid="5002243"/>
                                        </p:tgtEl>
                                        <p:attrNameLst>
                                          <p:attrName>ppt_x</p:attrName>
                                        </p:attrNameLst>
                                      </p:cBhvr>
                                      <p:tavLst>
                                        <p:tav tm="0">
                                          <p:val>
                                            <p:strVal val="0-#ppt_w/2"/>
                                          </p:val>
                                        </p:tav>
                                        <p:tav tm="100000">
                                          <p:val>
                                            <p:strVal val="#ppt_x"/>
                                          </p:val>
                                        </p:tav>
                                      </p:tavLst>
                                    </p:anim>
                                    <p:anim calcmode="lin" valueType="num">
                                      <p:cBhvr additive="base">
                                        <p:cTn id="12" dur="500" fill="hold"/>
                                        <p:tgtEl>
                                          <p:spTgt spid="500224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002244"/>
                                        </p:tgtEl>
                                        <p:attrNameLst>
                                          <p:attrName>style.visibility</p:attrName>
                                        </p:attrNameLst>
                                      </p:cBhvr>
                                      <p:to>
                                        <p:strVal val="visible"/>
                                      </p:to>
                                    </p:set>
                                    <p:anim calcmode="lin" valueType="num">
                                      <p:cBhvr additive="base">
                                        <p:cTn id="15" dur="500" fill="hold"/>
                                        <p:tgtEl>
                                          <p:spTgt spid="5002244"/>
                                        </p:tgtEl>
                                        <p:attrNameLst>
                                          <p:attrName>ppt_x</p:attrName>
                                        </p:attrNameLst>
                                      </p:cBhvr>
                                      <p:tavLst>
                                        <p:tav tm="0">
                                          <p:val>
                                            <p:strVal val="0-#ppt_w/2"/>
                                          </p:val>
                                        </p:tav>
                                        <p:tav tm="100000">
                                          <p:val>
                                            <p:strVal val="#ppt_x"/>
                                          </p:val>
                                        </p:tav>
                                      </p:tavLst>
                                    </p:anim>
                                    <p:anim calcmode="lin" valueType="num">
                                      <p:cBhvr additive="base">
                                        <p:cTn id="16" dur="500" fill="hold"/>
                                        <p:tgtEl>
                                          <p:spTgt spid="500224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002246"/>
                                        </p:tgtEl>
                                        <p:attrNameLst>
                                          <p:attrName>style.visibility</p:attrName>
                                        </p:attrNameLst>
                                      </p:cBhvr>
                                      <p:to>
                                        <p:strVal val="visible"/>
                                      </p:to>
                                    </p:set>
                                    <p:anim calcmode="lin" valueType="num">
                                      <p:cBhvr additive="base">
                                        <p:cTn id="19" dur="500" fill="hold"/>
                                        <p:tgtEl>
                                          <p:spTgt spid="5002246"/>
                                        </p:tgtEl>
                                        <p:attrNameLst>
                                          <p:attrName>ppt_x</p:attrName>
                                        </p:attrNameLst>
                                      </p:cBhvr>
                                      <p:tavLst>
                                        <p:tav tm="0">
                                          <p:val>
                                            <p:strVal val="1+#ppt_w/2"/>
                                          </p:val>
                                        </p:tav>
                                        <p:tav tm="100000">
                                          <p:val>
                                            <p:strVal val="#ppt_x"/>
                                          </p:val>
                                        </p:tav>
                                      </p:tavLst>
                                    </p:anim>
                                    <p:anim calcmode="lin" valueType="num">
                                      <p:cBhvr additive="base">
                                        <p:cTn id="20" dur="500" fill="hold"/>
                                        <p:tgtEl>
                                          <p:spTgt spid="50022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002247"/>
                                        </p:tgtEl>
                                        <p:attrNameLst>
                                          <p:attrName>style.visibility</p:attrName>
                                        </p:attrNameLst>
                                      </p:cBhvr>
                                      <p:to>
                                        <p:strVal val="visible"/>
                                      </p:to>
                                    </p:set>
                                    <p:anim calcmode="lin" valueType="num">
                                      <p:cBhvr additive="base">
                                        <p:cTn id="23" dur="500" fill="hold"/>
                                        <p:tgtEl>
                                          <p:spTgt spid="5002247"/>
                                        </p:tgtEl>
                                        <p:attrNameLst>
                                          <p:attrName>ppt_x</p:attrName>
                                        </p:attrNameLst>
                                      </p:cBhvr>
                                      <p:tavLst>
                                        <p:tav tm="0">
                                          <p:val>
                                            <p:strVal val="1+#ppt_w/2"/>
                                          </p:val>
                                        </p:tav>
                                        <p:tav tm="100000">
                                          <p:val>
                                            <p:strVal val="#ppt_x"/>
                                          </p:val>
                                        </p:tav>
                                      </p:tavLst>
                                    </p:anim>
                                    <p:anim calcmode="lin" valueType="num">
                                      <p:cBhvr additive="base">
                                        <p:cTn id="24" dur="500" fill="hold"/>
                                        <p:tgtEl>
                                          <p:spTgt spid="500224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2243" grpId="0"/>
      <p:bldP spid="50022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683" name="Line 3"/>
          <p:cNvSpPr>
            <a:spLocks noChangeShapeType="1"/>
          </p:cNvSpPr>
          <p:nvPr/>
        </p:nvSpPr>
        <p:spPr bwMode="auto">
          <a:xfrm flipH="1">
            <a:off x="914400" y="1447800"/>
            <a:ext cx="3352800" cy="4586288"/>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84" name="Text Box 4"/>
          <p:cNvSpPr txBox="1">
            <a:spLocks noChangeArrowheads="1"/>
          </p:cNvSpPr>
          <p:nvPr/>
        </p:nvSpPr>
        <p:spPr bwMode="auto">
          <a:xfrm>
            <a:off x="2408332" y="847725"/>
            <a:ext cx="454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chemeClr val="accent1"/>
                </a:solidFill>
                <a:latin typeface="+mn-lt"/>
              </a:rPr>
              <a:t>Science </a:t>
            </a:r>
            <a:r>
              <a:rPr lang="en-US" sz="2000" b="1" dirty="0">
                <a:solidFill>
                  <a:schemeClr val="accent1"/>
                </a:solidFill>
                <a:latin typeface="+mn-lt"/>
              </a:rPr>
              <a:t>(EarthScope, Cascadia)</a:t>
            </a:r>
            <a:endParaRPr lang="en-US" sz="2800" b="1" dirty="0">
              <a:solidFill>
                <a:schemeClr val="accent1"/>
              </a:solidFill>
              <a:latin typeface="+mn-lt"/>
            </a:endParaRPr>
          </a:p>
        </p:txBody>
      </p:sp>
      <p:sp>
        <p:nvSpPr>
          <p:cNvPr id="3527685" name="Text Box 5"/>
          <p:cNvSpPr txBox="1">
            <a:spLocks noChangeArrowheads="1"/>
          </p:cNvSpPr>
          <p:nvPr/>
        </p:nvSpPr>
        <p:spPr bwMode="auto">
          <a:xfrm>
            <a:off x="1241660" y="6262688"/>
            <a:ext cx="6605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chemeClr val="accent1"/>
                </a:solidFill>
                <a:latin typeface="+mn-lt"/>
              </a:rPr>
              <a:t>Meanings </a:t>
            </a:r>
            <a:r>
              <a:rPr lang="en-US" sz="2000" b="1" dirty="0">
                <a:solidFill>
                  <a:schemeClr val="accent1"/>
                </a:solidFill>
                <a:latin typeface="+mn-lt"/>
              </a:rPr>
              <a:t>(Geoscience, Hazards, Preparedness)</a:t>
            </a:r>
          </a:p>
        </p:txBody>
      </p:sp>
      <p:sp>
        <p:nvSpPr>
          <p:cNvPr id="3527686" name="Text Box 6"/>
          <p:cNvSpPr txBox="1">
            <a:spLocks noChangeArrowheads="1"/>
          </p:cNvSpPr>
          <p:nvPr/>
        </p:nvSpPr>
        <p:spPr bwMode="auto">
          <a:xfrm>
            <a:off x="4657380" y="4419600"/>
            <a:ext cx="167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pPr>
            <a:r>
              <a:rPr lang="en-US" sz="2000" b="1">
                <a:solidFill>
                  <a:schemeClr val="accent6"/>
                </a:solidFill>
                <a:latin typeface="+mn-lt"/>
              </a:rPr>
              <a:t>Interpreters</a:t>
            </a:r>
          </a:p>
        </p:txBody>
      </p:sp>
      <p:sp>
        <p:nvSpPr>
          <p:cNvPr id="3527687" name="Text Box 7"/>
          <p:cNvSpPr txBox="1">
            <a:spLocks noChangeArrowheads="1"/>
          </p:cNvSpPr>
          <p:nvPr/>
        </p:nvSpPr>
        <p:spPr bwMode="auto">
          <a:xfrm>
            <a:off x="3758036" y="2224088"/>
            <a:ext cx="1659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dirty="0">
                <a:solidFill>
                  <a:schemeClr val="accent5"/>
                </a:solidFill>
                <a:latin typeface="+mn-lt"/>
              </a:rPr>
              <a:t>Scientists</a:t>
            </a:r>
          </a:p>
        </p:txBody>
      </p:sp>
      <p:sp>
        <p:nvSpPr>
          <p:cNvPr id="3527688" name="Text Box 8"/>
          <p:cNvSpPr txBox="1">
            <a:spLocks noChangeArrowheads="1"/>
          </p:cNvSpPr>
          <p:nvPr/>
        </p:nvSpPr>
        <p:spPr bwMode="auto">
          <a:xfrm>
            <a:off x="1401911" y="5710238"/>
            <a:ext cx="1506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Students</a:t>
            </a:r>
          </a:p>
        </p:txBody>
      </p:sp>
      <p:sp>
        <p:nvSpPr>
          <p:cNvPr id="3527689" name="Text Box 9"/>
          <p:cNvSpPr txBox="1">
            <a:spLocks noChangeArrowheads="1"/>
          </p:cNvSpPr>
          <p:nvPr/>
        </p:nvSpPr>
        <p:spPr bwMode="auto">
          <a:xfrm>
            <a:off x="5777290" y="5715000"/>
            <a:ext cx="1782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The Public</a:t>
            </a:r>
          </a:p>
        </p:txBody>
      </p:sp>
      <p:sp>
        <p:nvSpPr>
          <p:cNvPr id="3527690" name="Line 10"/>
          <p:cNvSpPr>
            <a:spLocks noChangeShapeType="1"/>
          </p:cNvSpPr>
          <p:nvPr/>
        </p:nvSpPr>
        <p:spPr bwMode="auto">
          <a:xfrm>
            <a:off x="4953000" y="1447800"/>
            <a:ext cx="3352800" cy="4662488"/>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solidFill>
                <a:schemeClr val="accent1"/>
              </a:solidFill>
            </a:endParaRPr>
          </a:p>
        </p:txBody>
      </p:sp>
      <p:sp>
        <p:nvSpPr>
          <p:cNvPr id="3527691" name="Text Box 11"/>
          <p:cNvSpPr txBox="1">
            <a:spLocks noChangeArrowheads="1"/>
          </p:cNvSpPr>
          <p:nvPr/>
        </p:nvSpPr>
        <p:spPr bwMode="auto">
          <a:xfrm rot="18360000">
            <a:off x="813230" y="3272959"/>
            <a:ext cx="30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chemeClr val="accent1"/>
                </a:solidFill>
                <a:latin typeface="+mn-lt"/>
              </a:rPr>
              <a:t>Formal Learning</a:t>
            </a:r>
          </a:p>
        </p:txBody>
      </p:sp>
      <p:sp>
        <p:nvSpPr>
          <p:cNvPr id="3527692" name="Text Box 12"/>
          <p:cNvSpPr txBox="1">
            <a:spLocks noChangeArrowheads="1"/>
          </p:cNvSpPr>
          <p:nvPr/>
        </p:nvSpPr>
        <p:spPr bwMode="auto">
          <a:xfrm rot="3208326">
            <a:off x="4962665" y="3323759"/>
            <a:ext cx="387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chemeClr val="accent1"/>
                </a:solidFill>
                <a:latin typeface="+mn-lt"/>
              </a:rPr>
              <a:t>Free-Choice Learning</a:t>
            </a:r>
          </a:p>
        </p:txBody>
      </p:sp>
      <p:sp>
        <p:nvSpPr>
          <p:cNvPr id="3527693" name="Text Box 13"/>
          <p:cNvSpPr txBox="1">
            <a:spLocks noChangeArrowheads="1"/>
          </p:cNvSpPr>
          <p:nvPr/>
        </p:nvSpPr>
        <p:spPr bwMode="auto">
          <a:xfrm rot="-3163189">
            <a:off x="1854460" y="4797396"/>
            <a:ext cx="780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latin typeface="+mn-lt"/>
              </a:rPr>
              <a:t>K-12</a:t>
            </a:r>
          </a:p>
        </p:txBody>
      </p:sp>
      <p:sp>
        <p:nvSpPr>
          <p:cNvPr id="3527694" name="Text Box 14"/>
          <p:cNvSpPr txBox="1">
            <a:spLocks noChangeArrowheads="1"/>
          </p:cNvSpPr>
          <p:nvPr/>
        </p:nvSpPr>
        <p:spPr bwMode="auto">
          <a:xfrm rot="18360000">
            <a:off x="2659063" y="3116262"/>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latin typeface="+mn-lt"/>
              </a:rPr>
              <a:t>Colleges &amp; Universities</a:t>
            </a:r>
          </a:p>
        </p:txBody>
      </p:sp>
      <p:sp>
        <p:nvSpPr>
          <p:cNvPr id="3527695" name="Text Box 15"/>
          <p:cNvSpPr txBox="1">
            <a:spLocks noChangeArrowheads="1"/>
          </p:cNvSpPr>
          <p:nvPr/>
        </p:nvSpPr>
        <p:spPr bwMode="auto">
          <a:xfrm rot="3208326">
            <a:off x="5071934" y="3037652"/>
            <a:ext cx="1194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latin typeface="+mn-lt"/>
              </a:rPr>
              <a:t>Training</a:t>
            </a:r>
          </a:p>
        </p:txBody>
      </p:sp>
      <p:sp>
        <p:nvSpPr>
          <p:cNvPr id="3527696" name="Text Box 16"/>
          <p:cNvSpPr txBox="1">
            <a:spLocks noChangeArrowheads="1"/>
          </p:cNvSpPr>
          <p:nvPr/>
        </p:nvSpPr>
        <p:spPr bwMode="auto">
          <a:xfrm rot="3208326">
            <a:off x="5434806" y="4699794"/>
            <a:ext cx="2938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latin typeface="+mn-lt"/>
              </a:rPr>
              <a:t>Parks &amp;  Museums</a:t>
            </a:r>
          </a:p>
        </p:txBody>
      </p:sp>
      <p:sp>
        <p:nvSpPr>
          <p:cNvPr id="3527698" name="Text Box 18"/>
          <p:cNvSpPr txBox="1">
            <a:spLocks noChangeArrowheads="1"/>
          </p:cNvSpPr>
          <p:nvPr/>
        </p:nvSpPr>
        <p:spPr bwMode="auto">
          <a:xfrm>
            <a:off x="2959155" y="4419600"/>
            <a:ext cx="12921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pPr>
            <a:r>
              <a:rPr lang="en-US" sz="2000" b="1">
                <a:solidFill>
                  <a:schemeClr val="accent6"/>
                </a:solidFill>
                <a:latin typeface="+mn-lt"/>
              </a:rPr>
              <a:t>Teachers</a:t>
            </a:r>
          </a:p>
        </p:txBody>
      </p:sp>
      <p:sp>
        <p:nvSpPr>
          <p:cNvPr id="4841490" name="AutoShape 2"/>
          <p:cNvSpPr>
            <a:spLocks noChangeArrowheads="1"/>
          </p:cNvSpPr>
          <p:nvPr/>
        </p:nvSpPr>
        <p:spPr bwMode="auto">
          <a:xfrm>
            <a:off x="990600" y="1373188"/>
            <a:ext cx="7162800" cy="4875212"/>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 name="Text Box 7"/>
          <p:cNvSpPr txBox="1">
            <a:spLocks noChangeArrowheads="1"/>
          </p:cNvSpPr>
          <p:nvPr/>
        </p:nvSpPr>
        <p:spPr bwMode="auto">
          <a:xfrm>
            <a:off x="3736192" y="3962400"/>
            <a:ext cx="1673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Educators</a:t>
            </a:r>
          </a:p>
        </p:txBody>
      </p:sp>
      <p:sp>
        <p:nvSpPr>
          <p:cNvPr id="3" name="Text Box 6"/>
          <p:cNvSpPr txBox="1">
            <a:spLocks noChangeArrowheads="1"/>
          </p:cNvSpPr>
          <p:nvPr/>
        </p:nvSpPr>
        <p:spPr bwMode="auto">
          <a:xfrm>
            <a:off x="3727440" y="4846638"/>
            <a:ext cx="1774845"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5000"/>
              </a:lnSpc>
            </a:pPr>
            <a:r>
              <a:rPr lang="en-US" sz="2000" b="1">
                <a:solidFill>
                  <a:schemeClr val="accent6"/>
                </a:solidFill>
                <a:latin typeface="+mn-lt"/>
              </a:rPr>
              <a:t>Emergency</a:t>
            </a:r>
          </a:p>
          <a:p>
            <a:pPr algn="ctr">
              <a:lnSpc>
                <a:spcPct val="85000"/>
              </a:lnSpc>
            </a:pPr>
            <a:r>
              <a:rPr lang="en-US" sz="2000" b="1">
                <a:solidFill>
                  <a:schemeClr val="accent6"/>
                </a:solidFill>
                <a:latin typeface="+mn-lt"/>
              </a:rPr>
              <a:t>Management</a:t>
            </a:r>
          </a:p>
          <a:p>
            <a:pPr algn="ctr">
              <a:lnSpc>
                <a:spcPct val="85000"/>
              </a:lnSpc>
            </a:pPr>
            <a:r>
              <a:rPr lang="en-US" sz="2000" b="1">
                <a:solidFill>
                  <a:schemeClr val="accent6"/>
                </a:solidFill>
                <a:latin typeface="+mn-lt"/>
              </a:rPr>
              <a:t>Educators</a:t>
            </a:r>
          </a:p>
        </p:txBody>
      </p:sp>
      <p:sp>
        <p:nvSpPr>
          <p:cNvPr id="4" name="Title 3"/>
          <p:cNvSpPr>
            <a:spLocks noGrp="1"/>
          </p:cNvSpPr>
          <p:nvPr>
            <p:ph type="title"/>
          </p:nvPr>
        </p:nvSpPr>
        <p:spPr/>
        <p:txBody>
          <a:bodyPr/>
          <a:lstStyle/>
          <a:p>
            <a:r>
              <a:rPr lang="en-US" dirty="0" smtClean="0">
                <a:solidFill>
                  <a:schemeClr val="tx1">
                    <a:lumMod val="65000"/>
                    <a:lumOff val="35000"/>
                  </a:schemeClr>
                </a:solidFill>
              </a:rPr>
              <a:t>Traditional View</a:t>
            </a:r>
            <a:endParaRPr lang="en-US" dirty="0">
              <a:solidFill>
                <a:schemeClr val="tx1">
                  <a:lumMod val="65000"/>
                  <a:lumOff val="35000"/>
                </a:schemeClr>
              </a:solidFill>
            </a:endParaRPr>
          </a:p>
        </p:txBody>
      </p:sp>
    </p:spTree>
    <p:extLst>
      <p:ext uri="{BB962C8B-B14F-4D97-AF65-F5344CB8AC3E}">
        <p14:creationId xmlns:p14="http://schemas.microsoft.com/office/powerpoint/2010/main" val="324829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7684"/>
                                        </p:tgtEl>
                                        <p:attrNameLst>
                                          <p:attrName>style.visibility</p:attrName>
                                        </p:attrNameLst>
                                      </p:cBhvr>
                                      <p:to>
                                        <p:strVal val="visible"/>
                                      </p:to>
                                    </p:set>
                                    <p:animEffect transition="in" filter="dissolve">
                                      <p:cBhvr>
                                        <p:cTn id="7" dur="500"/>
                                        <p:tgtEl>
                                          <p:spTgt spid="352768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27687"/>
                                        </p:tgtEl>
                                        <p:attrNameLst>
                                          <p:attrName>style.visibility</p:attrName>
                                        </p:attrNameLst>
                                      </p:cBhvr>
                                      <p:to>
                                        <p:strVal val="visible"/>
                                      </p:to>
                                    </p:set>
                                    <p:animEffect transition="in" filter="dissolve">
                                      <p:cBhvr>
                                        <p:cTn id="10" dur="500"/>
                                        <p:tgtEl>
                                          <p:spTgt spid="35276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527685"/>
                                        </p:tgtEl>
                                        <p:attrNameLst>
                                          <p:attrName>style.visibility</p:attrName>
                                        </p:attrNameLst>
                                      </p:cBhvr>
                                      <p:to>
                                        <p:strVal val="visible"/>
                                      </p:to>
                                    </p:set>
                                    <p:animEffect transition="in" filter="dissolve">
                                      <p:cBhvr>
                                        <p:cTn id="15" dur="500"/>
                                        <p:tgtEl>
                                          <p:spTgt spid="352768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527688"/>
                                        </p:tgtEl>
                                        <p:attrNameLst>
                                          <p:attrName>style.visibility</p:attrName>
                                        </p:attrNameLst>
                                      </p:cBhvr>
                                      <p:to>
                                        <p:strVal val="visible"/>
                                      </p:to>
                                    </p:set>
                                    <p:animEffect transition="in" filter="dissolve">
                                      <p:cBhvr>
                                        <p:cTn id="18" dur="500"/>
                                        <p:tgtEl>
                                          <p:spTgt spid="352768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527689"/>
                                        </p:tgtEl>
                                        <p:attrNameLst>
                                          <p:attrName>style.visibility</p:attrName>
                                        </p:attrNameLst>
                                      </p:cBhvr>
                                      <p:to>
                                        <p:strVal val="visible"/>
                                      </p:to>
                                    </p:set>
                                    <p:animEffect transition="in" filter="dissolve">
                                      <p:cBhvr>
                                        <p:cTn id="21" dur="500"/>
                                        <p:tgtEl>
                                          <p:spTgt spid="352768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par>
                                <p:cTn id="27" presetID="2" presetClass="entr" presetSubtype="9" fill="hold" grpId="0" nodeType="withEffect">
                                  <p:stCondLst>
                                    <p:cond delay="0"/>
                                  </p:stCondLst>
                                  <p:childTnLst>
                                    <p:set>
                                      <p:cBhvr>
                                        <p:cTn id="28" dur="1" fill="hold">
                                          <p:stCondLst>
                                            <p:cond delay="0"/>
                                          </p:stCondLst>
                                        </p:cTn>
                                        <p:tgtEl>
                                          <p:spTgt spid="3527698"/>
                                        </p:tgtEl>
                                        <p:attrNameLst>
                                          <p:attrName>style.visibility</p:attrName>
                                        </p:attrNameLst>
                                      </p:cBhvr>
                                      <p:to>
                                        <p:strVal val="visible"/>
                                      </p:to>
                                    </p:set>
                                    <p:anim calcmode="lin" valueType="num">
                                      <p:cBhvr additive="base">
                                        <p:cTn id="29" dur="500" fill="hold"/>
                                        <p:tgtEl>
                                          <p:spTgt spid="3527698"/>
                                        </p:tgtEl>
                                        <p:attrNameLst>
                                          <p:attrName>ppt_x</p:attrName>
                                        </p:attrNameLst>
                                      </p:cBhvr>
                                      <p:tavLst>
                                        <p:tav tm="0">
                                          <p:val>
                                            <p:strVal val="0-#ppt_w/2"/>
                                          </p:val>
                                        </p:tav>
                                        <p:tav tm="100000">
                                          <p:val>
                                            <p:strVal val="#ppt_x"/>
                                          </p:val>
                                        </p:tav>
                                      </p:tavLst>
                                    </p:anim>
                                    <p:anim calcmode="lin" valueType="num">
                                      <p:cBhvr additive="base">
                                        <p:cTn id="30" dur="500" fill="hold"/>
                                        <p:tgtEl>
                                          <p:spTgt spid="3527698"/>
                                        </p:tgtEl>
                                        <p:attrNameLst>
                                          <p:attrName>ppt_y</p:attrName>
                                        </p:attrNameLst>
                                      </p:cBhvr>
                                      <p:tavLst>
                                        <p:tav tm="0">
                                          <p:val>
                                            <p:strVal val="0-#ppt_h/2"/>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3527686"/>
                                        </p:tgtEl>
                                        <p:attrNameLst>
                                          <p:attrName>style.visibility</p:attrName>
                                        </p:attrNameLst>
                                      </p:cBhvr>
                                      <p:to>
                                        <p:strVal val="visible"/>
                                      </p:to>
                                    </p:set>
                                    <p:anim calcmode="lin" valueType="num">
                                      <p:cBhvr additive="base">
                                        <p:cTn id="33" dur="500" fill="hold"/>
                                        <p:tgtEl>
                                          <p:spTgt spid="3527686"/>
                                        </p:tgtEl>
                                        <p:attrNameLst>
                                          <p:attrName>ppt_x</p:attrName>
                                        </p:attrNameLst>
                                      </p:cBhvr>
                                      <p:tavLst>
                                        <p:tav tm="0">
                                          <p:val>
                                            <p:strVal val="1+#ppt_w/2"/>
                                          </p:val>
                                        </p:tav>
                                        <p:tav tm="100000">
                                          <p:val>
                                            <p:strVal val="#ppt_x"/>
                                          </p:val>
                                        </p:tav>
                                      </p:tavLst>
                                    </p:anim>
                                    <p:anim calcmode="lin" valueType="num">
                                      <p:cBhvr additive="base">
                                        <p:cTn id="34" dur="500" fill="hold"/>
                                        <p:tgtEl>
                                          <p:spTgt spid="3527686"/>
                                        </p:tgtEl>
                                        <p:attrNameLst>
                                          <p:attrName>ppt_y</p:attrName>
                                        </p:attrNameLst>
                                      </p:cBhvr>
                                      <p:tavLst>
                                        <p:tav tm="0">
                                          <p:val>
                                            <p:strVal val="0-#ppt_h/2"/>
                                          </p:val>
                                        </p:tav>
                                        <p:tav tm="100000">
                                          <p:val>
                                            <p:strVal val="#ppt_y"/>
                                          </p:val>
                                        </p:tav>
                                      </p:tavLst>
                                    </p:anim>
                                  </p:childTnLst>
                                </p:cTn>
                              </p:par>
                              <p:par>
                                <p:cTn id="35" presetID="9"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2769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52768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52769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52769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52769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52769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52769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527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7683" grpId="0" animBg="1"/>
      <p:bldP spid="3527684" grpId="0"/>
      <p:bldP spid="3527685" grpId="0"/>
      <p:bldP spid="3527686" grpId="0"/>
      <p:bldP spid="3527687" grpId="0"/>
      <p:bldP spid="3527688" grpId="0"/>
      <p:bldP spid="3527689" grpId="0"/>
      <p:bldP spid="3527690" grpId="0" animBg="1"/>
      <p:bldP spid="3527691" grpId="0"/>
      <p:bldP spid="3527692" grpId="0"/>
      <p:bldP spid="3527693" grpId="0"/>
      <p:bldP spid="3527694" grpId="0"/>
      <p:bldP spid="3527695" grpId="0"/>
      <p:bldP spid="3527696" grpId="0"/>
      <p:bldP spid="3527698"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683" name="Line 3"/>
          <p:cNvSpPr>
            <a:spLocks noChangeShapeType="1"/>
          </p:cNvSpPr>
          <p:nvPr/>
        </p:nvSpPr>
        <p:spPr bwMode="auto">
          <a:xfrm flipH="1">
            <a:off x="914400" y="1447800"/>
            <a:ext cx="3352800" cy="4586288"/>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87" name="Text Box 7"/>
          <p:cNvSpPr txBox="1">
            <a:spLocks noChangeArrowheads="1"/>
          </p:cNvSpPr>
          <p:nvPr/>
        </p:nvSpPr>
        <p:spPr bwMode="auto">
          <a:xfrm>
            <a:off x="3758036" y="2224088"/>
            <a:ext cx="1659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Scientists</a:t>
            </a:r>
          </a:p>
        </p:txBody>
      </p:sp>
      <p:sp>
        <p:nvSpPr>
          <p:cNvPr id="3527688" name="Text Box 8"/>
          <p:cNvSpPr txBox="1">
            <a:spLocks noChangeArrowheads="1"/>
          </p:cNvSpPr>
          <p:nvPr/>
        </p:nvSpPr>
        <p:spPr bwMode="auto">
          <a:xfrm>
            <a:off x="1401911" y="5710238"/>
            <a:ext cx="1506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Students</a:t>
            </a:r>
          </a:p>
        </p:txBody>
      </p:sp>
      <p:sp>
        <p:nvSpPr>
          <p:cNvPr id="3527689" name="Text Box 9"/>
          <p:cNvSpPr txBox="1">
            <a:spLocks noChangeArrowheads="1"/>
          </p:cNvSpPr>
          <p:nvPr/>
        </p:nvSpPr>
        <p:spPr bwMode="auto">
          <a:xfrm>
            <a:off x="5777290" y="5715000"/>
            <a:ext cx="1782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The Public</a:t>
            </a:r>
          </a:p>
        </p:txBody>
      </p:sp>
      <p:sp>
        <p:nvSpPr>
          <p:cNvPr id="3527690" name="Line 10"/>
          <p:cNvSpPr>
            <a:spLocks noChangeShapeType="1"/>
          </p:cNvSpPr>
          <p:nvPr/>
        </p:nvSpPr>
        <p:spPr bwMode="auto">
          <a:xfrm>
            <a:off x="4953000" y="1447800"/>
            <a:ext cx="3352800" cy="4662488"/>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91" name="Text Box 11"/>
          <p:cNvSpPr txBox="1">
            <a:spLocks noChangeArrowheads="1"/>
          </p:cNvSpPr>
          <p:nvPr/>
        </p:nvSpPr>
        <p:spPr bwMode="auto">
          <a:xfrm rot="18360000">
            <a:off x="813230" y="3272959"/>
            <a:ext cx="30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chemeClr val="accent1"/>
                </a:solidFill>
                <a:latin typeface="+mn-lt"/>
              </a:rPr>
              <a:t>Formal Learning</a:t>
            </a:r>
          </a:p>
        </p:txBody>
      </p:sp>
      <p:sp>
        <p:nvSpPr>
          <p:cNvPr id="3527692" name="Text Box 12"/>
          <p:cNvSpPr txBox="1">
            <a:spLocks noChangeArrowheads="1"/>
          </p:cNvSpPr>
          <p:nvPr/>
        </p:nvSpPr>
        <p:spPr bwMode="auto">
          <a:xfrm rot="3208326">
            <a:off x="4962665" y="3323759"/>
            <a:ext cx="387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chemeClr val="accent1"/>
                </a:solidFill>
                <a:latin typeface="+mn-lt"/>
              </a:rPr>
              <a:t>Free-Choice Learning</a:t>
            </a:r>
          </a:p>
        </p:txBody>
      </p:sp>
      <p:sp>
        <p:nvSpPr>
          <p:cNvPr id="4843531" name="AutoShape 2"/>
          <p:cNvSpPr>
            <a:spLocks noChangeArrowheads="1"/>
          </p:cNvSpPr>
          <p:nvPr/>
        </p:nvSpPr>
        <p:spPr bwMode="auto">
          <a:xfrm>
            <a:off x="990600" y="1373188"/>
            <a:ext cx="7162800" cy="4875212"/>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4843532" name="Rectangle 13"/>
          <p:cNvSpPr>
            <a:spLocks noChangeArrowheads="1"/>
          </p:cNvSpPr>
          <p:nvPr/>
        </p:nvSpPr>
        <p:spPr bwMode="auto">
          <a:xfrm>
            <a:off x="2133600" y="47244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000" b="1" dirty="0">
              <a:solidFill>
                <a:schemeClr val="accent6"/>
              </a:solidFill>
            </a:endParaRPr>
          </a:p>
          <a:p>
            <a:pPr algn="ctr"/>
            <a:r>
              <a:rPr lang="en-US" sz="3000" b="1" dirty="0">
                <a:solidFill>
                  <a:schemeClr val="accent6"/>
                </a:solidFill>
              </a:rPr>
              <a:t>Not: </a:t>
            </a:r>
            <a:r>
              <a:rPr lang="ja-JP" altLang="en-US" sz="3000" b="1" dirty="0">
                <a:solidFill>
                  <a:schemeClr val="accent6"/>
                </a:solidFill>
              </a:rPr>
              <a:t>“</a:t>
            </a:r>
            <a:r>
              <a:rPr lang="en-US" sz="3000" b="1" dirty="0">
                <a:solidFill>
                  <a:schemeClr val="accent6"/>
                </a:solidFill>
              </a:rPr>
              <a:t>Dumbing It Down</a:t>
            </a:r>
            <a:r>
              <a:rPr lang="ja-JP" altLang="en-US" sz="3000" b="1" dirty="0">
                <a:solidFill>
                  <a:schemeClr val="accent6"/>
                </a:solidFill>
              </a:rPr>
              <a:t>”</a:t>
            </a:r>
            <a:r>
              <a:rPr lang="en-US" sz="3000" b="1" dirty="0">
                <a:solidFill>
                  <a:schemeClr val="accent6"/>
                </a:solidFill>
              </a:rPr>
              <a:t> </a:t>
            </a:r>
            <a:r>
              <a:rPr lang="en-US" sz="3000" b="1" dirty="0">
                <a:solidFill>
                  <a:schemeClr val="accent6"/>
                </a:solidFill>
                <a:sym typeface="Wingdings" charset="0"/>
              </a:rPr>
              <a:t></a:t>
            </a:r>
            <a:endParaRPr lang="en-US" sz="3000" b="1" dirty="0">
              <a:solidFill>
                <a:schemeClr val="accent6"/>
              </a:solidFill>
            </a:endParaRPr>
          </a:p>
          <a:p>
            <a:pPr algn="ctr"/>
            <a:endParaRPr lang="en-US" sz="3000" b="1" dirty="0">
              <a:solidFill>
                <a:schemeClr val="accent6"/>
              </a:solidFill>
            </a:endParaRPr>
          </a:p>
        </p:txBody>
      </p:sp>
      <p:sp>
        <p:nvSpPr>
          <p:cNvPr id="4843533" name="AutoShape 8"/>
          <p:cNvSpPr>
            <a:spLocks noChangeArrowheads="1"/>
          </p:cNvSpPr>
          <p:nvPr/>
        </p:nvSpPr>
        <p:spPr bwMode="auto">
          <a:xfrm rot="5400000">
            <a:off x="4302424" y="5474493"/>
            <a:ext cx="537567" cy="550863"/>
          </a:xfrm>
          <a:prstGeom prst="rightArrow">
            <a:avLst>
              <a:gd name="adj1" fmla="val 40278"/>
              <a:gd name="adj2" fmla="val 37074"/>
            </a:avLst>
          </a:prstGeom>
          <a:solidFill>
            <a:schemeClr val="accent6"/>
          </a:solidFill>
          <a:ln w="19050">
            <a:solidFill>
              <a:schemeClr val="tx1"/>
            </a:solidFill>
            <a:miter lim="800000"/>
            <a:headEnd/>
            <a:tailEnd/>
          </a:ln>
        </p:spPr>
        <p:txBody>
          <a:bodyPr rot="10800000" vert="eaVert" anchor="ctr">
            <a:spAutoFit/>
          </a:bodyPr>
          <a:lstStyle/>
          <a:p>
            <a:pPr algn="ctr"/>
            <a:endParaRPr lang="en-US" sz="1800"/>
          </a:p>
        </p:txBody>
      </p:sp>
      <p:sp>
        <p:nvSpPr>
          <p:cNvPr id="3527684" name="Text Box 4"/>
          <p:cNvSpPr txBox="1">
            <a:spLocks noChangeArrowheads="1"/>
          </p:cNvSpPr>
          <p:nvPr/>
        </p:nvSpPr>
        <p:spPr bwMode="auto">
          <a:xfrm>
            <a:off x="2408332" y="847725"/>
            <a:ext cx="454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chemeClr val="accent1"/>
                </a:solidFill>
                <a:latin typeface="+mn-lt"/>
              </a:rPr>
              <a:t>Science </a:t>
            </a:r>
            <a:r>
              <a:rPr lang="en-US" sz="2000" b="1">
                <a:solidFill>
                  <a:schemeClr val="accent1"/>
                </a:solidFill>
                <a:latin typeface="+mn-lt"/>
              </a:rPr>
              <a:t>(EarthScope, Cascadia)</a:t>
            </a:r>
            <a:endParaRPr lang="en-US" sz="2800" b="1">
              <a:solidFill>
                <a:schemeClr val="accent1"/>
              </a:solidFill>
              <a:latin typeface="+mn-lt"/>
            </a:endParaRPr>
          </a:p>
        </p:txBody>
      </p:sp>
      <p:sp>
        <p:nvSpPr>
          <p:cNvPr id="3527685" name="Text Box 5"/>
          <p:cNvSpPr txBox="1">
            <a:spLocks noChangeArrowheads="1"/>
          </p:cNvSpPr>
          <p:nvPr/>
        </p:nvSpPr>
        <p:spPr bwMode="auto">
          <a:xfrm>
            <a:off x="1241660" y="6262688"/>
            <a:ext cx="6605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chemeClr val="accent1"/>
                </a:solidFill>
                <a:latin typeface="+mn-lt"/>
              </a:rPr>
              <a:t>Meanings </a:t>
            </a:r>
            <a:r>
              <a:rPr lang="en-US" sz="2000" b="1" dirty="0">
                <a:solidFill>
                  <a:schemeClr val="accent1"/>
                </a:solidFill>
                <a:latin typeface="+mn-lt"/>
              </a:rPr>
              <a:t>(Geoscience, Hazards, Preparedness)</a:t>
            </a:r>
          </a:p>
        </p:txBody>
      </p:sp>
      <p:sp>
        <p:nvSpPr>
          <p:cNvPr id="2" name="Title 1"/>
          <p:cNvSpPr>
            <a:spLocks noGrp="1"/>
          </p:cNvSpPr>
          <p:nvPr>
            <p:ph type="title"/>
          </p:nvPr>
        </p:nvSpPr>
        <p:spPr/>
        <p:txBody>
          <a:bodyPr/>
          <a:lstStyle/>
          <a:p>
            <a:r>
              <a:rPr lang="en-US" dirty="0" smtClean="0">
                <a:solidFill>
                  <a:schemeClr val="tx1">
                    <a:lumMod val="65000"/>
                    <a:lumOff val="35000"/>
                  </a:schemeClr>
                </a:solidFill>
              </a:rPr>
              <a:t>Rethinking the View</a:t>
            </a:r>
            <a:endParaRPr lang="en-US" dirty="0">
              <a:solidFill>
                <a:schemeClr val="tx1">
                  <a:lumMod val="65000"/>
                  <a:lumOff val="35000"/>
                </a:schemeClr>
              </a:solidFill>
            </a:endParaRPr>
          </a:p>
        </p:txBody>
      </p:sp>
    </p:spTree>
    <p:extLst>
      <p:ext uri="{BB962C8B-B14F-4D97-AF65-F5344CB8AC3E}">
        <p14:creationId xmlns:p14="http://schemas.microsoft.com/office/powerpoint/2010/main" val="16474773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843533"/>
                                        </p:tgtEl>
                                        <p:attrNameLst>
                                          <p:attrName>style.visibility</p:attrName>
                                        </p:attrNameLst>
                                      </p:cBhvr>
                                      <p:to>
                                        <p:strVal val="visible"/>
                                      </p:to>
                                    </p:set>
                                    <p:anim calcmode="lin" valueType="num">
                                      <p:cBhvr additive="base">
                                        <p:cTn id="7" dur="500" fill="hold"/>
                                        <p:tgtEl>
                                          <p:spTgt spid="4843533"/>
                                        </p:tgtEl>
                                        <p:attrNameLst>
                                          <p:attrName>ppt_x</p:attrName>
                                        </p:attrNameLst>
                                      </p:cBhvr>
                                      <p:tavLst>
                                        <p:tav tm="0">
                                          <p:val>
                                            <p:strVal val="#ppt_x"/>
                                          </p:val>
                                        </p:tav>
                                        <p:tav tm="100000">
                                          <p:val>
                                            <p:strVal val="#ppt_x"/>
                                          </p:val>
                                        </p:tav>
                                      </p:tavLst>
                                    </p:anim>
                                    <p:anim calcmode="lin" valueType="num">
                                      <p:cBhvr additive="base">
                                        <p:cTn id="8" dur="500" fill="hold"/>
                                        <p:tgtEl>
                                          <p:spTgt spid="484353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843532">
                                            <p:txEl>
                                              <p:pRg st="1" end="1"/>
                                            </p:txEl>
                                          </p:spTgt>
                                        </p:tgtEl>
                                        <p:attrNameLst>
                                          <p:attrName>style.visibility</p:attrName>
                                        </p:attrNameLst>
                                      </p:cBhvr>
                                      <p:to>
                                        <p:strVal val="visible"/>
                                      </p:to>
                                    </p:set>
                                    <p:anim calcmode="lin" valueType="num">
                                      <p:cBhvr additive="base">
                                        <p:cTn id="11" dur="500" fill="hold"/>
                                        <p:tgtEl>
                                          <p:spTgt spid="48435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4353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32" grpId="0" build="p"/>
      <p:bldP spid="48435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683" name="Line 3"/>
          <p:cNvSpPr>
            <a:spLocks noChangeShapeType="1"/>
          </p:cNvSpPr>
          <p:nvPr/>
        </p:nvSpPr>
        <p:spPr bwMode="auto">
          <a:xfrm flipH="1" flipV="1">
            <a:off x="762000" y="1524000"/>
            <a:ext cx="3581400" cy="4800600"/>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87" name="Text Box 7"/>
          <p:cNvSpPr txBox="1">
            <a:spLocks noChangeArrowheads="1"/>
          </p:cNvSpPr>
          <p:nvPr/>
        </p:nvSpPr>
        <p:spPr bwMode="auto">
          <a:xfrm>
            <a:off x="3742161" y="4876800"/>
            <a:ext cx="1659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Scientists</a:t>
            </a:r>
          </a:p>
        </p:txBody>
      </p:sp>
      <p:sp>
        <p:nvSpPr>
          <p:cNvPr id="3527688" name="Text Box 8"/>
          <p:cNvSpPr txBox="1">
            <a:spLocks noChangeArrowheads="1"/>
          </p:cNvSpPr>
          <p:nvPr/>
        </p:nvSpPr>
        <p:spPr bwMode="auto">
          <a:xfrm>
            <a:off x="1278086" y="1371600"/>
            <a:ext cx="1506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Students</a:t>
            </a:r>
          </a:p>
        </p:txBody>
      </p:sp>
      <p:sp>
        <p:nvSpPr>
          <p:cNvPr id="3527689" name="Text Box 9"/>
          <p:cNvSpPr txBox="1">
            <a:spLocks noChangeArrowheads="1"/>
          </p:cNvSpPr>
          <p:nvPr/>
        </p:nvSpPr>
        <p:spPr bwMode="auto">
          <a:xfrm>
            <a:off x="6080503" y="1371600"/>
            <a:ext cx="1782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The Public</a:t>
            </a:r>
          </a:p>
        </p:txBody>
      </p:sp>
      <p:sp>
        <p:nvSpPr>
          <p:cNvPr id="3527690" name="Line 10"/>
          <p:cNvSpPr>
            <a:spLocks noChangeShapeType="1"/>
          </p:cNvSpPr>
          <p:nvPr/>
        </p:nvSpPr>
        <p:spPr bwMode="auto">
          <a:xfrm rot="14400000">
            <a:off x="5353844" y="1186657"/>
            <a:ext cx="2441575" cy="5443537"/>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91" name="Text Box 11"/>
          <p:cNvSpPr txBox="1">
            <a:spLocks noChangeArrowheads="1"/>
          </p:cNvSpPr>
          <p:nvPr/>
        </p:nvSpPr>
        <p:spPr bwMode="auto">
          <a:xfrm rot="3180000">
            <a:off x="737030" y="3730159"/>
            <a:ext cx="30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2C7C9F"/>
                </a:solidFill>
                <a:latin typeface="+mn-lt"/>
              </a:rPr>
              <a:t>Formal Learning</a:t>
            </a:r>
          </a:p>
        </p:txBody>
      </p:sp>
      <p:sp>
        <p:nvSpPr>
          <p:cNvPr id="3527692" name="Text Box 12"/>
          <p:cNvSpPr txBox="1">
            <a:spLocks noChangeArrowheads="1"/>
          </p:cNvSpPr>
          <p:nvPr/>
        </p:nvSpPr>
        <p:spPr bwMode="auto">
          <a:xfrm rot="18300000">
            <a:off x="4873764" y="3839697"/>
            <a:ext cx="387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2C7C9F"/>
                </a:solidFill>
                <a:latin typeface="+mn-lt"/>
              </a:rPr>
              <a:t>Free-Choice Learning</a:t>
            </a:r>
          </a:p>
        </p:txBody>
      </p:sp>
      <p:sp>
        <p:nvSpPr>
          <p:cNvPr id="4845579" name="AutoShape 2"/>
          <p:cNvSpPr>
            <a:spLocks noChangeArrowheads="1"/>
          </p:cNvSpPr>
          <p:nvPr/>
        </p:nvSpPr>
        <p:spPr bwMode="auto">
          <a:xfrm rot="10800000">
            <a:off x="990600" y="1373188"/>
            <a:ext cx="7162800" cy="4875212"/>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pPr algn="ctr"/>
            <a:endParaRPr lang="en-US"/>
          </a:p>
        </p:txBody>
      </p:sp>
      <p:sp>
        <p:nvSpPr>
          <p:cNvPr id="4845580" name="AutoShape 8"/>
          <p:cNvSpPr>
            <a:spLocks noChangeArrowheads="1"/>
          </p:cNvSpPr>
          <p:nvPr/>
        </p:nvSpPr>
        <p:spPr bwMode="auto">
          <a:xfrm rot="-5400000">
            <a:off x="4273849" y="1664493"/>
            <a:ext cx="537567" cy="550863"/>
          </a:xfrm>
          <a:prstGeom prst="rightArrow">
            <a:avLst>
              <a:gd name="adj1" fmla="val 40278"/>
              <a:gd name="adj2" fmla="val 37074"/>
            </a:avLst>
          </a:prstGeom>
          <a:solidFill>
            <a:srgbClr val="C00000"/>
          </a:solidFill>
          <a:ln w="19050">
            <a:solidFill>
              <a:schemeClr val="tx1"/>
            </a:solidFill>
            <a:miter lim="800000"/>
            <a:headEnd/>
            <a:tailEnd/>
          </a:ln>
        </p:spPr>
        <p:txBody>
          <a:bodyPr vert="eaVert" anchor="ctr">
            <a:spAutoFit/>
          </a:bodyPr>
          <a:lstStyle/>
          <a:p>
            <a:pPr algn="ctr"/>
            <a:endParaRPr lang="en-US" sz="1800"/>
          </a:p>
        </p:txBody>
      </p:sp>
      <p:sp>
        <p:nvSpPr>
          <p:cNvPr id="4845581" name="Rectangle 13"/>
          <p:cNvSpPr>
            <a:spLocks noChangeArrowheads="1"/>
          </p:cNvSpPr>
          <p:nvPr/>
        </p:nvSpPr>
        <p:spPr bwMode="auto">
          <a:xfrm>
            <a:off x="1960883" y="2286000"/>
            <a:ext cx="5250812" cy="4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2075" tIns="46038" rIns="92075" bIns="46038">
            <a:spAutoFit/>
          </a:bodyPr>
          <a:lstStyle/>
          <a:p>
            <a:pPr algn="ctr">
              <a:lnSpc>
                <a:spcPct val="80000"/>
              </a:lnSpc>
              <a:spcBef>
                <a:spcPct val="40000"/>
              </a:spcBef>
            </a:pPr>
            <a:r>
              <a:rPr lang="en-US" sz="3000" b="1" dirty="0" smtClean="0">
                <a:solidFill>
                  <a:srgbClr val="C00000"/>
                </a:solidFill>
              </a:rPr>
              <a:t>Instead: </a:t>
            </a:r>
            <a:r>
              <a:rPr lang="ja-JP" altLang="en-US" sz="3000" b="1" dirty="0">
                <a:solidFill>
                  <a:srgbClr val="C00000"/>
                </a:solidFill>
              </a:rPr>
              <a:t>“</a:t>
            </a:r>
            <a:r>
              <a:rPr lang="en-US" sz="3000" b="1" dirty="0" err="1">
                <a:solidFill>
                  <a:srgbClr val="C00000"/>
                </a:solidFill>
              </a:rPr>
              <a:t>Storying</a:t>
            </a:r>
            <a:r>
              <a:rPr lang="en-US" sz="3000" b="1" dirty="0">
                <a:solidFill>
                  <a:srgbClr val="C00000"/>
                </a:solidFill>
              </a:rPr>
              <a:t> It Up</a:t>
            </a:r>
            <a:r>
              <a:rPr lang="ja-JP" altLang="en-US" sz="3000" b="1" dirty="0">
                <a:solidFill>
                  <a:srgbClr val="C00000"/>
                </a:solidFill>
              </a:rPr>
              <a:t>”</a:t>
            </a:r>
            <a:r>
              <a:rPr lang="en-US" sz="3000" b="1" dirty="0">
                <a:solidFill>
                  <a:srgbClr val="C00000"/>
                </a:solidFill>
              </a:rPr>
              <a:t> </a:t>
            </a:r>
            <a:r>
              <a:rPr lang="en-US" sz="3000" b="1" dirty="0">
                <a:solidFill>
                  <a:srgbClr val="C00000"/>
                </a:solidFill>
                <a:sym typeface="Wingdings" charset="0"/>
              </a:rPr>
              <a:t></a:t>
            </a:r>
          </a:p>
        </p:txBody>
      </p:sp>
      <p:sp>
        <p:nvSpPr>
          <p:cNvPr id="3527684" name="Text Box 4"/>
          <p:cNvSpPr txBox="1">
            <a:spLocks noChangeArrowheads="1"/>
          </p:cNvSpPr>
          <p:nvPr/>
        </p:nvSpPr>
        <p:spPr bwMode="auto">
          <a:xfrm>
            <a:off x="2294032" y="6248400"/>
            <a:ext cx="454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2C7C9F"/>
                </a:solidFill>
                <a:latin typeface="+mn-lt"/>
              </a:rPr>
              <a:t>Science </a:t>
            </a:r>
            <a:r>
              <a:rPr lang="en-US" sz="2000" b="1" dirty="0">
                <a:solidFill>
                  <a:srgbClr val="2C7C9F"/>
                </a:solidFill>
                <a:latin typeface="+mn-lt"/>
              </a:rPr>
              <a:t>(EarthScope, Cascadia)</a:t>
            </a:r>
            <a:endParaRPr lang="en-US" sz="2800" b="1" dirty="0">
              <a:solidFill>
                <a:srgbClr val="2C7C9F"/>
              </a:solidFill>
              <a:latin typeface="+mn-lt"/>
            </a:endParaRPr>
          </a:p>
        </p:txBody>
      </p:sp>
      <p:sp>
        <p:nvSpPr>
          <p:cNvPr id="3527685" name="Text Box 5"/>
          <p:cNvSpPr txBox="1">
            <a:spLocks noChangeArrowheads="1"/>
          </p:cNvSpPr>
          <p:nvPr/>
        </p:nvSpPr>
        <p:spPr bwMode="auto">
          <a:xfrm>
            <a:off x="1268648" y="776288"/>
            <a:ext cx="6605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2C7C9F"/>
                </a:solidFill>
                <a:latin typeface="+mn-lt"/>
              </a:rPr>
              <a:t>Meanings </a:t>
            </a:r>
            <a:r>
              <a:rPr lang="en-US" sz="2000" b="1">
                <a:solidFill>
                  <a:srgbClr val="2C7C9F"/>
                </a:solidFill>
                <a:latin typeface="+mn-lt"/>
              </a:rPr>
              <a:t>(Geoscience, Hazards, Preparedness)</a:t>
            </a:r>
          </a:p>
        </p:txBody>
      </p:sp>
      <p:sp>
        <p:nvSpPr>
          <p:cNvPr id="2" name="Title 1"/>
          <p:cNvSpPr>
            <a:spLocks noGrp="1"/>
          </p:cNvSpPr>
          <p:nvPr>
            <p:ph type="title"/>
          </p:nvPr>
        </p:nvSpPr>
        <p:spPr/>
        <p:txBody>
          <a:bodyPr/>
          <a:lstStyle/>
          <a:p>
            <a:r>
              <a:rPr lang="en-US" dirty="0" smtClean="0">
                <a:solidFill>
                  <a:schemeClr val="tx1">
                    <a:lumMod val="65000"/>
                    <a:lumOff val="35000"/>
                  </a:schemeClr>
                </a:solidFill>
              </a:rPr>
              <a:t>CEETEP View</a:t>
            </a:r>
            <a:endParaRPr lang="en-US" dirty="0">
              <a:solidFill>
                <a:schemeClr val="tx1">
                  <a:lumMod val="65000"/>
                  <a:lumOff val="35000"/>
                </a:schemeClr>
              </a:solidFill>
            </a:endParaRPr>
          </a:p>
        </p:txBody>
      </p:sp>
      <p:sp>
        <p:nvSpPr>
          <p:cNvPr id="16" name="Text Box 5"/>
          <p:cNvSpPr txBox="1">
            <a:spLocks noChangeArrowheads="1"/>
          </p:cNvSpPr>
          <p:nvPr/>
        </p:nvSpPr>
        <p:spPr bwMode="auto">
          <a:xfrm>
            <a:off x="923630" y="107576"/>
            <a:ext cx="7389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smtClean="0">
                <a:solidFill>
                  <a:srgbClr val="2C7C9F"/>
                </a:solidFill>
                <a:latin typeface="+mn-lt"/>
              </a:rPr>
              <a:t>Greater resilience in Cascadia &amp; America</a:t>
            </a:r>
          </a:p>
          <a:p>
            <a:pPr algn="ctr"/>
            <a:r>
              <a:rPr lang="en-US" sz="2000" b="1" dirty="0" smtClean="0">
                <a:solidFill>
                  <a:srgbClr val="595959"/>
                </a:solidFill>
                <a:latin typeface="+mn-lt"/>
              </a:rPr>
              <a:t>Partner organizations &amp; further dissemination</a:t>
            </a:r>
            <a:endParaRPr lang="en-US" sz="2000" b="1" dirty="0">
              <a:solidFill>
                <a:srgbClr val="595959"/>
              </a:solidFill>
              <a:latin typeface="+mn-lt"/>
            </a:endParaRPr>
          </a:p>
        </p:txBody>
      </p:sp>
      <p:sp>
        <p:nvSpPr>
          <p:cNvPr id="17" name="Line 10"/>
          <p:cNvSpPr>
            <a:spLocks noChangeShapeType="1"/>
          </p:cNvSpPr>
          <p:nvPr/>
        </p:nvSpPr>
        <p:spPr bwMode="auto">
          <a:xfrm rot="14400000">
            <a:off x="7583610" y="712700"/>
            <a:ext cx="580312" cy="344819"/>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0"/>
          <p:cNvSpPr>
            <a:spLocks noChangeShapeType="1"/>
          </p:cNvSpPr>
          <p:nvPr/>
        </p:nvSpPr>
        <p:spPr bwMode="auto">
          <a:xfrm rot="14400000">
            <a:off x="866938" y="712699"/>
            <a:ext cx="580312" cy="344819"/>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98768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845580"/>
                                        </p:tgtEl>
                                        <p:attrNameLst>
                                          <p:attrName>style.visibility</p:attrName>
                                        </p:attrNameLst>
                                      </p:cBhvr>
                                      <p:to>
                                        <p:strVal val="visible"/>
                                      </p:to>
                                    </p:set>
                                    <p:anim calcmode="lin" valueType="num">
                                      <p:cBhvr additive="base">
                                        <p:cTn id="7" dur="500" fill="hold"/>
                                        <p:tgtEl>
                                          <p:spTgt spid="4845580"/>
                                        </p:tgtEl>
                                        <p:attrNameLst>
                                          <p:attrName>ppt_x</p:attrName>
                                        </p:attrNameLst>
                                      </p:cBhvr>
                                      <p:tavLst>
                                        <p:tav tm="0">
                                          <p:val>
                                            <p:strVal val="#ppt_x"/>
                                          </p:val>
                                        </p:tav>
                                        <p:tav tm="100000">
                                          <p:val>
                                            <p:strVal val="#ppt_x"/>
                                          </p:val>
                                        </p:tav>
                                      </p:tavLst>
                                    </p:anim>
                                    <p:anim calcmode="lin" valueType="num">
                                      <p:cBhvr additive="base">
                                        <p:cTn id="8" dur="500" fill="hold"/>
                                        <p:tgtEl>
                                          <p:spTgt spid="4845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45581"/>
                                        </p:tgtEl>
                                        <p:attrNameLst>
                                          <p:attrName>style.visibility</p:attrName>
                                        </p:attrNameLst>
                                      </p:cBhvr>
                                      <p:to>
                                        <p:strVal val="visible"/>
                                      </p:to>
                                    </p:set>
                                    <p:anim calcmode="lin" valueType="num">
                                      <p:cBhvr additive="base">
                                        <p:cTn id="11" dur="500" fill="hold"/>
                                        <p:tgtEl>
                                          <p:spTgt spid="4845581"/>
                                        </p:tgtEl>
                                        <p:attrNameLst>
                                          <p:attrName>ppt_x</p:attrName>
                                        </p:attrNameLst>
                                      </p:cBhvr>
                                      <p:tavLst>
                                        <p:tav tm="0">
                                          <p:val>
                                            <p:strVal val="#ppt_x"/>
                                          </p:val>
                                        </p:tav>
                                        <p:tav tm="100000">
                                          <p:val>
                                            <p:strVal val="#ppt_x"/>
                                          </p:val>
                                        </p:tav>
                                      </p:tavLst>
                                    </p:anim>
                                    <p:anim calcmode="lin" valueType="num">
                                      <p:cBhvr additive="base">
                                        <p:cTn id="12" dur="500" fill="hold"/>
                                        <p:tgtEl>
                                          <p:spTgt spid="48455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37" presetClass="entr"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900" decel="100000" fill="hold"/>
                                        <p:tgtEl>
                                          <p:spTgt spid="1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5580" grpId="0" animBg="1"/>
      <p:bldP spid="4845581" grpId="0"/>
      <p:bldP spid="2" grpId="0"/>
      <p:bldP spid="16" grpId="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923630" y="107576"/>
            <a:ext cx="7389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smtClean="0">
                <a:solidFill>
                  <a:srgbClr val="2C7C9F"/>
                </a:solidFill>
                <a:latin typeface="+mn-lt"/>
              </a:rPr>
              <a:t>Greater resilience in Cascadia &amp; America</a:t>
            </a:r>
          </a:p>
          <a:p>
            <a:pPr algn="ctr"/>
            <a:r>
              <a:rPr lang="en-US" sz="2000" b="1" dirty="0" smtClean="0">
                <a:solidFill>
                  <a:srgbClr val="595959"/>
                </a:solidFill>
                <a:latin typeface="+mn-lt"/>
              </a:rPr>
              <a:t>Partner organizations &amp; further dissemination</a:t>
            </a:r>
            <a:endParaRPr lang="en-US" sz="2000" b="1" dirty="0">
              <a:solidFill>
                <a:srgbClr val="595959"/>
              </a:solidFill>
              <a:latin typeface="+mn-lt"/>
            </a:endParaRPr>
          </a:p>
        </p:txBody>
      </p:sp>
      <p:sp>
        <p:nvSpPr>
          <p:cNvPr id="3527683" name="Line 3"/>
          <p:cNvSpPr>
            <a:spLocks noChangeShapeType="1"/>
          </p:cNvSpPr>
          <p:nvPr/>
        </p:nvSpPr>
        <p:spPr bwMode="auto">
          <a:xfrm flipH="1" flipV="1">
            <a:off x="762000" y="1524000"/>
            <a:ext cx="3581400" cy="4800600"/>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87" name="Text Box 7"/>
          <p:cNvSpPr txBox="1">
            <a:spLocks noChangeArrowheads="1"/>
          </p:cNvSpPr>
          <p:nvPr/>
        </p:nvSpPr>
        <p:spPr bwMode="auto">
          <a:xfrm>
            <a:off x="3742161" y="4876800"/>
            <a:ext cx="1659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Scientists</a:t>
            </a:r>
          </a:p>
        </p:txBody>
      </p:sp>
      <p:sp>
        <p:nvSpPr>
          <p:cNvPr id="3527688" name="Text Box 8"/>
          <p:cNvSpPr txBox="1">
            <a:spLocks noChangeArrowheads="1"/>
          </p:cNvSpPr>
          <p:nvPr/>
        </p:nvSpPr>
        <p:spPr bwMode="auto">
          <a:xfrm>
            <a:off x="1278086" y="1371600"/>
            <a:ext cx="1506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Students</a:t>
            </a:r>
          </a:p>
        </p:txBody>
      </p:sp>
      <p:sp>
        <p:nvSpPr>
          <p:cNvPr id="3527689" name="Text Box 9"/>
          <p:cNvSpPr txBox="1">
            <a:spLocks noChangeArrowheads="1"/>
          </p:cNvSpPr>
          <p:nvPr/>
        </p:nvSpPr>
        <p:spPr bwMode="auto">
          <a:xfrm>
            <a:off x="6080503" y="1371600"/>
            <a:ext cx="1782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chemeClr val="accent5"/>
                </a:solidFill>
                <a:latin typeface="+mn-lt"/>
              </a:rPr>
              <a:t>The Public</a:t>
            </a:r>
          </a:p>
        </p:txBody>
      </p:sp>
      <p:sp>
        <p:nvSpPr>
          <p:cNvPr id="3527690" name="Line 10"/>
          <p:cNvSpPr>
            <a:spLocks noChangeShapeType="1"/>
          </p:cNvSpPr>
          <p:nvPr/>
        </p:nvSpPr>
        <p:spPr bwMode="auto">
          <a:xfrm rot="14400000">
            <a:off x="5353844" y="1186657"/>
            <a:ext cx="2441575" cy="5443537"/>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527691" name="Text Box 11"/>
          <p:cNvSpPr txBox="1">
            <a:spLocks noChangeArrowheads="1"/>
          </p:cNvSpPr>
          <p:nvPr/>
        </p:nvSpPr>
        <p:spPr bwMode="auto">
          <a:xfrm rot="3180000">
            <a:off x="737030" y="3730159"/>
            <a:ext cx="30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2C7C9F"/>
                </a:solidFill>
                <a:latin typeface="+mn-lt"/>
              </a:rPr>
              <a:t>Formal Learning</a:t>
            </a:r>
          </a:p>
        </p:txBody>
      </p:sp>
      <p:sp>
        <p:nvSpPr>
          <p:cNvPr id="3527692" name="Text Box 12"/>
          <p:cNvSpPr txBox="1">
            <a:spLocks noChangeArrowheads="1"/>
          </p:cNvSpPr>
          <p:nvPr/>
        </p:nvSpPr>
        <p:spPr bwMode="auto">
          <a:xfrm rot="18300000">
            <a:off x="4873764" y="3839697"/>
            <a:ext cx="387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2C7C9F"/>
                </a:solidFill>
                <a:latin typeface="+mn-lt"/>
              </a:rPr>
              <a:t>Free-Choice Learning</a:t>
            </a:r>
          </a:p>
        </p:txBody>
      </p:sp>
      <p:sp>
        <p:nvSpPr>
          <p:cNvPr id="4845579" name="AutoShape 2"/>
          <p:cNvSpPr>
            <a:spLocks noChangeArrowheads="1"/>
          </p:cNvSpPr>
          <p:nvPr/>
        </p:nvSpPr>
        <p:spPr bwMode="auto">
          <a:xfrm rot="10800000">
            <a:off x="990600" y="1373188"/>
            <a:ext cx="7162800" cy="4875212"/>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pPr algn="ctr"/>
            <a:endParaRPr lang="en-US"/>
          </a:p>
        </p:txBody>
      </p:sp>
      <p:sp>
        <p:nvSpPr>
          <p:cNvPr id="3527684" name="Text Box 4"/>
          <p:cNvSpPr txBox="1">
            <a:spLocks noChangeArrowheads="1"/>
          </p:cNvSpPr>
          <p:nvPr/>
        </p:nvSpPr>
        <p:spPr bwMode="auto">
          <a:xfrm>
            <a:off x="2294032" y="6248400"/>
            <a:ext cx="454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2C7C9F"/>
                </a:solidFill>
                <a:latin typeface="+mn-lt"/>
              </a:rPr>
              <a:t>Science </a:t>
            </a:r>
            <a:r>
              <a:rPr lang="en-US" sz="2000" b="1" dirty="0">
                <a:solidFill>
                  <a:srgbClr val="2C7C9F"/>
                </a:solidFill>
                <a:latin typeface="+mn-lt"/>
              </a:rPr>
              <a:t>(EarthScope, Cascadia)</a:t>
            </a:r>
            <a:endParaRPr lang="en-US" sz="2800" b="1" dirty="0">
              <a:solidFill>
                <a:srgbClr val="2C7C9F"/>
              </a:solidFill>
              <a:latin typeface="+mn-lt"/>
            </a:endParaRPr>
          </a:p>
        </p:txBody>
      </p:sp>
      <p:sp>
        <p:nvSpPr>
          <p:cNvPr id="3527685" name="Text Box 5"/>
          <p:cNvSpPr txBox="1">
            <a:spLocks noChangeArrowheads="1"/>
          </p:cNvSpPr>
          <p:nvPr/>
        </p:nvSpPr>
        <p:spPr bwMode="auto">
          <a:xfrm>
            <a:off x="1268648" y="776288"/>
            <a:ext cx="6605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2C7C9F"/>
                </a:solidFill>
                <a:latin typeface="+mn-lt"/>
              </a:rPr>
              <a:t>Meanings </a:t>
            </a:r>
            <a:r>
              <a:rPr lang="en-US" sz="2000" b="1">
                <a:solidFill>
                  <a:srgbClr val="2C7C9F"/>
                </a:solidFill>
                <a:latin typeface="+mn-lt"/>
              </a:rPr>
              <a:t>(Geoscience, Hazards, Preparedness)</a:t>
            </a:r>
          </a:p>
        </p:txBody>
      </p:sp>
      <p:sp>
        <p:nvSpPr>
          <p:cNvPr id="17" name="Line 10"/>
          <p:cNvSpPr>
            <a:spLocks noChangeShapeType="1"/>
          </p:cNvSpPr>
          <p:nvPr/>
        </p:nvSpPr>
        <p:spPr bwMode="auto">
          <a:xfrm rot="14400000">
            <a:off x="7583610" y="712700"/>
            <a:ext cx="580312" cy="344819"/>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0"/>
          <p:cNvSpPr>
            <a:spLocks noChangeShapeType="1"/>
          </p:cNvSpPr>
          <p:nvPr/>
        </p:nvSpPr>
        <p:spPr bwMode="auto">
          <a:xfrm rot="14400000">
            <a:off x="866938" y="712699"/>
            <a:ext cx="580312" cy="344819"/>
          </a:xfrm>
          <a:prstGeom prst="line">
            <a:avLst/>
          </a:prstGeom>
          <a:noFill/>
          <a:ln w="50800">
            <a:solidFill>
              <a:srgbClr val="2C7C9F"/>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7"/>
          <p:cNvSpPr txBox="1">
            <a:spLocks noChangeArrowheads="1"/>
          </p:cNvSpPr>
          <p:nvPr/>
        </p:nvSpPr>
        <p:spPr bwMode="auto">
          <a:xfrm>
            <a:off x="3734605" y="2331220"/>
            <a:ext cx="1673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dirty="0">
                <a:solidFill>
                  <a:srgbClr val="7EB606"/>
                </a:solidFill>
                <a:latin typeface="+mn-lt"/>
              </a:rPr>
              <a:t>Educators</a:t>
            </a:r>
          </a:p>
        </p:txBody>
      </p:sp>
      <p:sp>
        <p:nvSpPr>
          <p:cNvPr id="20" name="Text Box 21"/>
          <p:cNvSpPr txBox="1">
            <a:spLocks noChangeArrowheads="1"/>
          </p:cNvSpPr>
          <p:nvPr/>
        </p:nvSpPr>
        <p:spPr bwMode="auto">
          <a:xfrm>
            <a:off x="3013129" y="2711450"/>
            <a:ext cx="1292116"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2000" b="1">
                <a:solidFill>
                  <a:schemeClr val="accent6"/>
                </a:solidFill>
                <a:latin typeface="+mn-lt"/>
              </a:rPr>
              <a:t>K-12</a:t>
            </a:r>
          </a:p>
          <a:p>
            <a:pPr algn="ctr">
              <a:lnSpc>
                <a:spcPct val="90000"/>
              </a:lnSpc>
            </a:pPr>
            <a:r>
              <a:rPr lang="en-US" sz="2000" b="1">
                <a:solidFill>
                  <a:schemeClr val="accent6"/>
                </a:solidFill>
                <a:latin typeface="+mn-lt"/>
              </a:rPr>
              <a:t>Teachers</a:t>
            </a:r>
          </a:p>
        </p:txBody>
      </p:sp>
      <p:sp>
        <p:nvSpPr>
          <p:cNvPr id="21" name="Text Box 22"/>
          <p:cNvSpPr txBox="1">
            <a:spLocks noChangeArrowheads="1"/>
          </p:cNvSpPr>
          <p:nvPr/>
        </p:nvSpPr>
        <p:spPr bwMode="auto">
          <a:xfrm>
            <a:off x="4486973" y="2697210"/>
            <a:ext cx="1672328"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2000" b="1">
                <a:solidFill>
                  <a:schemeClr val="accent6"/>
                </a:solidFill>
                <a:latin typeface="+mn-lt"/>
              </a:rPr>
              <a:t>Park</a:t>
            </a:r>
          </a:p>
          <a:p>
            <a:pPr algn="ctr">
              <a:lnSpc>
                <a:spcPct val="90000"/>
              </a:lnSpc>
            </a:pPr>
            <a:r>
              <a:rPr lang="en-US" sz="2000" b="1">
                <a:solidFill>
                  <a:schemeClr val="accent6"/>
                </a:solidFill>
                <a:latin typeface="+mn-lt"/>
              </a:rPr>
              <a:t>Interpreters</a:t>
            </a:r>
          </a:p>
        </p:txBody>
      </p:sp>
      <p:sp>
        <p:nvSpPr>
          <p:cNvPr id="22" name="Text Box 21"/>
          <p:cNvSpPr txBox="1">
            <a:spLocks noChangeArrowheads="1"/>
          </p:cNvSpPr>
          <p:nvPr/>
        </p:nvSpPr>
        <p:spPr bwMode="auto">
          <a:xfrm>
            <a:off x="3687753" y="1524000"/>
            <a:ext cx="1774845"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pPr>
            <a:r>
              <a:rPr lang="en-US" sz="2000" b="1" dirty="0">
                <a:solidFill>
                  <a:schemeClr val="accent6"/>
                </a:solidFill>
                <a:latin typeface="+mn-lt"/>
              </a:rPr>
              <a:t>Emergency</a:t>
            </a:r>
          </a:p>
          <a:p>
            <a:pPr algn="ctr">
              <a:lnSpc>
                <a:spcPct val="90000"/>
              </a:lnSpc>
            </a:pPr>
            <a:r>
              <a:rPr lang="en-US" sz="2000" b="1" dirty="0">
                <a:solidFill>
                  <a:schemeClr val="accent6"/>
                </a:solidFill>
                <a:latin typeface="+mn-lt"/>
              </a:rPr>
              <a:t>Management</a:t>
            </a:r>
          </a:p>
          <a:p>
            <a:pPr algn="ctr">
              <a:lnSpc>
                <a:spcPct val="90000"/>
              </a:lnSpc>
            </a:pPr>
            <a:r>
              <a:rPr lang="en-US" sz="2000" b="1" dirty="0">
                <a:solidFill>
                  <a:schemeClr val="accent6"/>
                </a:solidFill>
                <a:latin typeface="+mn-lt"/>
              </a:rPr>
              <a:t>Educators</a:t>
            </a:r>
          </a:p>
        </p:txBody>
      </p:sp>
      <p:sp>
        <p:nvSpPr>
          <p:cNvPr id="23" name="Oval 20"/>
          <p:cNvSpPr>
            <a:spLocks noChangeArrowheads="1"/>
          </p:cNvSpPr>
          <p:nvPr/>
        </p:nvSpPr>
        <p:spPr bwMode="auto">
          <a:xfrm>
            <a:off x="2590800" y="1447800"/>
            <a:ext cx="3886200" cy="2286000"/>
          </a:xfrm>
          <a:prstGeom prst="ellipse">
            <a:avLst/>
          </a:prstGeom>
          <a:noFill/>
          <a:ln w="50800">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24" name="Line 7"/>
          <p:cNvSpPr>
            <a:spLocks noChangeShapeType="1"/>
          </p:cNvSpPr>
          <p:nvPr/>
        </p:nvSpPr>
        <p:spPr bwMode="auto">
          <a:xfrm flipH="1" flipV="1">
            <a:off x="4953000" y="3429000"/>
            <a:ext cx="1524000" cy="1693140"/>
          </a:xfrm>
          <a:prstGeom prst="line">
            <a:avLst/>
          </a:prstGeom>
          <a:noFill/>
          <a:ln w="50800">
            <a:solidFill>
              <a:srgbClr val="C00000"/>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5" name="Rectangle 8"/>
          <p:cNvSpPr>
            <a:spLocks noChangeArrowheads="1"/>
          </p:cNvSpPr>
          <p:nvPr/>
        </p:nvSpPr>
        <p:spPr bwMode="auto">
          <a:xfrm>
            <a:off x="6477000" y="5122140"/>
            <a:ext cx="2514600" cy="1087477"/>
          </a:xfrm>
          <a:prstGeom prst="rect">
            <a:avLst/>
          </a:prstGeom>
          <a:noFill/>
          <a:ln w="50800">
            <a:solidFill>
              <a:schemeClr val="accent6"/>
            </a:solidFill>
            <a:miter lim="800000"/>
            <a:headEnd type="none" w="sm" len="sm"/>
            <a:tailEnd type="none" w="sm" len="sm"/>
          </a:ln>
        </p:spPr>
        <p:txBody>
          <a:bodyPr>
            <a:spAutoFit/>
          </a:bodyPr>
          <a:lstStyle/>
          <a:p>
            <a:pPr algn="ctr">
              <a:lnSpc>
                <a:spcPct val="80000"/>
              </a:lnSpc>
            </a:pPr>
            <a:r>
              <a:rPr lang="en-US" sz="2000" b="1" i="1" dirty="0" smtClean="0">
                <a:solidFill>
                  <a:srgbClr val="C00000"/>
                </a:solidFill>
              </a:rPr>
              <a:t>Joint p</a:t>
            </a:r>
            <a:r>
              <a:rPr lang="en-US" sz="2000" i="1" dirty="0" smtClean="0">
                <a:solidFill>
                  <a:srgbClr val="C00000"/>
                </a:solidFill>
              </a:rPr>
              <a:t>rofessional development in coastal communities</a:t>
            </a:r>
            <a:endParaRPr lang="en-US" sz="2000" i="1" dirty="0">
              <a:solidFill>
                <a:srgbClr val="C00000"/>
              </a:solidFill>
            </a:endParaRPr>
          </a:p>
        </p:txBody>
      </p:sp>
    </p:spTree>
    <p:extLst>
      <p:ext uri="{BB962C8B-B14F-4D97-AF65-F5344CB8AC3E}">
        <p14:creationId xmlns:p14="http://schemas.microsoft.com/office/powerpoint/2010/main" val="36158989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 presetClass="entr" presetSubtype="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1+#ppt_w/2"/>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par>
                                <p:cTn id="12" presetID="2" presetClass="entr" presetSubtype="6"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1+#ppt_w/2"/>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13019</TotalTime>
  <Words>3031</Words>
  <Application>Microsoft Macintosh PowerPoint</Application>
  <PresentationFormat>On-screen Show (4:3)</PresentationFormat>
  <Paragraphs>551</Paragraphs>
  <Slides>48</Slides>
  <Notes>27</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Breeze</vt:lpstr>
      <vt:lpstr>CEETEP Cascadia EarthScope Earthquake and Tsunami Education Program</vt:lpstr>
      <vt:lpstr>Introductions</vt:lpstr>
      <vt:lpstr>CEETEP</vt:lpstr>
      <vt:lpstr>Beauty and the Beast</vt:lpstr>
      <vt:lpstr>CEETEP Precursors </vt:lpstr>
      <vt:lpstr>Traditional View</vt:lpstr>
      <vt:lpstr>Rethinking the View</vt:lpstr>
      <vt:lpstr>CEETEP View</vt:lpstr>
      <vt:lpstr>PowerPoint Presentation</vt:lpstr>
      <vt:lpstr>Galvanizing change in preparedness</vt:lpstr>
      <vt:lpstr>PowerPoint Presentation</vt:lpstr>
      <vt:lpstr>Workshop space info</vt:lpstr>
      <vt:lpstr>CEETEP Binder &amp; Resources</vt:lpstr>
      <vt:lpstr>Agenda Day 1- Getting started</vt:lpstr>
      <vt:lpstr>Agenda Day 2- Field Trip</vt:lpstr>
      <vt:lpstr>Agenda Day 3 – Cascadia</vt:lpstr>
      <vt:lpstr>Tsunami Boat Book</vt:lpstr>
      <vt:lpstr>Agenda Day 4 – Bringing it together</vt:lpstr>
      <vt:lpstr>Share-a-thon</vt:lpstr>
      <vt:lpstr>PowerPoint Presentation</vt:lpstr>
      <vt:lpstr>PowerPoint Presentation</vt:lpstr>
      <vt:lpstr>Action Team 1– Humboldt County</vt:lpstr>
      <vt:lpstr>Action Team 2 – Arcata</vt:lpstr>
      <vt:lpstr>Action Team 3 – Del Norte County</vt:lpstr>
      <vt:lpstr>Action Team 4 – Eureka </vt:lpstr>
      <vt:lpstr>Action Team 5 – Humboldt County</vt:lpstr>
      <vt:lpstr>Get to know your team</vt:lpstr>
      <vt:lpstr>PowerPoint Presentation</vt:lpstr>
      <vt:lpstr>PowerPoint Presentation</vt:lpstr>
      <vt:lpstr>PowerPoint Presentation</vt:lpstr>
      <vt:lpstr>PowerPoint Presentation</vt:lpstr>
      <vt:lpstr>PowerPoint Presentation</vt:lpstr>
      <vt:lpstr>PowerPoint Presentation</vt:lpstr>
      <vt:lpstr>EarthScope GPS Stations</vt:lpstr>
      <vt:lpstr>PowerPoint Presentation</vt:lpstr>
      <vt:lpstr>PowerPoint Presentation</vt:lpstr>
      <vt:lpstr>PowerPoint Presentation</vt:lpstr>
      <vt:lpstr>PowerPoint Presentation</vt:lpstr>
      <vt:lpstr>PowerPoint Presentation</vt:lpstr>
      <vt:lpstr>PowerPoint Presentation</vt:lpstr>
      <vt:lpstr>EarthScope Cheat Sheet</vt:lpstr>
      <vt:lpstr>PowerPoint Presentation</vt:lpstr>
      <vt:lpstr>PowerPoint Presentation</vt:lpstr>
      <vt:lpstr>PowerPoint Presentation</vt:lpstr>
      <vt:lpstr>Questions to consider</vt:lpstr>
      <vt:lpstr>Substitute Payment</vt:lpstr>
      <vt:lpstr>Field Trip Logistics</vt:lpstr>
      <vt:lpstr>Field Trip Logistics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Oral Histories &amp; Disaster Preparedness</dc:title>
  <dc:creator>Beth Pratt-Sitaula</dc:creator>
  <cp:lastModifiedBy>Beth Pratt-Sitaula</cp:lastModifiedBy>
  <cp:revision>224</cp:revision>
  <dcterms:created xsi:type="dcterms:W3CDTF">2013-08-12T04:44:00Z</dcterms:created>
  <dcterms:modified xsi:type="dcterms:W3CDTF">2016-11-10T06:25:40Z</dcterms:modified>
</cp:coreProperties>
</file>