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570" r:id="rId3"/>
    <p:sldId id="572" r:id="rId4"/>
    <p:sldId id="529" r:id="rId5"/>
    <p:sldId id="504" r:id="rId6"/>
    <p:sldId id="479" r:id="rId7"/>
    <p:sldId id="573" r:id="rId8"/>
    <p:sldId id="575" r:id="rId9"/>
    <p:sldId id="566" r:id="rId10"/>
    <p:sldId id="574" r:id="rId11"/>
    <p:sldId id="478" r:id="rId12"/>
    <p:sldId id="552" r:id="rId13"/>
    <p:sldId id="576" r:id="rId14"/>
    <p:sldId id="577" r:id="rId15"/>
    <p:sldId id="578" r:id="rId16"/>
    <p:sldId id="57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4F1936-51EB-476D-ABCD-14D383B03825}">
          <p14:sldIdLst>
            <p14:sldId id="287"/>
            <p14:sldId id="570"/>
            <p14:sldId id="572"/>
            <p14:sldId id="529"/>
            <p14:sldId id="504"/>
            <p14:sldId id="479"/>
          </p14:sldIdLst>
        </p14:section>
        <p14:section name="Untitled Section" id="{F6FD4690-CACC-4518-9023-AD2497821F7C}">
          <p14:sldIdLst>
            <p14:sldId id="573"/>
            <p14:sldId id="575"/>
            <p14:sldId id="566"/>
            <p14:sldId id="574"/>
            <p14:sldId id="478"/>
            <p14:sldId id="552"/>
            <p14:sldId id="576"/>
            <p14:sldId id="577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66FF"/>
    <a:srgbClr val="008000"/>
    <a:srgbClr val="EFE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2" autoAdjust="0"/>
    <p:restoredTop sz="93515" autoAdjust="0"/>
  </p:normalViewPr>
  <p:slideViewPr>
    <p:cSldViewPr>
      <p:cViewPr varScale="1">
        <p:scale>
          <a:sx n="70" d="100"/>
          <a:sy n="70" d="100"/>
        </p:scale>
        <p:origin x="9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56"/>
    </p:cViewPr>
  </p:sorterViewPr>
  <p:notesViewPr>
    <p:cSldViewPr>
      <p:cViewPr varScale="1">
        <p:scale>
          <a:sx n="54" d="100"/>
          <a:sy n="54" d="100"/>
        </p:scale>
        <p:origin x="-283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5E196-077A-4E88-9F37-0F951CA5AA41}" type="doc">
      <dgm:prSet loTypeId="urn:microsoft.com/office/officeart/2005/8/layout/hProcess4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0CDD194-720C-4984-9172-23C4CA9C2E06}">
      <dgm:prSet phldrT="[Text]" custT="1"/>
      <dgm:spPr/>
      <dgm:t>
        <a:bodyPr/>
        <a:lstStyle/>
        <a:p>
          <a:r>
            <a:rPr lang="en-US" sz="2800" b="1" dirty="0" smtClean="0"/>
            <a:t>Survive the Earthquake</a:t>
          </a:r>
          <a:endParaRPr lang="en-US" sz="2800" b="1" dirty="0"/>
        </a:p>
      </dgm:t>
    </dgm:pt>
    <dgm:pt modelId="{4CBBA8D7-326A-4879-8C20-35241B62F3C4}" type="parTrans" cxnId="{FD5AF5D8-B81E-48B4-9CA1-EED2EF40538E}">
      <dgm:prSet/>
      <dgm:spPr/>
      <dgm:t>
        <a:bodyPr/>
        <a:lstStyle/>
        <a:p>
          <a:endParaRPr lang="en-US" sz="2800" b="1"/>
        </a:p>
      </dgm:t>
    </dgm:pt>
    <dgm:pt modelId="{C6A4D70F-0B75-48D4-97B4-0FECC56C57AA}" type="sibTrans" cxnId="{FD5AF5D8-B81E-48B4-9CA1-EED2EF40538E}">
      <dgm:prSet/>
      <dgm:spPr/>
      <dgm:t>
        <a:bodyPr/>
        <a:lstStyle/>
        <a:p>
          <a:endParaRPr lang="en-US" sz="2800" b="1"/>
        </a:p>
      </dgm:t>
    </dgm:pt>
    <dgm:pt modelId="{85490409-D693-4251-9C6D-C69584E873DE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800" b="1" dirty="0" smtClean="0"/>
            <a:t>Escape the Tsunami</a:t>
          </a:r>
          <a:endParaRPr lang="en-US" sz="2800" b="1" dirty="0"/>
        </a:p>
      </dgm:t>
    </dgm:pt>
    <dgm:pt modelId="{9F9A4EBD-5C4E-4D7E-B02A-31E12B35BAB5}" type="parTrans" cxnId="{9D5A8862-6AE9-4868-8D33-30545B405712}">
      <dgm:prSet/>
      <dgm:spPr/>
      <dgm:t>
        <a:bodyPr/>
        <a:lstStyle/>
        <a:p>
          <a:endParaRPr lang="en-US" sz="2800" b="1"/>
        </a:p>
      </dgm:t>
    </dgm:pt>
    <dgm:pt modelId="{A75D25FA-F8DE-4133-8343-6BB4EFA7653D}" type="sibTrans" cxnId="{9D5A8862-6AE9-4868-8D33-30545B405712}">
      <dgm:prSet/>
      <dgm:spPr>
        <a:solidFill>
          <a:srgbClr val="3366FF"/>
        </a:solidFill>
      </dgm:spPr>
      <dgm:t>
        <a:bodyPr/>
        <a:lstStyle/>
        <a:p>
          <a:endParaRPr lang="en-US" sz="2800" b="1"/>
        </a:p>
      </dgm:t>
    </dgm:pt>
    <dgm:pt modelId="{6189B8DA-21F3-4882-ACEF-C5D2B36DCBB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smtClean="0"/>
            <a:t>Short &amp; Long Term Survival</a:t>
          </a:r>
          <a:endParaRPr lang="en-US" sz="2800" b="1" dirty="0"/>
        </a:p>
      </dgm:t>
    </dgm:pt>
    <dgm:pt modelId="{61831D1C-69C0-4934-BF4C-E8691E371C57}" type="parTrans" cxnId="{A6663D18-CD82-4A4B-BEA5-3B1CC1D794E4}">
      <dgm:prSet/>
      <dgm:spPr/>
      <dgm:t>
        <a:bodyPr/>
        <a:lstStyle/>
        <a:p>
          <a:endParaRPr lang="en-US" sz="2800" b="1"/>
        </a:p>
      </dgm:t>
    </dgm:pt>
    <dgm:pt modelId="{C512626A-32C2-4152-9880-9E738236AAF6}" type="sibTrans" cxnId="{A6663D18-CD82-4A4B-BEA5-3B1CC1D794E4}">
      <dgm:prSet/>
      <dgm:spPr/>
      <dgm:t>
        <a:bodyPr/>
        <a:lstStyle/>
        <a:p>
          <a:endParaRPr lang="en-US" sz="2800" b="1"/>
        </a:p>
      </dgm:t>
    </dgm:pt>
    <dgm:pt modelId="{9E29AA75-13C9-4B85-8BD7-5E0549A37A53}" type="pres">
      <dgm:prSet presAssocID="{6485E196-077A-4E88-9F37-0F951CA5AA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A0695-0C40-4C51-82ED-6E7E751A8629}" type="pres">
      <dgm:prSet presAssocID="{6485E196-077A-4E88-9F37-0F951CA5AA41}" presName="tSp" presStyleCnt="0"/>
      <dgm:spPr/>
    </dgm:pt>
    <dgm:pt modelId="{57055409-8913-4BA2-BF7A-4705ED44B1DB}" type="pres">
      <dgm:prSet presAssocID="{6485E196-077A-4E88-9F37-0F951CA5AA41}" presName="bSp" presStyleCnt="0"/>
      <dgm:spPr/>
    </dgm:pt>
    <dgm:pt modelId="{420A1370-FA7C-496A-A8D1-906B198ADD85}" type="pres">
      <dgm:prSet presAssocID="{6485E196-077A-4E88-9F37-0F951CA5AA41}" presName="process" presStyleCnt="0"/>
      <dgm:spPr/>
    </dgm:pt>
    <dgm:pt modelId="{EF94776F-F276-4515-B79F-EFA0067DF9D6}" type="pres">
      <dgm:prSet presAssocID="{90CDD194-720C-4984-9172-23C4CA9C2E06}" presName="composite1" presStyleCnt="0"/>
      <dgm:spPr/>
    </dgm:pt>
    <dgm:pt modelId="{25306EE7-739B-4932-A6D9-F27B46A86246}" type="pres">
      <dgm:prSet presAssocID="{90CDD194-720C-4984-9172-23C4CA9C2E06}" presName="dummyNode1" presStyleLbl="node1" presStyleIdx="0" presStyleCnt="3"/>
      <dgm:spPr/>
    </dgm:pt>
    <dgm:pt modelId="{1968B47B-A979-4D07-8708-7C103CCEDD59}" type="pres">
      <dgm:prSet presAssocID="{90CDD194-720C-4984-9172-23C4CA9C2E06}" presName="childNode1" presStyleLbl="bgAcc1" presStyleIdx="0" presStyleCnt="3" custScaleX="204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EE5C-2CD9-4105-A57A-0FE30934EA1A}" type="pres">
      <dgm:prSet presAssocID="{90CDD194-720C-4984-9172-23C4CA9C2E0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A9257-F8CD-4859-B05F-9AF668F05315}" type="pres">
      <dgm:prSet presAssocID="{90CDD194-720C-4984-9172-23C4CA9C2E06}" presName="parentNode1" presStyleLbl="node1" presStyleIdx="0" presStyleCnt="3" custScaleX="228204" custScaleY="297557" custLinFactNeighborX="-8292" custLinFactNeighborY="-38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F358-9625-4076-9708-022D0E51EA0A}" type="pres">
      <dgm:prSet presAssocID="{90CDD194-720C-4984-9172-23C4CA9C2E06}" presName="connSite1" presStyleCnt="0"/>
      <dgm:spPr/>
    </dgm:pt>
    <dgm:pt modelId="{BCB3CBC3-954B-4642-8D63-53455A776033}" type="pres">
      <dgm:prSet presAssocID="{C6A4D70F-0B75-48D4-97B4-0FECC56C57AA}" presName="Name9" presStyleLbl="sibTrans2D1" presStyleIdx="0" presStyleCnt="2"/>
      <dgm:spPr/>
      <dgm:t>
        <a:bodyPr/>
        <a:lstStyle/>
        <a:p>
          <a:endParaRPr lang="en-US"/>
        </a:p>
      </dgm:t>
    </dgm:pt>
    <dgm:pt modelId="{A8400B4D-C9B8-4B42-94C1-EEBA89305FA9}" type="pres">
      <dgm:prSet presAssocID="{85490409-D693-4251-9C6D-C69584E873DE}" presName="composite2" presStyleCnt="0"/>
      <dgm:spPr/>
    </dgm:pt>
    <dgm:pt modelId="{8E529474-149A-449A-BA12-D4863145A074}" type="pres">
      <dgm:prSet presAssocID="{85490409-D693-4251-9C6D-C69584E873DE}" presName="dummyNode2" presStyleLbl="node1" presStyleIdx="0" presStyleCnt="3"/>
      <dgm:spPr/>
    </dgm:pt>
    <dgm:pt modelId="{CD048D5A-2F1C-44AD-B957-9C692E90B477}" type="pres">
      <dgm:prSet presAssocID="{85490409-D693-4251-9C6D-C69584E873DE}" presName="childNode2" presStyleLbl="bgAcc1" presStyleIdx="1" presStyleCnt="3" custScaleX="223324">
        <dgm:presLayoutVars>
          <dgm:bulletEnabled val="1"/>
        </dgm:presLayoutVars>
      </dgm:prSet>
      <dgm:spPr/>
    </dgm:pt>
    <dgm:pt modelId="{56EBB015-7F47-4441-8849-72469DFB7282}" type="pres">
      <dgm:prSet presAssocID="{85490409-D693-4251-9C6D-C69584E873DE}" presName="childNode2tx" presStyleLbl="bgAcc1" presStyleIdx="1" presStyleCnt="3">
        <dgm:presLayoutVars>
          <dgm:bulletEnabled val="1"/>
        </dgm:presLayoutVars>
      </dgm:prSet>
      <dgm:spPr/>
    </dgm:pt>
    <dgm:pt modelId="{2B8C9ED3-3C17-4764-ACA8-26F4BC1EA072}" type="pres">
      <dgm:prSet presAssocID="{85490409-D693-4251-9C6D-C69584E873DE}" presName="parentNode2" presStyleLbl="node1" presStyleIdx="1" presStyleCnt="3" custScaleX="237556" custScaleY="312008" custLinFactNeighborX="-9612" custLinFactNeighborY="285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DF196-2E33-481D-8018-EDDCEE75AC60}" type="pres">
      <dgm:prSet presAssocID="{85490409-D693-4251-9C6D-C69584E873DE}" presName="connSite2" presStyleCnt="0"/>
      <dgm:spPr/>
    </dgm:pt>
    <dgm:pt modelId="{8BD7EDE4-766B-4421-A7F7-6189892F0D60}" type="pres">
      <dgm:prSet presAssocID="{A75D25FA-F8DE-4133-8343-6BB4EFA7653D}" presName="Name18" presStyleLbl="sibTrans2D1" presStyleIdx="1" presStyleCnt="2"/>
      <dgm:spPr/>
      <dgm:t>
        <a:bodyPr/>
        <a:lstStyle/>
        <a:p>
          <a:endParaRPr lang="en-US"/>
        </a:p>
      </dgm:t>
    </dgm:pt>
    <dgm:pt modelId="{A625A004-F88A-4747-A4E5-E19BB9B31637}" type="pres">
      <dgm:prSet presAssocID="{6189B8DA-21F3-4882-ACEF-C5D2B36DCBB9}" presName="composite1" presStyleCnt="0"/>
      <dgm:spPr/>
    </dgm:pt>
    <dgm:pt modelId="{A41740A6-776A-44D8-AB83-2D3EF3B03EE4}" type="pres">
      <dgm:prSet presAssocID="{6189B8DA-21F3-4882-ACEF-C5D2B36DCBB9}" presName="dummyNode1" presStyleLbl="node1" presStyleIdx="1" presStyleCnt="3"/>
      <dgm:spPr/>
    </dgm:pt>
    <dgm:pt modelId="{1E476D56-1FF6-4F7C-8C8A-164ACF8D9E6D}" type="pres">
      <dgm:prSet presAssocID="{6189B8DA-21F3-4882-ACEF-C5D2B36DCBB9}" presName="childNode1" presStyleLbl="bgAcc1" presStyleIdx="2" presStyleCnt="3" custScaleX="218295" custScaleY="101640">
        <dgm:presLayoutVars>
          <dgm:bulletEnabled val="1"/>
        </dgm:presLayoutVars>
      </dgm:prSet>
      <dgm:spPr/>
    </dgm:pt>
    <dgm:pt modelId="{E9B8A719-20DD-4C8E-8BEE-376665B08623}" type="pres">
      <dgm:prSet presAssocID="{6189B8DA-21F3-4882-ACEF-C5D2B36DCBB9}" presName="childNode1tx" presStyleLbl="bgAcc1" presStyleIdx="2" presStyleCnt="3">
        <dgm:presLayoutVars>
          <dgm:bulletEnabled val="1"/>
        </dgm:presLayoutVars>
      </dgm:prSet>
      <dgm:spPr/>
    </dgm:pt>
    <dgm:pt modelId="{827A8B06-097D-465A-85FC-40A820EF457C}" type="pres">
      <dgm:prSet presAssocID="{6189B8DA-21F3-4882-ACEF-C5D2B36DCBB9}" presName="parentNode1" presStyleLbl="node1" presStyleIdx="2" presStyleCnt="3" custScaleX="241417" custScaleY="308209" custLinFactNeighborX="-1680" custLinFactNeighborY="-402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2AC0D-E129-4AF4-B43D-232FCCA4B0D0}" type="pres">
      <dgm:prSet presAssocID="{6189B8DA-21F3-4882-ACEF-C5D2B36DCBB9}" presName="connSite1" presStyleCnt="0"/>
      <dgm:spPr/>
    </dgm:pt>
  </dgm:ptLst>
  <dgm:cxnLst>
    <dgm:cxn modelId="{9D5A8862-6AE9-4868-8D33-30545B405712}" srcId="{6485E196-077A-4E88-9F37-0F951CA5AA41}" destId="{85490409-D693-4251-9C6D-C69584E873DE}" srcOrd="1" destOrd="0" parTransId="{9F9A4EBD-5C4E-4D7E-B02A-31E12B35BAB5}" sibTransId="{A75D25FA-F8DE-4133-8343-6BB4EFA7653D}"/>
    <dgm:cxn modelId="{10186673-FA08-4A9B-BDA8-0C28BBCBF9DC}" type="presOf" srcId="{6189B8DA-21F3-4882-ACEF-C5D2B36DCBB9}" destId="{827A8B06-097D-465A-85FC-40A820EF457C}" srcOrd="0" destOrd="0" presId="urn:microsoft.com/office/officeart/2005/8/layout/hProcess4"/>
    <dgm:cxn modelId="{5212EC21-C150-483E-82F5-D057CA02251E}" type="presOf" srcId="{85490409-D693-4251-9C6D-C69584E873DE}" destId="{2B8C9ED3-3C17-4764-ACA8-26F4BC1EA072}" srcOrd="0" destOrd="0" presId="urn:microsoft.com/office/officeart/2005/8/layout/hProcess4"/>
    <dgm:cxn modelId="{A6663D18-CD82-4A4B-BEA5-3B1CC1D794E4}" srcId="{6485E196-077A-4E88-9F37-0F951CA5AA41}" destId="{6189B8DA-21F3-4882-ACEF-C5D2B36DCBB9}" srcOrd="2" destOrd="0" parTransId="{61831D1C-69C0-4934-BF4C-E8691E371C57}" sibTransId="{C512626A-32C2-4152-9880-9E738236AAF6}"/>
    <dgm:cxn modelId="{19F2938F-CFCD-4B85-B857-1D1398B04FB9}" type="presOf" srcId="{6485E196-077A-4E88-9F37-0F951CA5AA41}" destId="{9E29AA75-13C9-4B85-8BD7-5E0549A37A53}" srcOrd="0" destOrd="0" presId="urn:microsoft.com/office/officeart/2005/8/layout/hProcess4"/>
    <dgm:cxn modelId="{C8BBEDE2-6F43-4B23-9532-77AAC48AD256}" type="presOf" srcId="{90CDD194-720C-4984-9172-23C4CA9C2E06}" destId="{2AFA9257-F8CD-4859-B05F-9AF668F05315}" srcOrd="0" destOrd="0" presId="urn:microsoft.com/office/officeart/2005/8/layout/hProcess4"/>
    <dgm:cxn modelId="{218075BA-9450-4443-9E2A-A192D2B39DA4}" type="presOf" srcId="{C6A4D70F-0B75-48D4-97B4-0FECC56C57AA}" destId="{BCB3CBC3-954B-4642-8D63-53455A776033}" srcOrd="0" destOrd="0" presId="urn:microsoft.com/office/officeart/2005/8/layout/hProcess4"/>
    <dgm:cxn modelId="{D47A7E7A-7334-4D5F-BC39-7F53EBB7BF14}" type="presOf" srcId="{A75D25FA-F8DE-4133-8343-6BB4EFA7653D}" destId="{8BD7EDE4-766B-4421-A7F7-6189892F0D60}" srcOrd="0" destOrd="0" presId="urn:microsoft.com/office/officeart/2005/8/layout/hProcess4"/>
    <dgm:cxn modelId="{FD5AF5D8-B81E-48B4-9CA1-EED2EF40538E}" srcId="{6485E196-077A-4E88-9F37-0F951CA5AA41}" destId="{90CDD194-720C-4984-9172-23C4CA9C2E06}" srcOrd="0" destOrd="0" parTransId="{4CBBA8D7-326A-4879-8C20-35241B62F3C4}" sibTransId="{C6A4D70F-0B75-48D4-97B4-0FECC56C57AA}"/>
    <dgm:cxn modelId="{B4BCAA3F-606A-4FBE-8189-95F93C1512E6}" type="presParOf" srcId="{9E29AA75-13C9-4B85-8BD7-5E0549A37A53}" destId="{257A0695-0C40-4C51-82ED-6E7E751A8629}" srcOrd="0" destOrd="0" presId="urn:microsoft.com/office/officeart/2005/8/layout/hProcess4"/>
    <dgm:cxn modelId="{12837D83-EAF5-4918-AB7A-A44C02F3B427}" type="presParOf" srcId="{9E29AA75-13C9-4B85-8BD7-5E0549A37A53}" destId="{57055409-8913-4BA2-BF7A-4705ED44B1DB}" srcOrd="1" destOrd="0" presId="urn:microsoft.com/office/officeart/2005/8/layout/hProcess4"/>
    <dgm:cxn modelId="{34DD601B-8BB6-44CA-A19D-C6B51538A4CE}" type="presParOf" srcId="{9E29AA75-13C9-4B85-8BD7-5E0549A37A53}" destId="{420A1370-FA7C-496A-A8D1-906B198ADD85}" srcOrd="2" destOrd="0" presId="urn:microsoft.com/office/officeart/2005/8/layout/hProcess4"/>
    <dgm:cxn modelId="{41CDD84B-A9B0-4E69-BAEE-2181E3BB9EE0}" type="presParOf" srcId="{420A1370-FA7C-496A-A8D1-906B198ADD85}" destId="{EF94776F-F276-4515-B79F-EFA0067DF9D6}" srcOrd="0" destOrd="0" presId="urn:microsoft.com/office/officeart/2005/8/layout/hProcess4"/>
    <dgm:cxn modelId="{4AA4F8AB-6163-4FD7-A278-5284E3DEB5A1}" type="presParOf" srcId="{EF94776F-F276-4515-B79F-EFA0067DF9D6}" destId="{25306EE7-739B-4932-A6D9-F27B46A86246}" srcOrd="0" destOrd="0" presId="urn:microsoft.com/office/officeart/2005/8/layout/hProcess4"/>
    <dgm:cxn modelId="{5473DB9F-A448-4F4B-982F-D42E4766E9D5}" type="presParOf" srcId="{EF94776F-F276-4515-B79F-EFA0067DF9D6}" destId="{1968B47B-A979-4D07-8708-7C103CCEDD59}" srcOrd="1" destOrd="0" presId="urn:microsoft.com/office/officeart/2005/8/layout/hProcess4"/>
    <dgm:cxn modelId="{50D1AA49-D0AE-4E2D-BAC6-759B6779B92D}" type="presParOf" srcId="{EF94776F-F276-4515-B79F-EFA0067DF9D6}" destId="{1B28EE5C-2CD9-4105-A57A-0FE30934EA1A}" srcOrd="2" destOrd="0" presId="urn:microsoft.com/office/officeart/2005/8/layout/hProcess4"/>
    <dgm:cxn modelId="{466271AA-544F-457F-B63B-151DE47CDCEC}" type="presParOf" srcId="{EF94776F-F276-4515-B79F-EFA0067DF9D6}" destId="{2AFA9257-F8CD-4859-B05F-9AF668F05315}" srcOrd="3" destOrd="0" presId="urn:microsoft.com/office/officeart/2005/8/layout/hProcess4"/>
    <dgm:cxn modelId="{124C7796-2408-4E5E-AB09-6C324D14E83C}" type="presParOf" srcId="{EF94776F-F276-4515-B79F-EFA0067DF9D6}" destId="{DD39F358-9625-4076-9708-022D0E51EA0A}" srcOrd="4" destOrd="0" presId="urn:microsoft.com/office/officeart/2005/8/layout/hProcess4"/>
    <dgm:cxn modelId="{D5806693-1152-4B24-813D-AAA69986C016}" type="presParOf" srcId="{420A1370-FA7C-496A-A8D1-906B198ADD85}" destId="{BCB3CBC3-954B-4642-8D63-53455A776033}" srcOrd="1" destOrd="0" presId="urn:microsoft.com/office/officeart/2005/8/layout/hProcess4"/>
    <dgm:cxn modelId="{015A29F3-B675-4D7D-87FC-33A5FE50BCFD}" type="presParOf" srcId="{420A1370-FA7C-496A-A8D1-906B198ADD85}" destId="{A8400B4D-C9B8-4B42-94C1-EEBA89305FA9}" srcOrd="2" destOrd="0" presId="urn:microsoft.com/office/officeart/2005/8/layout/hProcess4"/>
    <dgm:cxn modelId="{B2BCE7E0-5E8D-4D61-80C1-1B44B291D048}" type="presParOf" srcId="{A8400B4D-C9B8-4B42-94C1-EEBA89305FA9}" destId="{8E529474-149A-449A-BA12-D4863145A074}" srcOrd="0" destOrd="0" presId="urn:microsoft.com/office/officeart/2005/8/layout/hProcess4"/>
    <dgm:cxn modelId="{2AC19EFC-A9C8-44FF-AB1A-A4A64220D7AC}" type="presParOf" srcId="{A8400B4D-C9B8-4B42-94C1-EEBA89305FA9}" destId="{CD048D5A-2F1C-44AD-B957-9C692E90B477}" srcOrd="1" destOrd="0" presId="urn:microsoft.com/office/officeart/2005/8/layout/hProcess4"/>
    <dgm:cxn modelId="{FDD63803-70C2-46C3-A528-D59B54FA5DF4}" type="presParOf" srcId="{A8400B4D-C9B8-4B42-94C1-EEBA89305FA9}" destId="{56EBB015-7F47-4441-8849-72469DFB7282}" srcOrd="2" destOrd="0" presId="urn:microsoft.com/office/officeart/2005/8/layout/hProcess4"/>
    <dgm:cxn modelId="{736FAD7F-CAA5-4234-949E-9723BE686DDE}" type="presParOf" srcId="{A8400B4D-C9B8-4B42-94C1-EEBA89305FA9}" destId="{2B8C9ED3-3C17-4764-ACA8-26F4BC1EA072}" srcOrd="3" destOrd="0" presId="urn:microsoft.com/office/officeart/2005/8/layout/hProcess4"/>
    <dgm:cxn modelId="{2D1523EA-52DA-4407-A596-3D7A40624207}" type="presParOf" srcId="{A8400B4D-C9B8-4B42-94C1-EEBA89305FA9}" destId="{867DF196-2E33-481D-8018-EDDCEE75AC60}" srcOrd="4" destOrd="0" presId="urn:microsoft.com/office/officeart/2005/8/layout/hProcess4"/>
    <dgm:cxn modelId="{EB752C6E-5605-4E47-9E2D-EA9D8AD8DD1B}" type="presParOf" srcId="{420A1370-FA7C-496A-A8D1-906B198ADD85}" destId="{8BD7EDE4-766B-4421-A7F7-6189892F0D60}" srcOrd="3" destOrd="0" presId="urn:microsoft.com/office/officeart/2005/8/layout/hProcess4"/>
    <dgm:cxn modelId="{456EA302-1C17-44A6-8393-0CA4C7327AF3}" type="presParOf" srcId="{420A1370-FA7C-496A-A8D1-906B198ADD85}" destId="{A625A004-F88A-4747-A4E5-E19BB9B31637}" srcOrd="4" destOrd="0" presId="urn:microsoft.com/office/officeart/2005/8/layout/hProcess4"/>
    <dgm:cxn modelId="{45B6AFF9-D304-4154-946A-8A1117EAD984}" type="presParOf" srcId="{A625A004-F88A-4747-A4E5-E19BB9B31637}" destId="{A41740A6-776A-44D8-AB83-2D3EF3B03EE4}" srcOrd="0" destOrd="0" presId="urn:microsoft.com/office/officeart/2005/8/layout/hProcess4"/>
    <dgm:cxn modelId="{D6B74EE9-44CD-4C30-B231-2C986740872F}" type="presParOf" srcId="{A625A004-F88A-4747-A4E5-E19BB9B31637}" destId="{1E476D56-1FF6-4F7C-8C8A-164ACF8D9E6D}" srcOrd="1" destOrd="0" presId="urn:microsoft.com/office/officeart/2005/8/layout/hProcess4"/>
    <dgm:cxn modelId="{0B6C38C7-C442-4846-B3CB-ECBB14FA10AB}" type="presParOf" srcId="{A625A004-F88A-4747-A4E5-E19BB9B31637}" destId="{E9B8A719-20DD-4C8E-8BEE-376665B08623}" srcOrd="2" destOrd="0" presId="urn:microsoft.com/office/officeart/2005/8/layout/hProcess4"/>
    <dgm:cxn modelId="{07FEFC8F-B64B-41F5-8690-38B086836EAE}" type="presParOf" srcId="{A625A004-F88A-4747-A4E5-E19BB9B31637}" destId="{827A8B06-097D-465A-85FC-40A820EF457C}" srcOrd="3" destOrd="0" presId="urn:microsoft.com/office/officeart/2005/8/layout/hProcess4"/>
    <dgm:cxn modelId="{6913B713-4468-49BF-8B56-EEC72D8AC4A1}" type="presParOf" srcId="{A625A004-F88A-4747-A4E5-E19BB9B31637}" destId="{B6A2AC0D-E129-4AF4-B43D-232FCCA4B0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B47B-A979-4D07-8708-7C103CCEDD59}">
      <dsp:nvSpPr>
        <dsp:cNvPr id="0" name=""/>
        <dsp:cNvSpPr/>
      </dsp:nvSpPr>
      <dsp:spPr>
        <a:xfrm>
          <a:off x="3056" y="389019"/>
          <a:ext cx="2226545" cy="898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3CBC3-954B-4642-8D63-53455A776033}">
      <dsp:nvSpPr>
        <dsp:cNvPr id="0" name=""/>
        <dsp:cNvSpPr/>
      </dsp:nvSpPr>
      <dsp:spPr>
        <a:xfrm>
          <a:off x="987227" y="-468527"/>
          <a:ext cx="3086143" cy="3086143"/>
        </a:xfrm>
        <a:prstGeom prst="leftCircularArrow">
          <a:avLst>
            <a:gd name="adj1" fmla="val 2496"/>
            <a:gd name="adj2" fmla="val 302528"/>
            <a:gd name="adj3" fmla="val 2297731"/>
            <a:gd name="adj4" fmla="val 9244181"/>
            <a:gd name="adj5" fmla="val 29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A9257-F8CD-4859-B05F-9AF668F05315}">
      <dsp:nvSpPr>
        <dsp:cNvPr id="0" name=""/>
        <dsp:cNvSpPr/>
      </dsp:nvSpPr>
      <dsp:spPr>
        <a:xfrm>
          <a:off x="112329" y="566547"/>
          <a:ext cx="2210613" cy="1146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Survive the Earthquake</a:t>
          </a:r>
          <a:endParaRPr lang="en-US" sz="2800" b="1" kern="1200" dirty="0"/>
        </a:p>
      </dsp:txBody>
      <dsp:txXfrm>
        <a:off x="145901" y="600119"/>
        <a:ext cx="2143469" cy="1079105"/>
      </dsp:txXfrm>
    </dsp:sp>
    <dsp:sp modelId="{CD048D5A-2F1C-44AD-B957-9C692E90B477}">
      <dsp:nvSpPr>
        <dsp:cNvPr id="0" name=""/>
        <dsp:cNvSpPr/>
      </dsp:nvSpPr>
      <dsp:spPr>
        <a:xfrm>
          <a:off x="2770143" y="783451"/>
          <a:ext cx="2433758" cy="898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7EDE4-766B-4421-A7F7-6189892F0D60}">
      <dsp:nvSpPr>
        <dsp:cNvPr id="0" name=""/>
        <dsp:cNvSpPr/>
      </dsp:nvSpPr>
      <dsp:spPr>
        <a:xfrm>
          <a:off x="3819733" y="-626807"/>
          <a:ext cx="3257146" cy="3257146"/>
        </a:xfrm>
        <a:prstGeom prst="circularArrow">
          <a:avLst>
            <a:gd name="adj1" fmla="val 2365"/>
            <a:gd name="adj2" fmla="val 285777"/>
            <a:gd name="adj3" fmla="val 19402391"/>
            <a:gd name="adj4" fmla="val 12439190"/>
            <a:gd name="adj5" fmla="val 276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C9ED3-3C17-4764-ACA8-26F4BC1EA072}">
      <dsp:nvSpPr>
        <dsp:cNvPr id="0" name=""/>
        <dsp:cNvSpPr/>
      </dsp:nvSpPr>
      <dsp:spPr>
        <a:xfrm>
          <a:off x="2924938" y="292626"/>
          <a:ext cx="2301205" cy="1201917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Escape the Tsunami</a:t>
          </a:r>
          <a:endParaRPr lang="en-US" sz="2800" b="1" kern="1200" dirty="0"/>
        </a:p>
      </dsp:txBody>
      <dsp:txXfrm>
        <a:off x="2960141" y="327829"/>
        <a:ext cx="2230799" cy="1131511"/>
      </dsp:txXfrm>
    </dsp:sp>
    <dsp:sp modelId="{1E476D56-1FF6-4F7C-8C8A-164ACF8D9E6D}">
      <dsp:nvSpPr>
        <dsp:cNvPr id="0" name=""/>
        <dsp:cNvSpPr/>
      </dsp:nvSpPr>
      <dsp:spPr>
        <a:xfrm>
          <a:off x="5686132" y="371443"/>
          <a:ext cx="2378952" cy="91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A8B06-097D-465A-85FC-40A820EF457C}">
      <dsp:nvSpPr>
        <dsp:cNvPr id="0" name=""/>
        <dsp:cNvSpPr/>
      </dsp:nvSpPr>
      <dsp:spPr>
        <a:xfrm>
          <a:off x="5871662" y="528925"/>
          <a:ext cx="2338607" cy="118728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Short &amp; Long Term Survival</a:t>
          </a:r>
          <a:endParaRPr lang="en-US" sz="2800" b="1" kern="1200" dirty="0"/>
        </a:p>
      </dsp:txBody>
      <dsp:txXfrm>
        <a:off x="5906436" y="563699"/>
        <a:ext cx="2269059" cy="111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300"/>
            </a:lvl1pPr>
          </a:lstStyle>
          <a:p>
            <a:fld id="{3E989C52-CDE7-464F-B5AF-92DF6D25C50F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300"/>
            </a:lvl1pPr>
          </a:lstStyle>
          <a:p>
            <a:fld id="{42A14DB4-D4FB-4BF4-AE94-F620EBE9A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10" y="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r">
              <a:defRPr sz="1200"/>
            </a:lvl1pPr>
          </a:lstStyle>
          <a:p>
            <a:fld id="{A75812B1-0112-487B-9624-216B0CFBA99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6" tIns="46888" rIns="93776" bIns="468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7" y="4560329"/>
            <a:ext cx="5853468" cy="4320052"/>
          </a:xfrm>
          <a:prstGeom prst="rect">
            <a:avLst/>
          </a:prstGeom>
        </p:spPr>
        <p:txBody>
          <a:bodyPr vert="horz" lIns="93776" tIns="46888" rIns="93776" bIns="46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3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10" y="911903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r">
              <a:defRPr sz="1200"/>
            </a:lvl1pPr>
          </a:lstStyle>
          <a:p>
            <a:fld id="{9DEC646D-4D41-4414-BC97-C7260CBAB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be separated physically due to bridge</a:t>
            </a:r>
            <a:r>
              <a:rPr lang="en-US" baseline="0" dirty="0" smtClean="0"/>
              <a:t> failure, landslides &amp; road failure, debris, hazardous materials…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normal infrastructure, those things we use constantly</a:t>
            </a:r>
            <a:r>
              <a:rPr lang="en-US" baseline="0" dirty="0" smtClean="0"/>
              <a:t> will no longer be available.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won’t be able to call 911 for help.  We will need to work together to learn how to survive.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will be a lot to do and giving people tasks (jobs) will help in their </a:t>
            </a:r>
            <a:r>
              <a:rPr lang="en-US" b="1" u="sng" dirty="0" smtClean="0"/>
              <a:t>emotional recovery</a:t>
            </a:r>
            <a:r>
              <a:rPr lang="en-US" dirty="0" smtClean="0"/>
              <a:t>.  It will also help accomplish the many things that will need to get done to meet daily needs.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Filling sand bags</a:t>
            </a:r>
          </a:p>
          <a:p>
            <a:pPr lvl="0"/>
            <a:r>
              <a:rPr lang="en-US" dirty="0" smtClean="0"/>
              <a:t>Gathering water</a:t>
            </a:r>
          </a:p>
          <a:p>
            <a:pPr lvl="0"/>
            <a:r>
              <a:rPr lang="en-US" dirty="0" smtClean="0"/>
              <a:t>Comforting the wounded or emotionally distraught</a:t>
            </a:r>
          </a:p>
          <a:p>
            <a:pPr lvl="0"/>
            <a:r>
              <a:rPr lang="en-US" dirty="0" smtClean="0"/>
              <a:t>Taking care of little ones</a:t>
            </a:r>
          </a:p>
          <a:p>
            <a:pPr lvl="0"/>
            <a:r>
              <a:rPr lang="en-US" dirty="0" smtClean="0"/>
              <a:t>Setting up shelters</a:t>
            </a:r>
          </a:p>
          <a:p>
            <a:pPr lvl="0"/>
            <a:r>
              <a:rPr lang="en-US" dirty="0" smtClean="0"/>
              <a:t>Hunting for food, cooking, cleaning</a:t>
            </a:r>
          </a:p>
          <a:p>
            <a:pPr lvl="0"/>
            <a:r>
              <a:rPr lang="en-US" dirty="0" smtClean="0"/>
              <a:t>Collecting fire wood, building fires</a:t>
            </a:r>
          </a:p>
          <a:p>
            <a:pPr lvl="0"/>
            <a:r>
              <a:rPr lang="en-US" dirty="0" smtClean="0"/>
              <a:t>Collecting things to sleep on</a:t>
            </a:r>
          </a:p>
          <a:p>
            <a:pPr lvl="0"/>
            <a:r>
              <a:rPr lang="en-US" dirty="0" smtClean="0"/>
              <a:t>Digging holes for latrines</a:t>
            </a:r>
          </a:p>
          <a:p>
            <a:pPr lvl="0"/>
            <a:r>
              <a:rPr lang="en-US" dirty="0" smtClean="0"/>
              <a:t>Tending to the wounded</a:t>
            </a:r>
          </a:p>
          <a:p>
            <a:pPr lvl="0"/>
            <a:r>
              <a:rPr lang="en-US" dirty="0" smtClean="0"/>
              <a:t>Personal care &amp; sanitation (without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½ gallon per person per day of drinking water.  Another ½ gallon for sanitation.</a:t>
            </a:r>
          </a:p>
          <a:p>
            <a:endParaRPr lang="en-US" dirty="0" smtClean="0"/>
          </a:p>
          <a:p>
            <a:r>
              <a:rPr lang="en-US" dirty="0" smtClean="0"/>
              <a:t>Water from water heaters that have been securely strapped.</a:t>
            </a:r>
          </a:p>
          <a:p>
            <a:endParaRPr lang="en-US" dirty="0" smtClean="0"/>
          </a:p>
          <a:p>
            <a:r>
              <a:rPr lang="en-US" dirty="0" smtClean="0"/>
              <a:t>Use water filter straw</a:t>
            </a:r>
            <a:r>
              <a:rPr lang="en-US" baseline="0" dirty="0" smtClean="0"/>
              <a:t> to filter water from rain water or from creeks/streams not contaminated by the tsunami.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stored water (55-gallon barrels,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0312-2834-43DC-9268-36F72C02B6E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print"/>
          <a:srcRect b="72222"/>
          <a:stretch>
            <a:fillRect/>
          </a:stretch>
        </p:blipFill>
        <p:spPr>
          <a:xfrm>
            <a:off x="0" y="-230306"/>
            <a:ext cx="91440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543800" cy="45720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Surviving After the Earthquake and Tsunami</a:t>
            </a: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19400" y="5791200"/>
            <a:ext cx="36576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="1" i="1" dirty="0" smtClean="0">
                <a:solidFill>
                  <a:schemeClr val="bg1">
                    <a:lumMod val="50000"/>
                  </a:schemeClr>
                </a:solidFill>
              </a:rPr>
              <a:t>CEETEP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Adapted from Sue Graves’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August 2015 presentation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934627"/>
              </p:ext>
            </p:extLst>
          </p:nvPr>
        </p:nvGraphicFramePr>
        <p:xfrm>
          <a:off x="496455" y="3086099"/>
          <a:ext cx="8229600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C:\Documents and Settings\gravess\My Documents\My Pictures\Clip Art\S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9255" y="457200"/>
            <a:ext cx="10668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3074" name="Picture 2" descr="http://www.stretcher.com/resource/photos/shutterstock/shutterstock_461704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60800"/>
            <a:ext cx="4648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dernsurvivalonline.com/wp-content/uploads/2012/12/emergency-f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578225" cy="23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botech.com/images/emergencyfoodstor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0" y="1284027"/>
            <a:ext cx="4777238" cy="29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cx.images-amazon.com/images/I/51NEqtoDVk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6943"/>
            <a:ext cx="4267200" cy="28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print"/>
          <a:srcRect b="72222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Shelter &amp; Warmth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"/>
          </p:nvPr>
        </p:nvSpPr>
        <p:spPr>
          <a:xfrm>
            <a:off x="457200" y="2209800"/>
            <a:ext cx="4041775" cy="3570288"/>
          </a:xfrm>
        </p:spPr>
        <p:txBody>
          <a:bodyPr>
            <a:normAutofit/>
          </a:bodyPr>
          <a:lstStyle/>
          <a:p>
            <a:r>
              <a:rPr lang="en-US" dirty="0" smtClean="0"/>
              <a:t>Camping supplies – tents, camp stoves, propane, tarps</a:t>
            </a:r>
          </a:p>
          <a:p>
            <a:endParaRPr lang="en-US" dirty="0" smtClean="0"/>
          </a:p>
          <a:p>
            <a:r>
              <a:rPr lang="en-US" dirty="0" smtClean="0"/>
              <a:t>Car supplies – blankets, pillows</a:t>
            </a:r>
          </a:p>
          <a:p>
            <a:endParaRPr lang="en-US" dirty="0" smtClean="0"/>
          </a:p>
          <a:p>
            <a:r>
              <a:rPr lang="en-US" dirty="0" smtClean="0"/>
              <a:t>Hats, socks, gloves, jackets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6" name="Content Placeholder 15" descr="rain poncho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141216" y="4142155"/>
            <a:ext cx="2567193" cy="2489103"/>
          </a:xfrm>
          <a:prstGeom prst="rect">
            <a:avLst/>
          </a:prstGeom>
        </p:spPr>
      </p:pic>
      <p:pic>
        <p:nvPicPr>
          <p:cNvPr id="17" name="Picture 3" descr="C:\Users\bnw245\AppData\Local\Microsoft\Windows\Temporary Internet Files\Content.IE5\4OBXVR3T\MC9003631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9762"/>
            <a:ext cx="1905000" cy="17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2" cstate="print"/>
          <a:srcRect b="72222"/>
          <a:stretch>
            <a:fillRect/>
          </a:stretch>
        </p:blipFill>
        <p:spPr>
          <a:xfrm>
            <a:off x="0" y="-80749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Classroom Supplies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Basic necessities – water, food, shelter, sanitation</a:t>
            </a:r>
          </a:p>
          <a:p>
            <a:pPr lvl="1"/>
            <a:r>
              <a:rPr lang="en-US" dirty="0"/>
              <a:t>Enlist parents to build your classroom </a:t>
            </a:r>
            <a:r>
              <a:rPr lang="en-US" dirty="0" smtClean="0"/>
              <a:t>kit</a:t>
            </a:r>
          </a:p>
          <a:p>
            <a:pPr lvl="1"/>
            <a:endParaRPr lang="en-US" dirty="0"/>
          </a:p>
          <a:p>
            <a:r>
              <a:rPr lang="en-US" dirty="0" smtClean="0"/>
              <a:t>Comfort kits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 smtClean="0"/>
              <a:t>kits in </a:t>
            </a:r>
            <a:r>
              <a:rPr lang="en-US" dirty="0" smtClean="0"/>
              <a:t>large </a:t>
            </a:r>
            <a:r>
              <a:rPr lang="en-US" dirty="0" smtClean="0"/>
              <a:t>Ziploc bags</a:t>
            </a:r>
          </a:p>
          <a:p>
            <a:pPr lvl="2"/>
            <a:r>
              <a:rPr lang="en-US" dirty="0" smtClean="0"/>
              <a:t>Snacks, note, picture, blanket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04800" y="1951038"/>
            <a:ext cx="4777135" cy="27733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SzPct val="155000"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5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2" cstate="print"/>
          <a:srcRect b="72222"/>
          <a:stretch>
            <a:fillRect/>
          </a:stretch>
        </p:blipFill>
        <p:spPr>
          <a:xfrm>
            <a:off x="0" y="5344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Communications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September 2015 </a:t>
            </a:r>
            <a:r>
              <a:rPr lang="en-US" dirty="0" smtClean="0"/>
              <a:t>AT&amp;T Outage Impacts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Land lines</a:t>
            </a:r>
          </a:p>
          <a:p>
            <a:r>
              <a:rPr lang="en-US" dirty="0" smtClean="0"/>
              <a:t>Cell phones</a:t>
            </a:r>
          </a:p>
          <a:p>
            <a:r>
              <a:rPr lang="en-US" dirty="0" smtClean="0"/>
              <a:t>Radios</a:t>
            </a:r>
          </a:p>
          <a:p>
            <a:pPr lvl="1"/>
            <a:r>
              <a:rPr lang="en-US" dirty="0" smtClean="0"/>
              <a:t>HAM</a:t>
            </a:r>
          </a:p>
          <a:p>
            <a:pPr lvl="1"/>
            <a:r>
              <a:rPr lang="en-US" dirty="0" smtClean="0"/>
              <a:t>2-way</a:t>
            </a:r>
            <a:endParaRPr lang="en-US" dirty="0"/>
          </a:p>
        </p:txBody>
      </p:sp>
      <p:pic>
        <p:nvPicPr>
          <p:cNvPr id="4100" name="Picture 4" descr="https://encrypted-tbn2.gstatic.com/images?q=tbn:ANd9GcTM-IbFald0fK9uE4rGZY6tXk6hBjk4RLdjJY5MZxBUxOYuUdN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73025"/>
            <a:ext cx="471190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2" cstate="print"/>
          <a:srcRect b="72222"/>
          <a:stretch>
            <a:fillRect/>
          </a:stretch>
        </p:blipFill>
        <p:spPr>
          <a:xfrm>
            <a:off x="0" y="-80749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Communications Plan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66800" y="1773025"/>
            <a:ext cx="7162800" cy="4353138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will you contact your loved ones following a major local disaster?</a:t>
            </a:r>
          </a:p>
          <a:p>
            <a:pPr marL="0" indent="0" algn="ctr">
              <a:buNone/>
            </a:pPr>
            <a:endParaRPr lang="en-US" sz="1800" dirty="0" smtClean="0"/>
          </a:p>
          <a:p>
            <a:r>
              <a:rPr lang="en-US" dirty="0" smtClean="0"/>
              <a:t>Local communications – establish multiple redundancies</a:t>
            </a:r>
          </a:p>
          <a:p>
            <a:r>
              <a:rPr lang="en-US" dirty="0" smtClean="0"/>
              <a:t>Designate an out-of-area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2" cstate="print"/>
          <a:srcRect b="72222"/>
          <a:stretch>
            <a:fillRect/>
          </a:stretch>
        </p:blipFill>
        <p:spPr>
          <a:xfrm>
            <a:off x="0" y="-87573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Reunification Planning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will you reunite with your loved ones following a major local disaster?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School </a:t>
            </a:r>
            <a:r>
              <a:rPr lang="en-US" dirty="0" smtClean="0"/>
              <a:t>reunification planning – If </a:t>
            </a:r>
            <a:r>
              <a:rPr lang="en-US" dirty="0" smtClean="0"/>
              <a:t>your school doesn’t </a:t>
            </a:r>
            <a:r>
              <a:rPr lang="en-US" dirty="0" smtClean="0"/>
              <a:t>have a plan for your students, make one.</a:t>
            </a:r>
          </a:p>
          <a:p>
            <a:r>
              <a:rPr lang="en-US" dirty="0" smtClean="0"/>
              <a:t>Family reunification planning – Home, near home, outside neighborhood</a:t>
            </a:r>
          </a:p>
          <a:p>
            <a:r>
              <a:rPr lang="en-US" dirty="0" smtClean="0"/>
              <a:t>Designate an emergency contact near your child(</a:t>
            </a:r>
            <a:r>
              <a:rPr lang="en-US" dirty="0" err="1" smtClean="0"/>
              <a:t>ren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American Red Cross Safe &amp; Well</a:t>
            </a:r>
          </a:p>
          <a:p>
            <a:endParaRPr lang="en-US" dirty="0"/>
          </a:p>
        </p:txBody>
      </p:sp>
      <p:pic>
        <p:nvPicPr>
          <p:cNvPr id="5124" name="Picture 4" descr="http://cauldronsandcupcakes.files.wordpress.com/2012/08/family-hu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07" y="2514600"/>
            <a:ext cx="3810893" cy="25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2" cstate="print"/>
          <a:srcRect b="72222"/>
          <a:stretch>
            <a:fillRect/>
          </a:stretch>
        </p:blipFill>
        <p:spPr>
          <a:xfrm>
            <a:off x="0" y="-87573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Resources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CERT</a:t>
            </a:r>
          </a:p>
          <a:p>
            <a:pPr marL="0" indent="0" algn="ctr">
              <a:buNone/>
            </a:pPr>
            <a:r>
              <a:rPr lang="en-US" dirty="0" smtClean="0"/>
              <a:t>Ready.gov</a:t>
            </a:r>
          </a:p>
          <a:p>
            <a:pPr marL="0" indent="0" algn="ctr">
              <a:buNone/>
            </a:pPr>
            <a:r>
              <a:rPr lang="en-US" dirty="0" smtClean="0"/>
              <a:t>American Red Cross</a:t>
            </a:r>
          </a:p>
          <a:p>
            <a:pPr marL="0" indent="0" algn="ctr">
              <a:buNone/>
            </a:pPr>
            <a:r>
              <a:rPr lang="en-US" dirty="0" smtClean="0"/>
              <a:t>USGS</a:t>
            </a:r>
          </a:p>
          <a:p>
            <a:pPr marL="0" indent="0" algn="ctr">
              <a:buNone/>
            </a:pPr>
            <a:r>
              <a:rPr lang="en-US" dirty="0" smtClean="0"/>
              <a:t>National Weather Service/NOAA/NTWC</a:t>
            </a:r>
          </a:p>
          <a:p>
            <a:pPr marL="0" indent="0" algn="ctr">
              <a:buNone/>
            </a:pPr>
            <a:r>
              <a:rPr lang="en-US" dirty="0" smtClean="0"/>
              <a:t>Humboldt 2-1-1</a:t>
            </a:r>
          </a:p>
          <a:p>
            <a:pPr marL="0" indent="0" algn="ctr">
              <a:buNone/>
            </a:pPr>
            <a:r>
              <a:rPr lang="en-US" dirty="0" smtClean="0"/>
              <a:t>Emergency Notifications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aster_cycle_ceete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0"/>
            <a:ext cx="7955916" cy="6858000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2852615" y="879231"/>
            <a:ext cx="3516923" cy="1152770"/>
          </a:xfrm>
          <a:prstGeom prst="curved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6780000">
            <a:off x="4611076" y="3927230"/>
            <a:ext cx="3516923" cy="1152770"/>
          </a:xfrm>
          <a:prstGeom prst="curved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3500000">
            <a:off x="1324706" y="4265247"/>
            <a:ext cx="3516923" cy="1152770"/>
          </a:xfrm>
          <a:prstGeom prst="curved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3545086" cy="4726781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Expect When You’re Expecting a Cascadia Subduction Earthquake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Blue Wavy Background big.jpg"/>
          <p:cNvPicPr>
            <a:picLocks noChangeAspect="1"/>
          </p:cNvPicPr>
          <p:nvPr/>
        </p:nvPicPr>
        <p:blipFill>
          <a:blip r:embed="rId3" cstate="print"/>
          <a:srcRect b="72222"/>
          <a:stretch>
            <a:fillRect/>
          </a:stretch>
        </p:blipFill>
        <p:spPr>
          <a:xfrm>
            <a:off x="0" y="-150532"/>
            <a:ext cx="9144000" cy="1676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4995531" y="2285486"/>
            <a:ext cx="3767470" cy="16769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Debris</a:t>
            </a:r>
          </a:p>
          <a:p>
            <a:r>
              <a:rPr lang="en-US" sz="2800" dirty="0" smtClean="0"/>
              <a:t>Damaged Roadways and Bridges</a:t>
            </a:r>
            <a:endParaRPr lang="en-US" sz="2800" dirty="0"/>
          </a:p>
          <a:p>
            <a:r>
              <a:rPr lang="en-US" sz="2800" dirty="0" smtClean="0"/>
              <a:t>Landslides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218" name="Picture 2" descr="C:\Users\GravesS\Pictures\EQ Road liquefa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28" y="4038600"/>
            <a:ext cx="4086675" cy="262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38" y="3429000"/>
            <a:ext cx="4385931" cy="292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gravess\My Documents\My Pictures\Yaqina Bay Rd Mudslide 3.30.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892" y="687668"/>
            <a:ext cx="4464098" cy="251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gravess\My Documents\My Pictures\Japan Tsunami\Japan 56.jpg"/>
          <p:cNvPicPr>
            <a:picLocks noChangeAspect="1" noChangeArrowheads="1"/>
          </p:cNvPicPr>
          <p:nvPr/>
        </p:nvPicPr>
        <p:blipFill>
          <a:blip r:embed="rId7" cstate="print"/>
          <a:srcRect b="50460"/>
          <a:stretch>
            <a:fillRect/>
          </a:stretch>
        </p:blipFill>
        <p:spPr bwMode="auto">
          <a:xfrm>
            <a:off x="4913729" y="-150532"/>
            <a:ext cx="4008874" cy="243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1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print"/>
          <a:srcRect b="72222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Impact on Utilities &amp; Services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2057400"/>
            <a:ext cx="43434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Running Water</a:t>
            </a:r>
          </a:p>
          <a:p>
            <a:r>
              <a:rPr lang="en-US" dirty="0" smtClean="0"/>
              <a:t>No Electricity</a:t>
            </a:r>
          </a:p>
          <a:p>
            <a:r>
              <a:rPr lang="en-US" dirty="0" smtClean="0"/>
              <a:t>No Communications</a:t>
            </a:r>
          </a:p>
          <a:p>
            <a:r>
              <a:rPr lang="en-US" dirty="0" smtClean="0"/>
              <a:t>No Sewer System</a:t>
            </a:r>
          </a:p>
          <a:p>
            <a:r>
              <a:rPr lang="en-US" dirty="0" smtClean="0"/>
              <a:t>No Garbage Pick-up</a:t>
            </a:r>
          </a:p>
          <a:p>
            <a:r>
              <a:rPr lang="en-US" dirty="0" smtClean="0"/>
              <a:t>No Fuel</a:t>
            </a:r>
          </a:p>
          <a:p>
            <a:r>
              <a:rPr lang="en-US" dirty="0" smtClean="0"/>
              <a:t>No Groceries in the Store</a:t>
            </a:r>
          </a:p>
          <a:p>
            <a:r>
              <a:rPr lang="en-US" dirty="0" smtClean="0"/>
              <a:t>No Pharmacy</a:t>
            </a:r>
          </a:p>
        </p:txBody>
      </p:sp>
      <p:pic>
        <p:nvPicPr>
          <p:cNvPr id="1026" name="Picture 2" descr="C:\Documents and Settings\gravess\Local Settings\Temporary Internet Files\Content.IE5\C7D640IT\MP90044862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9920"/>
          <a:stretch>
            <a:fillRect/>
          </a:stretch>
        </p:blipFill>
        <p:spPr bwMode="auto">
          <a:xfrm>
            <a:off x="1371600" y="2362200"/>
            <a:ext cx="2309367" cy="311675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33400" y="1905000"/>
            <a:ext cx="3962400" cy="4038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2590800"/>
            <a:ext cx="3001120" cy="27278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 Wavy Background big.jpg"/>
          <p:cNvPicPr>
            <a:picLocks noChangeAspect="1"/>
          </p:cNvPicPr>
          <p:nvPr/>
        </p:nvPicPr>
        <p:blipFill>
          <a:blip r:embed="rId3" cstate="print"/>
          <a:srcRect b="72222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Imagine Extended Camp Life Without Infrastructure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pic>
        <p:nvPicPr>
          <p:cNvPr id="6" name="Picture 3" descr="C:\Documents and Settings\gravess\My Documents\My Pictures\Tent City.jpg"/>
          <p:cNvPicPr>
            <a:picLocks noChangeAspect="1" noChangeArrowheads="1"/>
          </p:cNvPicPr>
          <p:nvPr/>
        </p:nvPicPr>
        <p:blipFill>
          <a:blip r:embed="rId4" cstate="print"/>
          <a:srcRect t="34678"/>
          <a:stretch>
            <a:fillRect/>
          </a:stretch>
        </p:blipFill>
        <p:spPr bwMode="auto">
          <a:xfrm>
            <a:off x="277168" y="2286000"/>
            <a:ext cx="858966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emergency responders?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and Rescue</a:t>
            </a:r>
          </a:p>
          <a:p>
            <a:r>
              <a:rPr lang="en-US" dirty="0" smtClean="0"/>
              <a:t>Fires</a:t>
            </a:r>
          </a:p>
          <a:p>
            <a:r>
              <a:rPr lang="en-US" dirty="0" smtClean="0"/>
              <a:t>Emergency Debris Clearance</a:t>
            </a:r>
          </a:p>
          <a:p>
            <a:r>
              <a:rPr lang="en-US" dirty="0" smtClean="0"/>
              <a:t>Critical Infrastructure Restoration</a:t>
            </a:r>
          </a:p>
          <a:p>
            <a:r>
              <a:rPr lang="en-US" dirty="0" smtClean="0"/>
              <a:t>Critical Medical Needs</a:t>
            </a:r>
          </a:p>
          <a:p>
            <a:r>
              <a:rPr lang="en-US" dirty="0" smtClean="0"/>
              <a:t>Establishing Emergency Response Structure</a:t>
            </a:r>
          </a:p>
          <a:p>
            <a:r>
              <a:rPr lang="en-US" dirty="0" smtClean="0"/>
              <a:t>Ascertaining safety of our own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Home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Go Bags for Evacuation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Workplace Emergency Supplies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print"/>
          <a:srcRect b="72222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Water!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static.dudeiwantthat.com/img/household/bathroom/emergency-drinking-water-506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85" y="1840197"/>
            <a:ext cx="54345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5105400" y="1840196"/>
            <a:ext cx="4038600" cy="236509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1 gallon per person per day</a:t>
            </a:r>
          </a:p>
          <a:p>
            <a:r>
              <a:rPr lang="en-US" sz="2800" b="1" dirty="0" smtClean="0"/>
              <a:t>Add extra for pets and for cooking</a:t>
            </a:r>
          </a:p>
          <a:p>
            <a:r>
              <a:rPr lang="en-US" sz="2800" b="1" dirty="0" smtClean="0"/>
              <a:t>Water purification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9" name="Picture 5" descr="photo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26" y="10583067"/>
            <a:ext cx="1916394" cy="12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4" name="Picture 6" descr="http://www.pioneerdad.com/wp-content/uploads/2014/11/5-gallon-water-grey-bk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7958"/>
            <a:ext cx="2915047" cy="24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thirsty dog"/>
          <p:cNvSpPr>
            <a:spLocks noChangeAspect="1" noChangeArrowheads="1"/>
          </p:cNvSpPr>
          <p:nvPr/>
        </p:nvSpPr>
        <p:spPr bwMode="auto">
          <a:xfrm>
            <a:off x="155574" y="-144463"/>
            <a:ext cx="3197225" cy="31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thirsty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i1372.photobucket.com/albums/ag331/zubero/Pets/dog-drinking-bigbirdz_zps7d81d2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8" y="1965255"/>
            <a:ext cx="2476500" cy="17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515</Words>
  <Application>Microsoft Office PowerPoint</Application>
  <PresentationFormat>On-screen Show (4:3)</PresentationFormat>
  <Paragraphs>118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MS PGothic</vt:lpstr>
      <vt:lpstr>Arial</vt:lpstr>
      <vt:lpstr>Calibri</vt:lpstr>
      <vt:lpstr>Office Theme</vt:lpstr>
      <vt:lpstr>Surviving After the Earthquake and Tsunami   </vt:lpstr>
      <vt:lpstr>PowerPoint Presentation</vt:lpstr>
      <vt:lpstr>What to Expect When You’re Expecting a Cascadia Subduction Earthquake</vt:lpstr>
      <vt:lpstr>PowerPoint Presentation</vt:lpstr>
      <vt:lpstr>Impact on Utilities &amp; Services</vt:lpstr>
      <vt:lpstr>Imagine Extended Camp Life Without Infrastructure</vt:lpstr>
      <vt:lpstr>Where are emergency responders?</vt:lpstr>
      <vt:lpstr>Emergency Supplies</vt:lpstr>
      <vt:lpstr>Water!</vt:lpstr>
      <vt:lpstr>Food</vt:lpstr>
      <vt:lpstr>Shelter &amp; Warmth</vt:lpstr>
      <vt:lpstr>Classroom Supplies</vt:lpstr>
      <vt:lpstr>Communications</vt:lpstr>
      <vt:lpstr>Communications Plan</vt:lpstr>
      <vt:lpstr>Reunification Planning</vt:lpstr>
      <vt:lpstr>Resources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SUPPLY CACHE</dc:title>
  <dc:creator>gravess</dc:creator>
  <cp:lastModifiedBy>Lanni, Dorie</cp:lastModifiedBy>
  <cp:revision>374</cp:revision>
  <dcterms:created xsi:type="dcterms:W3CDTF">2012-01-31T19:21:29Z</dcterms:created>
  <dcterms:modified xsi:type="dcterms:W3CDTF">2015-10-12T14:56:09Z</dcterms:modified>
</cp:coreProperties>
</file>