
<file path=[Content_Types].xml><?xml version="1.0" encoding="utf-8"?>
<Types xmlns="http://schemas.openxmlformats.org/package/2006/content-types">
  <Default Extension="xml" ContentType="application/xml"/>
  <Default Extension="wmv" ContentType="video/unknown"/>
  <Default Extension="jpeg" ContentType="image/jpeg"/>
  <Default Extension="rels" ContentType="application/vnd.openxmlformats-package.relationships+xml"/>
  <Default Extension="emf" ContentType="image/x-emf"/>
  <Default Extension="mov" ContentType="video/unknown"/>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9"/>
  </p:notesMasterIdLst>
  <p:sldIdLst>
    <p:sldId id="325" r:id="rId2"/>
    <p:sldId id="315" r:id="rId3"/>
    <p:sldId id="309" r:id="rId4"/>
    <p:sldId id="344" r:id="rId5"/>
    <p:sldId id="312" r:id="rId6"/>
    <p:sldId id="304" r:id="rId7"/>
    <p:sldId id="293" r:id="rId8"/>
    <p:sldId id="329" r:id="rId9"/>
    <p:sldId id="330" r:id="rId10"/>
    <p:sldId id="326" r:id="rId11"/>
    <p:sldId id="331" r:id="rId12"/>
    <p:sldId id="332" r:id="rId13"/>
    <p:sldId id="333" r:id="rId14"/>
    <p:sldId id="334" r:id="rId15"/>
    <p:sldId id="335" r:id="rId16"/>
    <p:sldId id="336" r:id="rId17"/>
    <p:sldId id="337" r:id="rId18"/>
    <p:sldId id="338" r:id="rId19"/>
    <p:sldId id="339" r:id="rId20"/>
    <p:sldId id="340" r:id="rId21"/>
    <p:sldId id="292" r:id="rId22"/>
    <p:sldId id="305" r:id="rId23"/>
    <p:sldId id="306" r:id="rId24"/>
    <p:sldId id="310" r:id="rId25"/>
    <p:sldId id="316" r:id="rId26"/>
    <p:sldId id="321" r:id="rId27"/>
    <p:sldId id="345" r:id="rId28"/>
    <p:sldId id="320" r:id="rId29"/>
    <p:sldId id="317" r:id="rId30"/>
    <p:sldId id="295" r:id="rId31"/>
    <p:sldId id="302" r:id="rId32"/>
    <p:sldId id="303" r:id="rId33"/>
    <p:sldId id="296" r:id="rId34"/>
    <p:sldId id="297" r:id="rId35"/>
    <p:sldId id="328" r:id="rId36"/>
    <p:sldId id="299" r:id="rId37"/>
    <p:sldId id="323" r:id="rId38"/>
    <p:sldId id="322" r:id="rId39"/>
    <p:sldId id="311" r:id="rId40"/>
    <p:sldId id="343" r:id="rId41"/>
    <p:sldId id="341" r:id="rId42"/>
    <p:sldId id="342" r:id="rId43"/>
    <p:sldId id="314" r:id="rId44"/>
    <p:sldId id="319" r:id="rId45"/>
    <p:sldId id="318" r:id="rId46"/>
    <p:sldId id="301" r:id="rId47"/>
    <p:sldId id="313" r:id="rId4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251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407" autoAdjust="0"/>
    <p:restoredTop sz="72581" autoAdjust="0"/>
  </p:normalViewPr>
  <p:slideViewPr>
    <p:cSldViewPr snapToGrid="0" snapToObjects="1">
      <p:cViewPr varScale="1">
        <p:scale>
          <a:sx n="71" d="100"/>
          <a:sy n="71" d="100"/>
        </p:scale>
        <p:origin x="-1928" y="-12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512"/>
    </p:cViewPr>
  </p:sorterViewPr>
  <p:notesViewPr>
    <p:cSldViewPr snapToGrid="0" snapToObjects="1">
      <p:cViewPr varScale="1">
        <p:scale>
          <a:sx n="53" d="100"/>
          <a:sy n="53" d="100"/>
        </p:scale>
        <p:origin x="-1792"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printerSettings" Target="printerSettings/printerSettings1.bin"/><Relationship Id="rId51" Type="http://schemas.openxmlformats.org/officeDocument/2006/relationships/presProps" Target="presProps.xml"/><Relationship Id="rId52" Type="http://schemas.openxmlformats.org/officeDocument/2006/relationships/viewProps" Target="viewProps.xml"/><Relationship Id="rId53" Type="http://schemas.openxmlformats.org/officeDocument/2006/relationships/theme" Target="theme/theme1.xml"/><Relationship Id="rId54"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CD66681-73A9-4A49-8AEB-34ABAB34389E}" type="datetimeFigureOut">
              <a:rPr lang="en-US" smtClean="0"/>
              <a:t>11/9/16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1F0F1D6-2338-4A4E-B99E-EE35EFF5A8C2}" type="slidenum">
              <a:rPr lang="en-US" smtClean="0"/>
              <a:t>‹#›</a:t>
            </a:fld>
            <a:endParaRPr lang="en-US"/>
          </a:p>
        </p:txBody>
      </p:sp>
    </p:spTree>
    <p:extLst>
      <p:ext uri="{BB962C8B-B14F-4D97-AF65-F5344CB8AC3E}">
        <p14:creationId xmlns:p14="http://schemas.microsoft.com/office/powerpoint/2010/main" val="79691628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 Id="rId3" Type="http://schemas.openxmlformats.org/officeDocument/2006/relationships/hyperlink" Target="http://www.fj-i.co.jp/old/tsunami_tower_english.html"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Main FEMA guidelines</a:t>
            </a:r>
            <a:endParaRPr lang="en-US" dirty="0"/>
          </a:p>
        </p:txBody>
      </p:sp>
      <p:sp>
        <p:nvSpPr>
          <p:cNvPr id="4" name="Slide Number Placeholder 3"/>
          <p:cNvSpPr>
            <a:spLocks noGrp="1"/>
          </p:cNvSpPr>
          <p:nvPr>
            <p:ph type="sldNum" sz="quarter" idx="10"/>
          </p:nvPr>
        </p:nvSpPr>
        <p:spPr/>
        <p:txBody>
          <a:bodyPr/>
          <a:lstStyle/>
          <a:p>
            <a:fld id="{F1F0F1D6-2338-4A4E-B99E-EE35EFF5A8C2}" type="slidenum">
              <a:rPr lang="en-US" smtClean="0"/>
              <a:t>2</a:t>
            </a:fld>
            <a:endParaRPr lang="en-US"/>
          </a:p>
        </p:txBody>
      </p:sp>
    </p:spTree>
    <p:extLst>
      <p:ext uri="{BB962C8B-B14F-4D97-AF65-F5344CB8AC3E}">
        <p14:creationId xmlns:p14="http://schemas.microsoft.com/office/powerpoint/2010/main" val="32163999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smtClean="0"/>
              <a:t>Nishiki</a:t>
            </a:r>
            <a:r>
              <a:rPr lang="en-US" b="1" dirty="0" smtClean="0"/>
              <a:t> Tower:</a:t>
            </a:r>
          </a:p>
          <a:p>
            <a:r>
              <a:rPr lang="en-US" dirty="0" smtClean="0"/>
              <a:t>An impressive five-story, 22-m-tall reinforced concrete structure resembling a lighthouse. Founded on a 4-m-deep layer of sand and gravel, the tower is supported on concrete piles extending 6 m below grade. It was designed to withstand the impact of a 10-ton ship at a velocity of 10 m/sec. For day-to-day use, it features public restrooms, a meeting room, firefighting equipment storage space, and 73 square meters of refuge space for evacuees.</a:t>
            </a:r>
          </a:p>
          <a:p>
            <a:endParaRPr lang="en-US" dirty="0" smtClean="0"/>
          </a:p>
          <a:p>
            <a:r>
              <a:rPr lang="en-US" b="1" dirty="0" err="1" smtClean="0"/>
              <a:t>Tasukaru</a:t>
            </a:r>
            <a:r>
              <a:rPr lang="en-US" b="1" dirty="0" smtClean="0"/>
              <a:t> (Life-Saving) Tower:</a:t>
            </a:r>
            <a:r>
              <a:rPr lang="en-US" dirty="0" smtClean="0"/>
              <a:t> Mie Prefecture: a </a:t>
            </a:r>
            <a:r>
              <a:rPr lang="en-US" dirty="0" smtClean="0">
                <a:hlinkClick r:id="rId3"/>
              </a:rPr>
              <a:t>basic steel platform</a:t>
            </a:r>
            <a:r>
              <a:rPr lang="en-US" dirty="0" smtClean="0"/>
              <a:t> providing temporary refuge at 5.8 m above ground level for about 50 people.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1F0F1D6-2338-4A4E-B99E-EE35EFF5A8C2}" type="slidenum">
              <a:rPr lang="en-US" smtClean="0"/>
              <a:t>22</a:t>
            </a:fld>
            <a:endParaRPr lang="en-US"/>
          </a:p>
        </p:txBody>
      </p:sp>
    </p:spTree>
    <p:extLst>
      <p:ext uri="{BB962C8B-B14F-4D97-AF65-F5344CB8AC3E}">
        <p14:creationId xmlns:p14="http://schemas.microsoft.com/office/powerpoint/2010/main" val="23404721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Architect</a:t>
            </a:r>
            <a:r>
              <a:rPr lang="en-US" baseline="0" dirty="0" smtClean="0"/>
              <a:t> News article about Cal Poly Pomona program  http://</a:t>
            </a:r>
            <a:r>
              <a:rPr lang="en-US" baseline="0" dirty="0" err="1" smtClean="0"/>
              <a:t>archinect.com</a:t>
            </a:r>
            <a:r>
              <a:rPr lang="en-US" baseline="0" dirty="0" smtClean="0"/>
              <a:t>/news/article/31542133/student-projects-cal-poly-pomona-tvef-tsunami-vertical-evacuation-facility-studio</a:t>
            </a:r>
          </a:p>
          <a:p>
            <a:endParaRPr lang="en-US" baseline="0" dirty="0" smtClean="0"/>
          </a:p>
          <a:p>
            <a:r>
              <a:rPr lang="en-US" dirty="0" smtClean="0"/>
              <a:t>Upper left</a:t>
            </a:r>
            <a:r>
              <a:rPr lang="en-US" baseline="0" dirty="0" smtClean="0"/>
              <a:t> image:</a:t>
            </a:r>
          </a:p>
          <a:p>
            <a:r>
              <a:rPr lang="en-US" dirty="0" smtClean="0"/>
              <a:t>Hotel Aurelia program optimizes on the necessary coastal location of each structure, and allows for modular units to be composed and implemented within the free plan. The modularity of the structure allows building to be higher or lower based on the needs of the surrounding community. All the main components of the building are precast and sized to fit on trucks.</a:t>
            </a:r>
          </a:p>
          <a:p>
            <a:endParaRPr lang="en-US" dirty="0" smtClean="0"/>
          </a:p>
          <a:p>
            <a:r>
              <a:rPr lang="en-US" dirty="0" smtClean="0"/>
              <a:t>Upper right image:</a:t>
            </a:r>
          </a:p>
          <a:p>
            <a:r>
              <a:rPr lang="en-US" dirty="0" smtClean="0"/>
              <a:t>Project Domo </a:t>
            </a:r>
            <a:r>
              <a:rPr lang="en-US" dirty="0" err="1" smtClean="0"/>
              <a:t>Nebulus</a:t>
            </a:r>
            <a:r>
              <a:rPr lang="en-US" dirty="0" smtClean="0"/>
              <a:t>, looked into reducing the footprint and allowed more refuge footage as the structure went upward during the tsunami while serving as a </a:t>
            </a:r>
            <a:r>
              <a:rPr lang="en-US" dirty="0" err="1" smtClean="0"/>
              <a:t>aeroponic</a:t>
            </a:r>
            <a:r>
              <a:rPr lang="en-US" dirty="0" smtClean="0"/>
              <a:t> farm and as an open market in other times.</a:t>
            </a:r>
          </a:p>
          <a:p>
            <a:endParaRPr lang="en-US" dirty="0" smtClean="0"/>
          </a:p>
          <a:p>
            <a:r>
              <a:rPr lang="en-US" dirty="0" smtClean="0"/>
              <a:t>Lower two images:</a:t>
            </a:r>
          </a:p>
          <a:p>
            <a:r>
              <a:rPr lang="en-US" dirty="0" smtClean="0"/>
              <a:t>One project named JA3HM2 was a neighborhood bar which doubled as a tsunami shelter which is estimated to occur every hundred years.</a:t>
            </a:r>
            <a:endParaRPr lang="en-US" dirty="0"/>
          </a:p>
        </p:txBody>
      </p:sp>
      <p:sp>
        <p:nvSpPr>
          <p:cNvPr id="4" name="Slide Number Placeholder 3"/>
          <p:cNvSpPr>
            <a:spLocks noGrp="1"/>
          </p:cNvSpPr>
          <p:nvPr>
            <p:ph type="sldNum" sz="quarter" idx="10"/>
          </p:nvPr>
        </p:nvSpPr>
        <p:spPr/>
        <p:txBody>
          <a:bodyPr/>
          <a:lstStyle/>
          <a:p>
            <a:fld id="{F1F0F1D6-2338-4A4E-B99E-EE35EFF5A8C2}" type="slidenum">
              <a:rPr lang="en-US" smtClean="0"/>
              <a:t>23</a:t>
            </a:fld>
            <a:endParaRPr lang="en-US"/>
          </a:p>
        </p:txBody>
      </p:sp>
    </p:spTree>
    <p:extLst>
      <p:ext uri="{BB962C8B-B14F-4D97-AF65-F5344CB8AC3E}">
        <p14:creationId xmlns:p14="http://schemas.microsoft.com/office/powerpoint/2010/main" val="13391938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30 feet high, holds</a:t>
            </a:r>
            <a:r>
              <a:rPr lang="en-US" baseline="0" dirty="0" smtClean="0"/>
              <a:t> 1000 people, </a:t>
            </a:r>
          </a:p>
          <a:p>
            <a:endParaRPr lang="en-US" baseline="0" dirty="0" smtClean="0"/>
          </a:p>
          <a:p>
            <a:r>
              <a:rPr lang="en-US" baseline="0" dirty="0" smtClean="0"/>
              <a:t>Paula </a:t>
            </a:r>
            <a:r>
              <a:rPr lang="en-US" baseline="0" dirty="0" err="1" smtClean="0"/>
              <a:t>Ackerlund</a:t>
            </a:r>
            <a:r>
              <a:rPr lang="en-US" baseline="0" dirty="0" smtClean="0"/>
              <a:t>, Superintendent</a:t>
            </a:r>
          </a:p>
          <a:p>
            <a:r>
              <a:rPr lang="en-US" baseline="0" dirty="0" smtClean="0"/>
              <a:t>Tim </a:t>
            </a:r>
            <a:r>
              <a:rPr lang="en-US" baseline="0" dirty="0" err="1" smtClean="0"/>
              <a:t>Walch</a:t>
            </a:r>
            <a:r>
              <a:rPr lang="en-US" baseline="0" dirty="0" smtClean="0"/>
              <a:t>, Chief Hazards Geologist, DNR</a:t>
            </a:r>
            <a:endParaRPr lang="en-US" dirty="0" smtClean="0"/>
          </a:p>
          <a:p>
            <a:r>
              <a:rPr lang="en-US" dirty="0" err="1" smtClean="0"/>
              <a:t>Cale</a:t>
            </a:r>
            <a:r>
              <a:rPr lang="en-US" baseline="0" dirty="0" smtClean="0"/>
              <a:t> Ash – </a:t>
            </a:r>
            <a:r>
              <a:rPr lang="en-US" baseline="0" dirty="0" err="1" smtClean="0"/>
              <a:t>Degenkolb</a:t>
            </a:r>
            <a:r>
              <a:rPr lang="en-US" baseline="0" dirty="0" smtClean="0"/>
              <a:t> Engineers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F1F0F1D6-2338-4A4E-B99E-EE35EFF5A8C2}" type="slidenum">
              <a:rPr lang="en-US" smtClean="0"/>
              <a:t>24</a:t>
            </a:fld>
            <a:endParaRPr lang="en-US"/>
          </a:p>
        </p:txBody>
      </p:sp>
    </p:spTree>
    <p:extLst>
      <p:ext uri="{BB962C8B-B14F-4D97-AF65-F5344CB8AC3E}">
        <p14:creationId xmlns:p14="http://schemas.microsoft.com/office/powerpoint/2010/main" val="15833520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F0F1D6-2338-4A4E-B99E-EE35EFF5A8C2}" type="slidenum">
              <a:rPr lang="en-US" smtClean="0"/>
              <a:t>25</a:t>
            </a:fld>
            <a:endParaRPr lang="en-US"/>
          </a:p>
        </p:txBody>
      </p:sp>
    </p:spTree>
    <p:extLst>
      <p:ext uri="{BB962C8B-B14F-4D97-AF65-F5344CB8AC3E}">
        <p14:creationId xmlns:p14="http://schemas.microsoft.com/office/powerpoint/2010/main" val="15833520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F1F0F1D6-2338-4A4E-B99E-EE35EFF5A8C2}" type="slidenum">
              <a:rPr lang="en-US" smtClean="0"/>
              <a:t>26</a:t>
            </a:fld>
            <a:endParaRPr lang="en-US"/>
          </a:p>
        </p:txBody>
      </p:sp>
    </p:spTree>
    <p:extLst>
      <p:ext uri="{BB962C8B-B14F-4D97-AF65-F5344CB8AC3E}">
        <p14:creationId xmlns:p14="http://schemas.microsoft.com/office/powerpoint/2010/main" val="5087531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F1F0F1D6-2338-4A4E-B99E-EE35EFF5A8C2}" type="slidenum">
              <a:rPr lang="en-US" smtClean="0"/>
              <a:t>27</a:t>
            </a:fld>
            <a:endParaRPr lang="en-US"/>
          </a:p>
        </p:txBody>
      </p:sp>
    </p:spTree>
    <p:extLst>
      <p:ext uri="{BB962C8B-B14F-4D97-AF65-F5344CB8AC3E}">
        <p14:creationId xmlns:p14="http://schemas.microsoft.com/office/powerpoint/2010/main" val="5087531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F1F0F1D6-2338-4A4E-B99E-EE35EFF5A8C2}" type="slidenum">
              <a:rPr lang="en-US" smtClean="0"/>
              <a:t>28</a:t>
            </a:fld>
            <a:endParaRPr lang="en-US"/>
          </a:p>
        </p:txBody>
      </p:sp>
    </p:spTree>
    <p:extLst>
      <p:ext uri="{BB962C8B-B14F-4D97-AF65-F5344CB8AC3E}">
        <p14:creationId xmlns:p14="http://schemas.microsoft.com/office/powerpoint/2010/main" val="5087531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three primary community groups:</a:t>
            </a:r>
          </a:p>
          <a:p>
            <a:r>
              <a:rPr lang="en-US" sz="1200" b="0" i="0" u="none" strike="noStrike" kern="1200" baseline="0" dirty="0" smtClean="0">
                <a:solidFill>
                  <a:schemeClr val="tx1"/>
                </a:solidFill>
                <a:latin typeface="+mn-lt"/>
                <a:ea typeface="+mn-ea"/>
                <a:cs typeface="+mn-cs"/>
              </a:rPr>
              <a:t>(</a:t>
            </a:r>
            <a:r>
              <a:rPr lang="en-US" sz="1200" b="0" i="0" u="none" strike="noStrike" kern="1200" baseline="0" dirty="0" err="1" smtClean="0">
                <a:solidFill>
                  <a:schemeClr val="tx1"/>
                </a:solidFill>
                <a:latin typeface="+mn-lt"/>
                <a:ea typeface="+mn-ea"/>
                <a:cs typeface="+mn-cs"/>
              </a:rPr>
              <a:t>i</a:t>
            </a:r>
            <a:r>
              <a:rPr lang="en-US" sz="1200" b="0" i="0" u="none" strike="noStrike" kern="1200" baseline="0" dirty="0" smtClean="0">
                <a:solidFill>
                  <a:schemeClr val="tx1"/>
                </a:solidFill>
                <a:latin typeface="+mn-lt"/>
                <a:ea typeface="+mn-ea"/>
                <a:cs typeface="+mn-cs"/>
              </a:rPr>
              <a:t>) relatively low numbers of exposed populations with varied demographic sensitivities</a:t>
            </a:r>
          </a:p>
          <a:p>
            <a:r>
              <a:rPr lang="en-US" sz="1200" b="0" i="0" u="none" strike="noStrike" kern="1200" baseline="0" dirty="0" smtClean="0">
                <a:solidFill>
                  <a:schemeClr val="tx1"/>
                </a:solidFill>
                <a:latin typeface="+mn-lt"/>
                <a:ea typeface="+mn-ea"/>
                <a:cs typeface="+mn-cs"/>
              </a:rPr>
              <a:t>(ii) high numbers of exposed populations but sufficient time to evacuate before wave arrival</a:t>
            </a:r>
          </a:p>
          <a:p>
            <a:r>
              <a:rPr lang="en-US" sz="1200" b="0" i="0" u="none" strike="noStrike" kern="1200" baseline="0" dirty="0" smtClean="0">
                <a:solidFill>
                  <a:schemeClr val="tx1"/>
                </a:solidFill>
                <a:latin typeface="+mn-lt"/>
                <a:ea typeface="+mn-ea"/>
                <a:cs typeface="+mn-cs"/>
              </a:rPr>
              <a:t>(iii) moderate numbers of exposed populations but insufficient time to evacuate.</a:t>
            </a:r>
            <a:endParaRPr lang="en-US" dirty="0" smtClean="0"/>
          </a:p>
        </p:txBody>
      </p:sp>
      <p:sp>
        <p:nvSpPr>
          <p:cNvPr id="4" name="Slide Number Placeholder 3"/>
          <p:cNvSpPr>
            <a:spLocks noGrp="1"/>
          </p:cNvSpPr>
          <p:nvPr>
            <p:ph type="sldNum" sz="quarter" idx="10"/>
          </p:nvPr>
        </p:nvSpPr>
        <p:spPr/>
        <p:txBody>
          <a:bodyPr/>
          <a:lstStyle/>
          <a:p>
            <a:fld id="{F1F0F1D6-2338-4A4E-B99E-EE35EFF5A8C2}" type="slidenum">
              <a:rPr lang="en-US" smtClean="0"/>
              <a:t>29</a:t>
            </a:fld>
            <a:endParaRPr lang="en-US"/>
          </a:p>
        </p:txBody>
      </p:sp>
    </p:spTree>
    <p:extLst>
      <p:ext uri="{BB962C8B-B14F-4D97-AF65-F5344CB8AC3E}">
        <p14:creationId xmlns:p14="http://schemas.microsoft.com/office/powerpoint/2010/main" val="5087531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Part B:  Finding an appropriate location – </a:t>
            </a:r>
          </a:p>
          <a:p>
            <a:r>
              <a:rPr lang="en-US" dirty="0" smtClean="0"/>
              <a:t>Using</a:t>
            </a:r>
            <a:r>
              <a:rPr lang="en-US" baseline="0" dirty="0" smtClean="0"/>
              <a:t> </a:t>
            </a:r>
            <a:r>
              <a:rPr lang="en-US" baseline="0" dirty="0" err="1" smtClean="0"/>
              <a:t>GoogleEarth</a:t>
            </a:r>
            <a:r>
              <a:rPr lang="en-US" baseline="0" dirty="0" smtClean="0"/>
              <a:t> is different from what directions say, which is to use actual maps</a:t>
            </a:r>
          </a:p>
          <a:p>
            <a:r>
              <a:rPr lang="en-US" baseline="0" dirty="0" smtClean="0"/>
              <a:t>Add in bit on zooming in to your area</a:t>
            </a:r>
          </a:p>
          <a:p>
            <a:r>
              <a:rPr lang="en-US" baseline="0" dirty="0" smtClean="0"/>
              <a:t>Use tool feature to measure out area using criteria to find how many people could fit</a:t>
            </a:r>
          </a:p>
          <a:p>
            <a:endParaRPr lang="en-US" dirty="0"/>
          </a:p>
        </p:txBody>
      </p:sp>
      <p:sp>
        <p:nvSpPr>
          <p:cNvPr id="4" name="Slide Number Placeholder 3"/>
          <p:cNvSpPr>
            <a:spLocks noGrp="1"/>
          </p:cNvSpPr>
          <p:nvPr>
            <p:ph type="sldNum" sz="quarter" idx="10"/>
          </p:nvPr>
        </p:nvSpPr>
        <p:spPr/>
        <p:txBody>
          <a:bodyPr/>
          <a:lstStyle/>
          <a:p>
            <a:fld id="{F1F0F1D6-2338-4A4E-B99E-EE35EFF5A8C2}" type="slidenum">
              <a:rPr lang="en-US" smtClean="0"/>
              <a:t>30</a:t>
            </a:fld>
            <a:endParaRPr lang="en-US"/>
          </a:p>
        </p:txBody>
      </p:sp>
    </p:spTree>
    <p:extLst>
      <p:ext uri="{BB962C8B-B14F-4D97-AF65-F5344CB8AC3E}">
        <p14:creationId xmlns:p14="http://schemas.microsoft.com/office/powerpoint/2010/main" val="17640371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Tsunami inundation map</a:t>
            </a:r>
            <a:endParaRPr lang="en-US" baseline="0" dirty="0" smtClean="0"/>
          </a:p>
          <a:p>
            <a:r>
              <a:rPr lang="en-US" dirty="0" smtClean="0"/>
              <a:t>Street</a:t>
            </a:r>
            <a:r>
              <a:rPr lang="en-US" baseline="0" dirty="0" smtClean="0"/>
              <a:t> maps</a:t>
            </a:r>
          </a:p>
          <a:p>
            <a:r>
              <a:rPr lang="en-US" baseline="0" dirty="0" smtClean="0"/>
              <a:t>Business maps</a:t>
            </a:r>
            <a:r>
              <a:rPr lang="en-US" baseline="0" dirty="0"/>
              <a:t> </a:t>
            </a:r>
            <a:r>
              <a:rPr lang="en-US" baseline="0" dirty="0" smtClean="0"/>
              <a:t>– show where lots of people are</a:t>
            </a:r>
          </a:p>
          <a:p>
            <a:endParaRPr lang="en-US" baseline="0" dirty="0" smtClean="0"/>
          </a:p>
        </p:txBody>
      </p:sp>
      <p:sp>
        <p:nvSpPr>
          <p:cNvPr id="4" name="Slide Number Placeholder 3"/>
          <p:cNvSpPr>
            <a:spLocks noGrp="1"/>
          </p:cNvSpPr>
          <p:nvPr>
            <p:ph type="sldNum" sz="quarter" idx="10"/>
          </p:nvPr>
        </p:nvSpPr>
        <p:spPr/>
        <p:txBody>
          <a:bodyPr/>
          <a:lstStyle/>
          <a:p>
            <a:fld id="{F1F0F1D6-2338-4A4E-B99E-EE35EFF5A8C2}" type="slidenum">
              <a:rPr lang="en-US" smtClean="0"/>
              <a:t>31</a:t>
            </a:fld>
            <a:endParaRPr lang="en-US"/>
          </a:p>
        </p:txBody>
      </p:sp>
    </p:spTree>
    <p:extLst>
      <p:ext uri="{BB962C8B-B14F-4D97-AF65-F5344CB8AC3E}">
        <p14:creationId xmlns:p14="http://schemas.microsoft.com/office/powerpoint/2010/main" val="17640371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effectLst/>
              </a:rPr>
              <a:t>Minamisanriku</a:t>
            </a:r>
            <a:r>
              <a:rPr lang="en-US" dirty="0" smtClean="0">
                <a:effectLst/>
              </a:rPr>
              <a:t>, Japan, about 45 km north of Sendai</a:t>
            </a:r>
            <a:endParaRPr lang="en-US" dirty="0" smtClean="0"/>
          </a:p>
          <a:p>
            <a:endParaRPr lang="en-US" dirty="0" smtClean="0"/>
          </a:p>
          <a:p>
            <a:r>
              <a:rPr lang="en-US" dirty="0" smtClean="0"/>
              <a:t>From: http://</a:t>
            </a:r>
            <a:r>
              <a:rPr lang="en-US" dirty="0" err="1" smtClean="0"/>
              <a:t>jsw.newpacificinstitute.org</a:t>
            </a:r>
            <a:r>
              <a:rPr lang="en-US" dirty="0" smtClean="0"/>
              <a:t>/?p=7091</a:t>
            </a:r>
          </a:p>
          <a:p>
            <a:endParaRPr lang="en-US" dirty="0" smtClean="0"/>
          </a:p>
          <a:p>
            <a:r>
              <a:rPr lang="en-US" dirty="0" smtClean="0"/>
              <a:t>The Disaster Prevention Center is now a rusted skeleton. The height of the wave is clear from the damage at the bent handrails on the fire escape at the rear of the building: handrails on the third floor are bent over. Once the tsunami struck, there was to be no hide. The mayor’s meeting was in this very building, he survived by climbing to the top of the antenna, as did nine other people. A further twenty people lost their lives, including Miki Endo, who stayed at her station on the second floor.</a:t>
            </a:r>
          </a:p>
          <a:p>
            <a:endParaRPr lang="en-US" dirty="0" smtClean="0"/>
          </a:p>
          <a:p>
            <a:r>
              <a:rPr lang="en-US" dirty="0" smtClean="0"/>
              <a:t>Building</a:t>
            </a:r>
            <a:r>
              <a:rPr lang="en-US" baseline="0" dirty="0" smtClean="0"/>
              <a:t> behind DPC is the hospital.  Water is running out of the 4</a:t>
            </a:r>
            <a:r>
              <a:rPr lang="en-US" baseline="30000" dirty="0" smtClean="0"/>
              <a:t>th</a:t>
            </a:r>
            <a:r>
              <a:rPr lang="en-US" baseline="0" dirty="0" smtClean="0"/>
              <a:t> floor windows.</a:t>
            </a:r>
            <a:endParaRPr lang="en-US" dirty="0"/>
          </a:p>
        </p:txBody>
      </p:sp>
      <p:sp>
        <p:nvSpPr>
          <p:cNvPr id="4" name="Slide Number Placeholder 3"/>
          <p:cNvSpPr>
            <a:spLocks noGrp="1"/>
          </p:cNvSpPr>
          <p:nvPr>
            <p:ph type="sldNum" sz="quarter" idx="10"/>
          </p:nvPr>
        </p:nvSpPr>
        <p:spPr/>
        <p:txBody>
          <a:bodyPr/>
          <a:lstStyle/>
          <a:p>
            <a:fld id="{F1F0F1D6-2338-4A4E-B99E-EE35EFF5A8C2}" type="slidenum">
              <a:rPr lang="en-US" smtClean="0"/>
              <a:t>3</a:t>
            </a:fld>
            <a:endParaRPr lang="en-US"/>
          </a:p>
        </p:txBody>
      </p:sp>
    </p:spTree>
    <p:extLst>
      <p:ext uri="{BB962C8B-B14F-4D97-AF65-F5344CB8AC3E}">
        <p14:creationId xmlns:p14="http://schemas.microsoft.com/office/powerpoint/2010/main" val="6065517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Part B:  Finding an appropriate location</a:t>
            </a:r>
          </a:p>
          <a:p>
            <a:r>
              <a:rPr lang="en-US" dirty="0" smtClean="0"/>
              <a:t>Using</a:t>
            </a:r>
            <a:r>
              <a:rPr lang="en-US" baseline="0" dirty="0" smtClean="0"/>
              <a:t> </a:t>
            </a:r>
            <a:r>
              <a:rPr lang="en-US" baseline="0" dirty="0" err="1" smtClean="0"/>
              <a:t>GoogleEarth</a:t>
            </a:r>
            <a:r>
              <a:rPr lang="en-US" baseline="0" dirty="0" smtClean="0"/>
              <a:t> is different from what directions say, which is to use actual maps</a:t>
            </a:r>
          </a:p>
          <a:p>
            <a:r>
              <a:rPr lang="en-US" baseline="0" dirty="0" smtClean="0"/>
              <a:t>Add in bit on zooming in to your area</a:t>
            </a:r>
          </a:p>
          <a:p>
            <a:r>
              <a:rPr lang="en-US" baseline="0" dirty="0" smtClean="0"/>
              <a:t>Use tool feature to measure out area using criteria to find how many people could fit</a:t>
            </a:r>
          </a:p>
          <a:p>
            <a:endParaRPr lang="en-US" dirty="0"/>
          </a:p>
        </p:txBody>
      </p:sp>
      <p:sp>
        <p:nvSpPr>
          <p:cNvPr id="4" name="Slide Number Placeholder 3"/>
          <p:cNvSpPr>
            <a:spLocks noGrp="1"/>
          </p:cNvSpPr>
          <p:nvPr>
            <p:ph type="sldNum" sz="quarter" idx="10"/>
          </p:nvPr>
        </p:nvSpPr>
        <p:spPr/>
        <p:txBody>
          <a:bodyPr/>
          <a:lstStyle/>
          <a:p>
            <a:fld id="{F1F0F1D6-2338-4A4E-B99E-EE35EFF5A8C2}" type="slidenum">
              <a:rPr lang="en-US" smtClean="0"/>
              <a:t>32</a:t>
            </a:fld>
            <a:endParaRPr lang="en-US"/>
          </a:p>
        </p:txBody>
      </p:sp>
    </p:spTree>
    <p:extLst>
      <p:ext uri="{BB962C8B-B14F-4D97-AF65-F5344CB8AC3E}">
        <p14:creationId xmlns:p14="http://schemas.microsoft.com/office/powerpoint/2010/main" val="17640371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Part C:  Designing and Constructing</a:t>
            </a:r>
          </a:p>
          <a:p>
            <a:endParaRPr lang="en-US" dirty="0" smtClean="0"/>
          </a:p>
          <a:p>
            <a:r>
              <a:rPr lang="en-US" dirty="0" smtClean="0"/>
              <a:t>Note:  Designing</a:t>
            </a:r>
            <a:r>
              <a:rPr lang="en-US" baseline="0" dirty="0" smtClean="0"/>
              <a:t> is hard!  The math for scale is hard!  Get ready for it.  There are design criteria</a:t>
            </a:r>
          </a:p>
          <a:p>
            <a:endParaRPr lang="en-US" baseline="0" dirty="0" smtClean="0"/>
          </a:p>
          <a:p>
            <a:r>
              <a:rPr lang="en-US" baseline="0" dirty="0" smtClean="0"/>
              <a:t>Building takes right time depending on ability and materials.  These kids took two hours to design (after getting through the math) and two hours to actually construct structures.</a:t>
            </a:r>
            <a:endParaRPr lang="en-US" dirty="0"/>
          </a:p>
        </p:txBody>
      </p:sp>
      <p:sp>
        <p:nvSpPr>
          <p:cNvPr id="4" name="Slide Number Placeholder 3"/>
          <p:cNvSpPr>
            <a:spLocks noGrp="1"/>
          </p:cNvSpPr>
          <p:nvPr>
            <p:ph type="sldNum" sz="quarter" idx="10"/>
          </p:nvPr>
        </p:nvSpPr>
        <p:spPr/>
        <p:txBody>
          <a:bodyPr/>
          <a:lstStyle/>
          <a:p>
            <a:fld id="{F1F0F1D6-2338-4A4E-B99E-EE35EFF5A8C2}" type="slidenum">
              <a:rPr lang="en-US" smtClean="0"/>
              <a:t>33</a:t>
            </a:fld>
            <a:endParaRPr lang="en-US"/>
          </a:p>
        </p:txBody>
      </p:sp>
    </p:spTree>
    <p:extLst>
      <p:ext uri="{BB962C8B-B14F-4D97-AF65-F5344CB8AC3E}">
        <p14:creationId xmlns:p14="http://schemas.microsoft.com/office/powerpoint/2010/main" val="18805219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Part D:  Presenting the structure</a:t>
            </a:r>
            <a:r>
              <a:rPr lang="en-US" baseline="0" dirty="0" smtClean="0"/>
              <a:t> and discussing how it meets design criteria.</a:t>
            </a:r>
          </a:p>
          <a:p>
            <a:endParaRPr lang="en-US" baseline="0" dirty="0" smtClean="0"/>
          </a:p>
          <a:p>
            <a:r>
              <a:rPr lang="en-US" baseline="0" dirty="0" smtClean="0"/>
              <a:t>Video of kids presenting: CEETEP DVD/3. Cascadia Earthquakes &amp; Tsunamis/4. </a:t>
            </a:r>
            <a:r>
              <a:rPr lang="en-US" baseline="0" dirty="0" err="1" smtClean="0"/>
              <a:t>ACTIVITIES_Cascadia</a:t>
            </a:r>
            <a:r>
              <a:rPr lang="en-US" baseline="0" dirty="0" smtClean="0"/>
              <a:t> Earthquakes &amp; Tsunamis/Tsunami Activities/Vertical Evacuation Structures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F1F0F1D6-2338-4A4E-B99E-EE35EFF5A8C2}" type="slidenum">
              <a:rPr lang="en-US" smtClean="0"/>
              <a:t>34</a:t>
            </a:fld>
            <a:endParaRPr lang="en-US"/>
          </a:p>
        </p:txBody>
      </p:sp>
    </p:spTree>
    <p:extLst>
      <p:ext uri="{BB962C8B-B14F-4D97-AF65-F5344CB8AC3E}">
        <p14:creationId xmlns:p14="http://schemas.microsoft.com/office/powerpoint/2010/main" val="32163999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Ask folks to read these and see which ones are hit</a:t>
            </a:r>
            <a:r>
              <a:rPr lang="en-US" baseline="0" dirty="0" smtClean="0"/>
              <a:t> by this project</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F1F0F1D6-2338-4A4E-B99E-EE35EFF5A8C2}" type="slidenum">
              <a:rPr lang="en-US" smtClean="0"/>
              <a:t>35</a:t>
            </a:fld>
            <a:endParaRPr lang="en-US"/>
          </a:p>
        </p:txBody>
      </p:sp>
    </p:spTree>
    <p:extLst>
      <p:ext uri="{BB962C8B-B14F-4D97-AF65-F5344CB8AC3E}">
        <p14:creationId xmlns:p14="http://schemas.microsoft.com/office/powerpoint/2010/main" val="32163999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F0F1D6-2338-4A4E-B99E-EE35EFF5A8C2}" type="slidenum">
              <a:rPr lang="en-US" smtClean="0"/>
              <a:t>36</a:t>
            </a:fld>
            <a:endParaRPr lang="en-US"/>
          </a:p>
        </p:txBody>
      </p:sp>
    </p:spTree>
    <p:extLst>
      <p:ext uri="{BB962C8B-B14F-4D97-AF65-F5344CB8AC3E}">
        <p14:creationId xmlns:p14="http://schemas.microsoft.com/office/powerpoint/2010/main" val="32163999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F0F1D6-2338-4A4E-B99E-EE35EFF5A8C2}" type="slidenum">
              <a:rPr lang="en-US" smtClean="0"/>
              <a:t>37</a:t>
            </a:fld>
            <a:endParaRPr lang="en-US"/>
          </a:p>
        </p:txBody>
      </p:sp>
    </p:spTree>
    <p:extLst>
      <p:ext uri="{BB962C8B-B14F-4D97-AF65-F5344CB8AC3E}">
        <p14:creationId xmlns:p14="http://schemas.microsoft.com/office/powerpoint/2010/main" val="32163999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Build</a:t>
            </a:r>
            <a:r>
              <a:rPr lang="en-US" baseline="0" dirty="0" smtClean="0"/>
              <a:t> it – shake it – then run water around it?</a:t>
            </a:r>
          </a:p>
          <a:p>
            <a:r>
              <a:rPr lang="en-US" baseline="0" dirty="0" smtClean="0"/>
              <a:t>Wave Tank at OSU</a:t>
            </a:r>
          </a:p>
          <a:p>
            <a:endParaRPr lang="en-US" baseline="0" dirty="0" smtClean="0"/>
          </a:p>
          <a:p>
            <a:r>
              <a:rPr lang="en-US" baseline="0" dirty="0" smtClean="0"/>
              <a:t>Something over 6 stories must be VES (with exceptions), i.e. </a:t>
            </a:r>
            <a:r>
              <a:rPr lang="en-US" baseline="0" smtClean="0"/>
              <a:t>hotels</a:t>
            </a:r>
            <a:endParaRPr lang="en-US" dirty="0"/>
          </a:p>
        </p:txBody>
      </p:sp>
      <p:sp>
        <p:nvSpPr>
          <p:cNvPr id="4" name="Slide Number Placeholder 3"/>
          <p:cNvSpPr>
            <a:spLocks noGrp="1"/>
          </p:cNvSpPr>
          <p:nvPr>
            <p:ph type="sldNum" sz="quarter" idx="10"/>
          </p:nvPr>
        </p:nvSpPr>
        <p:spPr/>
        <p:txBody>
          <a:bodyPr/>
          <a:lstStyle/>
          <a:p>
            <a:fld id="{F1F0F1D6-2338-4A4E-B99E-EE35EFF5A8C2}" type="slidenum">
              <a:rPr lang="en-US" smtClean="0"/>
              <a:t>38</a:t>
            </a:fld>
            <a:endParaRPr lang="en-US"/>
          </a:p>
        </p:txBody>
      </p:sp>
    </p:spTree>
    <p:extLst>
      <p:ext uri="{BB962C8B-B14F-4D97-AF65-F5344CB8AC3E}">
        <p14:creationId xmlns:p14="http://schemas.microsoft.com/office/powerpoint/2010/main" val="32163999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t>
            </a:r>
            <a:r>
              <a:rPr lang="en-US" dirty="0" err="1" smtClean="0"/>
              <a:t>Otsuchi</a:t>
            </a:r>
            <a:r>
              <a:rPr lang="en-US" dirty="0" smtClean="0"/>
              <a:t>,</a:t>
            </a:r>
            <a:r>
              <a:rPr lang="en-US" baseline="0" dirty="0" smtClean="0"/>
              <a:t> Japan, north of Sendai</a:t>
            </a:r>
            <a:endParaRPr lang="en-US" dirty="0"/>
          </a:p>
        </p:txBody>
      </p:sp>
      <p:sp>
        <p:nvSpPr>
          <p:cNvPr id="4" name="Slide Number Placeholder 3"/>
          <p:cNvSpPr>
            <a:spLocks noGrp="1"/>
          </p:cNvSpPr>
          <p:nvPr>
            <p:ph type="sldNum" sz="quarter" idx="10"/>
          </p:nvPr>
        </p:nvSpPr>
        <p:spPr/>
        <p:txBody>
          <a:bodyPr/>
          <a:lstStyle/>
          <a:p>
            <a:fld id="{F1F0F1D6-2338-4A4E-B99E-EE35EFF5A8C2}" type="slidenum">
              <a:rPr lang="en-US" smtClean="0"/>
              <a:t>41</a:t>
            </a:fld>
            <a:endParaRPr lang="en-US"/>
          </a:p>
        </p:txBody>
      </p:sp>
    </p:spTree>
    <p:extLst>
      <p:ext uri="{BB962C8B-B14F-4D97-AF65-F5344CB8AC3E}">
        <p14:creationId xmlns:p14="http://schemas.microsoft.com/office/powerpoint/2010/main" val="42535892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t>
            </a:r>
            <a:r>
              <a:rPr lang="en-US" dirty="0" err="1" smtClean="0"/>
              <a:t>Otsuchi</a:t>
            </a:r>
            <a:r>
              <a:rPr lang="en-US" dirty="0" smtClean="0"/>
              <a:t>,</a:t>
            </a:r>
            <a:r>
              <a:rPr lang="en-US" baseline="0" dirty="0" smtClean="0"/>
              <a:t> Japan, north of Sendai</a:t>
            </a:r>
            <a:endParaRPr lang="en-US" dirty="0"/>
          </a:p>
        </p:txBody>
      </p:sp>
      <p:sp>
        <p:nvSpPr>
          <p:cNvPr id="4" name="Slide Number Placeholder 3"/>
          <p:cNvSpPr>
            <a:spLocks noGrp="1"/>
          </p:cNvSpPr>
          <p:nvPr>
            <p:ph type="sldNum" sz="quarter" idx="10"/>
          </p:nvPr>
        </p:nvSpPr>
        <p:spPr/>
        <p:txBody>
          <a:bodyPr/>
          <a:lstStyle/>
          <a:p>
            <a:fld id="{F1F0F1D6-2338-4A4E-B99E-EE35EFF5A8C2}" type="slidenum">
              <a:rPr lang="en-US" smtClean="0"/>
              <a:t>42</a:t>
            </a:fld>
            <a:endParaRPr lang="en-US"/>
          </a:p>
        </p:txBody>
      </p:sp>
    </p:spTree>
    <p:extLst>
      <p:ext uri="{BB962C8B-B14F-4D97-AF65-F5344CB8AC3E}">
        <p14:creationId xmlns:p14="http://schemas.microsoft.com/office/powerpoint/2010/main" val="42535892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further information and lots of examples</a:t>
            </a:r>
            <a:r>
              <a:rPr lang="en-US" baseline="0" dirty="0" smtClean="0"/>
              <a:t> that are place-dependent, check these out from WA state</a:t>
            </a:r>
            <a:endParaRPr lang="en-US" dirty="0"/>
          </a:p>
        </p:txBody>
      </p:sp>
      <p:sp>
        <p:nvSpPr>
          <p:cNvPr id="4" name="Slide Number Placeholder 3"/>
          <p:cNvSpPr>
            <a:spLocks noGrp="1"/>
          </p:cNvSpPr>
          <p:nvPr>
            <p:ph type="sldNum" sz="quarter" idx="10"/>
          </p:nvPr>
        </p:nvSpPr>
        <p:spPr/>
        <p:txBody>
          <a:bodyPr/>
          <a:lstStyle/>
          <a:p>
            <a:fld id="{F1F0F1D6-2338-4A4E-B99E-EE35EFF5A8C2}" type="slidenum">
              <a:rPr lang="en-US" smtClean="0"/>
              <a:t>43</a:t>
            </a:fld>
            <a:endParaRPr lang="en-US"/>
          </a:p>
        </p:txBody>
      </p:sp>
    </p:spTree>
    <p:extLst>
      <p:ext uri="{BB962C8B-B14F-4D97-AF65-F5344CB8AC3E}">
        <p14:creationId xmlns:p14="http://schemas.microsoft.com/office/powerpoint/2010/main" val="32163999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Lori </a:t>
            </a:r>
            <a:r>
              <a:rPr lang="en-US" dirty="0" err="1" smtClean="0"/>
              <a:t>Dengler</a:t>
            </a:r>
            <a:r>
              <a:rPr lang="en-US" dirty="0" smtClean="0"/>
              <a:t>, photographer:</a:t>
            </a:r>
          </a:p>
          <a:p>
            <a:r>
              <a:rPr lang="en-US" sz="1200" kern="1200" dirty="0" smtClean="0">
                <a:solidFill>
                  <a:schemeClr val="tx1"/>
                </a:solidFill>
                <a:latin typeface="+mn-lt"/>
                <a:ea typeface="+mn-ea"/>
                <a:cs typeface="+mn-cs"/>
              </a:rPr>
              <a:t>This photo on Nov. 2 2013 - it was the "farewell" ceremony before the demolition of the building was scheduled to begin in the following days.  The central government intervened and prevented the demolition much to the dismay of the local residents.  Notice the people in suits.</a:t>
            </a:r>
            <a:endParaRPr lang="en-US" dirty="0"/>
          </a:p>
        </p:txBody>
      </p:sp>
      <p:sp>
        <p:nvSpPr>
          <p:cNvPr id="4" name="Slide Number Placeholder 3"/>
          <p:cNvSpPr>
            <a:spLocks noGrp="1"/>
          </p:cNvSpPr>
          <p:nvPr>
            <p:ph type="sldNum" sz="quarter" idx="10"/>
          </p:nvPr>
        </p:nvSpPr>
        <p:spPr/>
        <p:txBody>
          <a:bodyPr/>
          <a:lstStyle/>
          <a:p>
            <a:fld id="{F1F0F1D6-2338-4A4E-B99E-EE35EFF5A8C2}" type="slidenum">
              <a:rPr lang="en-US" smtClean="0"/>
              <a:t>4</a:t>
            </a:fld>
            <a:endParaRPr lang="en-US"/>
          </a:p>
        </p:txBody>
      </p:sp>
    </p:spTree>
    <p:extLst>
      <p:ext uri="{BB962C8B-B14F-4D97-AF65-F5344CB8AC3E}">
        <p14:creationId xmlns:p14="http://schemas.microsoft.com/office/powerpoint/2010/main" val="6065517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F1F0F1D6-2338-4A4E-B99E-EE35EFF5A8C2}" type="slidenum">
              <a:rPr lang="en-US" smtClean="0"/>
              <a:t>44</a:t>
            </a:fld>
            <a:endParaRPr lang="en-US"/>
          </a:p>
        </p:txBody>
      </p:sp>
    </p:spTree>
    <p:extLst>
      <p:ext uri="{BB962C8B-B14F-4D97-AF65-F5344CB8AC3E}">
        <p14:creationId xmlns:p14="http://schemas.microsoft.com/office/powerpoint/2010/main" val="5087531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F0F1D6-2338-4A4E-B99E-EE35EFF5A8C2}" type="slidenum">
              <a:rPr lang="en-US" smtClean="0"/>
              <a:t>45</a:t>
            </a:fld>
            <a:endParaRPr lang="en-US"/>
          </a:p>
        </p:txBody>
      </p:sp>
    </p:spTree>
    <p:extLst>
      <p:ext uri="{BB962C8B-B14F-4D97-AF65-F5344CB8AC3E}">
        <p14:creationId xmlns:p14="http://schemas.microsoft.com/office/powerpoint/2010/main" val="15833520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Seaside – older animation</a:t>
            </a:r>
          </a:p>
          <a:p>
            <a:endParaRPr lang="en-US" baseline="0" dirty="0" smtClean="0"/>
          </a:p>
        </p:txBody>
      </p:sp>
      <p:sp>
        <p:nvSpPr>
          <p:cNvPr id="4" name="Slide Number Placeholder 3"/>
          <p:cNvSpPr>
            <a:spLocks noGrp="1"/>
          </p:cNvSpPr>
          <p:nvPr>
            <p:ph type="sldNum" sz="quarter" idx="10"/>
          </p:nvPr>
        </p:nvSpPr>
        <p:spPr/>
        <p:txBody>
          <a:bodyPr/>
          <a:lstStyle/>
          <a:p>
            <a:fld id="{F1F0F1D6-2338-4A4E-B99E-EE35EFF5A8C2}" type="slidenum">
              <a:rPr lang="en-US" smtClean="0"/>
              <a:t>46</a:t>
            </a:fld>
            <a:endParaRPr lang="en-US"/>
          </a:p>
        </p:txBody>
      </p:sp>
    </p:spTree>
    <p:extLst>
      <p:ext uri="{BB962C8B-B14F-4D97-AF65-F5344CB8AC3E}">
        <p14:creationId xmlns:p14="http://schemas.microsoft.com/office/powerpoint/2010/main" val="41650986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Seaside – note the additions of the 2 vertical structures</a:t>
            </a:r>
          </a:p>
        </p:txBody>
      </p:sp>
      <p:sp>
        <p:nvSpPr>
          <p:cNvPr id="4" name="Slide Number Placeholder 3"/>
          <p:cNvSpPr>
            <a:spLocks noGrp="1"/>
          </p:cNvSpPr>
          <p:nvPr>
            <p:ph type="sldNum" sz="quarter" idx="10"/>
          </p:nvPr>
        </p:nvSpPr>
        <p:spPr/>
        <p:txBody>
          <a:bodyPr/>
          <a:lstStyle/>
          <a:p>
            <a:fld id="{F1F0F1D6-2338-4A4E-B99E-EE35EFF5A8C2}" type="slidenum">
              <a:rPr lang="en-US" smtClean="0"/>
              <a:t>47</a:t>
            </a:fld>
            <a:endParaRPr lang="en-US"/>
          </a:p>
        </p:txBody>
      </p:sp>
    </p:spTree>
    <p:extLst>
      <p:ext uri="{BB962C8B-B14F-4D97-AF65-F5344CB8AC3E}">
        <p14:creationId xmlns:p14="http://schemas.microsoft.com/office/powerpoint/2010/main" val="41650986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Need</a:t>
            </a:r>
            <a:r>
              <a:rPr lang="en-US" baseline="0" dirty="0" smtClean="0"/>
              <a:t> to think about:</a:t>
            </a:r>
          </a:p>
          <a:p>
            <a:r>
              <a:rPr lang="en-US" baseline="0" dirty="0" smtClean="0"/>
              <a:t>Location – where is it needed?  High population centers, where high ground isn’t available, </a:t>
            </a:r>
            <a:r>
              <a:rPr lang="en-US" baseline="0" dirty="0" err="1" smtClean="0"/>
              <a:t>touristed</a:t>
            </a:r>
            <a:r>
              <a:rPr lang="en-US" baseline="0" dirty="0" smtClean="0"/>
              <a:t> areas</a:t>
            </a:r>
          </a:p>
          <a:p>
            <a:r>
              <a:rPr lang="en-US" baseline="0" dirty="0" smtClean="0"/>
              <a:t>Strong enough to withstand initial shaking and waves</a:t>
            </a:r>
          </a:p>
          <a:p>
            <a:r>
              <a:rPr lang="en-US" baseline="0" dirty="0" smtClean="0"/>
              <a:t>Accessibility – </a:t>
            </a:r>
          </a:p>
          <a:p>
            <a:r>
              <a:rPr lang="en-US" baseline="0" dirty="0" smtClean="0"/>
              <a:t>Size / # of people</a:t>
            </a:r>
          </a:p>
          <a:p>
            <a:r>
              <a:rPr lang="en-US" baseline="0" dirty="0" smtClean="0"/>
              <a:t>Supplies – island life</a:t>
            </a:r>
          </a:p>
          <a:p>
            <a:r>
              <a:rPr lang="en-US" baseline="0" dirty="0" smtClean="0"/>
              <a:t>Safety – </a:t>
            </a:r>
          </a:p>
          <a:p>
            <a:r>
              <a:rPr lang="en-US" baseline="0" dirty="0" smtClean="0"/>
              <a:t>Communication</a:t>
            </a:r>
          </a:p>
          <a:p>
            <a:r>
              <a:rPr lang="en-US" baseline="0" dirty="0" smtClean="0"/>
              <a:t>Pre-existing building? Retrofit?</a:t>
            </a:r>
          </a:p>
          <a:p>
            <a:endParaRPr lang="en-US" baseline="0" dirty="0" smtClean="0"/>
          </a:p>
        </p:txBody>
      </p:sp>
      <p:sp>
        <p:nvSpPr>
          <p:cNvPr id="4" name="Slide Number Placeholder 3"/>
          <p:cNvSpPr>
            <a:spLocks noGrp="1"/>
          </p:cNvSpPr>
          <p:nvPr>
            <p:ph type="sldNum" sz="quarter" idx="10"/>
          </p:nvPr>
        </p:nvSpPr>
        <p:spPr/>
        <p:txBody>
          <a:bodyPr/>
          <a:lstStyle/>
          <a:p>
            <a:fld id="{F1F0F1D6-2338-4A4E-B99E-EE35EFF5A8C2}" type="slidenum">
              <a:rPr lang="en-US" smtClean="0"/>
              <a:t>5</a:t>
            </a:fld>
            <a:endParaRPr lang="en-US"/>
          </a:p>
        </p:txBody>
      </p:sp>
    </p:spTree>
    <p:extLst>
      <p:ext uri="{BB962C8B-B14F-4D97-AF65-F5344CB8AC3E}">
        <p14:creationId xmlns:p14="http://schemas.microsoft.com/office/powerpoint/2010/main" val="41650986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F1F0F1D6-2338-4A4E-B99E-EE35EFF5A8C2}" type="slidenum">
              <a:rPr lang="en-US" smtClean="0"/>
              <a:t>6</a:t>
            </a:fld>
            <a:endParaRPr lang="en-US"/>
          </a:p>
        </p:txBody>
      </p:sp>
    </p:spTree>
    <p:extLst>
      <p:ext uri="{BB962C8B-B14F-4D97-AF65-F5344CB8AC3E}">
        <p14:creationId xmlns:p14="http://schemas.microsoft.com/office/powerpoint/2010/main" val="41650986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http://</a:t>
            </a:r>
            <a:r>
              <a:rPr lang="en-US" sz="1200" b="0" i="0" u="none" strike="noStrike" kern="1200" baseline="0" dirty="0" err="1" smtClean="0">
                <a:solidFill>
                  <a:schemeClr val="tx1"/>
                </a:solidFill>
                <a:latin typeface="+mn-lt"/>
                <a:ea typeface="+mn-ea"/>
                <a:cs typeface="+mn-cs"/>
              </a:rPr>
              <a:t>us.stormsmart.org</a:t>
            </a:r>
            <a:r>
              <a:rPr lang="en-US" sz="1200" b="0" i="0" u="none" strike="noStrike" kern="1200" baseline="0" dirty="0" smtClean="0">
                <a:solidFill>
                  <a:schemeClr val="tx1"/>
                </a:solidFill>
                <a:latin typeface="+mn-lt"/>
                <a:ea typeface="+mn-ea"/>
                <a:cs typeface="+mn-cs"/>
              </a:rPr>
              <a:t>/2012/05/01/new-video-on-tsunami-vertical-evacuation-shelters/  - link from document on DVD: CEETEP DVD/3. Cascadia Earthquakes &amp; Tsunamis/4. </a:t>
            </a:r>
            <a:r>
              <a:rPr lang="en-US" sz="1200" b="0" i="0" u="none" strike="noStrike" kern="1200" baseline="0" dirty="0" err="1" smtClean="0">
                <a:solidFill>
                  <a:schemeClr val="tx1"/>
                </a:solidFill>
                <a:latin typeface="+mn-lt"/>
                <a:ea typeface="+mn-ea"/>
                <a:cs typeface="+mn-cs"/>
              </a:rPr>
              <a:t>ACTIVITIES_Cascadia</a:t>
            </a:r>
            <a:r>
              <a:rPr lang="en-US" sz="1200" b="0" i="0" u="none" strike="noStrike" kern="1200" baseline="0" dirty="0" smtClean="0">
                <a:solidFill>
                  <a:schemeClr val="tx1"/>
                </a:solidFill>
                <a:latin typeface="+mn-lt"/>
                <a:ea typeface="+mn-ea"/>
                <a:cs typeface="+mn-cs"/>
              </a:rPr>
              <a:t> Earthquakes &amp; Tsunamis/Tsunami Activities</a:t>
            </a:r>
          </a:p>
          <a:p>
            <a:endParaRPr lang="en-US" dirty="0" smtClean="0"/>
          </a:p>
          <a:p>
            <a:r>
              <a:rPr lang="en-US" dirty="0" smtClean="0"/>
              <a:t>Part</a:t>
            </a:r>
            <a:r>
              <a:rPr lang="en-US" baseline="0" dirty="0" smtClean="0"/>
              <a:t> A:  Learning about Vertical Evacuation Structures</a:t>
            </a:r>
            <a:endParaRPr lang="en-US" dirty="0" smtClean="0"/>
          </a:p>
        </p:txBody>
      </p:sp>
      <p:sp>
        <p:nvSpPr>
          <p:cNvPr id="4" name="Slide Number Placeholder 3"/>
          <p:cNvSpPr>
            <a:spLocks noGrp="1"/>
          </p:cNvSpPr>
          <p:nvPr>
            <p:ph type="sldNum" sz="quarter" idx="10"/>
          </p:nvPr>
        </p:nvSpPr>
        <p:spPr/>
        <p:txBody>
          <a:bodyPr/>
          <a:lstStyle/>
          <a:p>
            <a:fld id="{F1F0F1D6-2338-4A4E-B99E-EE35EFF5A8C2}" type="slidenum">
              <a:rPr lang="en-US" smtClean="0"/>
              <a:t>7</a:t>
            </a:fld>
            <a:endParaRPr lang="en-US"/>
          </a:p>
        </p:txBody>
      </p:sp>
    </p:spTree>
    <p:extLst>
      <p:ext uri="{BB962C8B-B14F-4D97-AF65-F5344CB8AC3E}">
        <p14:creationId xmlns:p14="http://schemas.microsoft.com/office/powerpoint/2010/main" val="5087531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F1F0F1D6-2338-4A4E-B99E-EE35EFF5A8C2}" type="slidenum">
              <a:rPr lang="en-US" smtClean="0"/>
              <a:t>8</a:t>
            </a:fld>
            <a:endParaRPr lang="en-US"/>
          </a:p>
        </p:txBody>
      </p:sp>
    </p:spTree>
    <p:extLst>
      <p:ext uri="{BB962C8B-B14F-4D97-AF65-F5344CB8AC3E}">
        <p14:creationId xmlns:p14="http://schemas.microsoft.com/office/powerpoint/2010/main" val="41650986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F1F0F1D6-2338-4A4E-B99E-EE35EFF5A8C2}" type="slidenum">
              <a:rPr lang="en-US" smtClean="0"/>
              <a:t>9</a:t>
            </a:fld>
            <a:endParaRPr lang="en-US"/>
          </a:p>
        </p:txBody>
      </p:sp>
    </p:spTree>
    <p:extLst>
      <p:ext uri="{BB962C8B-B14F-4D97-AF65-F5344CB8AC3E}">
        <p14:creationId xmlns:p14="http://schemas.microsoft.com/office/powerpoint/2010/main" val="41650986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Reading</a:t>
            </a:r>
            <a:r>
              <a:rPr lang="en-US" baseline="0" dirty="0" smtClean="0"/>
              <a:t> and Math</a:t>
            </a:r>
            <a:endParaRPr lang="en-US" dirty="0"/>
          </a:p>
        </p:txBody>
      </p:sp>
      <p:sp>
        <p:nvSpPr>
          <p:cNvPr id="4" name="Slide Number Placeholder 3"/>
          <p:cNvSpPr>
            <a:spLocks noGrp="1"/>
          </p:cNvSpPr>
          <p:nvPr>
            <p:ph type="sldNum" sz="quarter" idx="10"/>
          </p:nvPr>
        </p:nvSpPr>
        <p:spPr/>
        <p:txBody>
          <a:bodyPr/>
          <a:lstStyle/>
          <a:p>
            <a:fld id="{F1F0F1D6-2338-4A4E-B99E-EE35EFF5A8C2}" type="slidenum">
              <a:rPr lang="en-US" smtClean="0"/>
              <a:t>21</a:t>
            </a:fld>
            <a:endParaRPr lang="en-US"/>
          </a:p>
        </p:txBody>
      </p:sp>
    </p:spTree>
    <p:extLst>
      <p:ext uri="{BB962C8B-B14F-4D97-AF65-F5344CB8AC3E}">
        <p14:creationId xmlns:p14="http://schemas.microsoft.com/office/powerpoint/2010/main" val="25743773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1936745-F2C9-F84C-B90D-5F53791AB8F4}" type="datetimeFigureOut">
              <a:rPr lang="en-US" smtClean="0"/>
              <a:t>11/9/16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542FA1-9D53-174E-8EC9-779F71D51A6F}"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936745-F2C9-F84C-B90D-5F53791AB8F4}" type="datetimeFigureOut">
              <a:rPr lang="en-US" smtClean="0"/>
              <a:t>11/9/16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542FA1-9D53-174E-8EC9-779F71D51A6F}"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B1936745-F2C9-F84C-B90D-5F53791AB8F4}" type="datetimeFigureOut">
              <a:rPr lang="en-US" smtClean="0"/>
              <a:t>11/9/16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542FA1-9D53-174E-8EC9-779F71D51A6F}" type="slidenum">
              <a:rPr lang="en-US" smtClean="0"/>
              <a:t>‹#›</a:t>
            </a:fld>
            <a:endParaRPr lang="en-US"/>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936745-F2C9-F84C-B90D-5F53791AB8F4}" type="datetimeFigureOut">
              <a:rPr lang="en-US" smtClean="0"/>
              <a:t>11/9/16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542FA1-9D53-174E-8EC9-779F71D51A6F}" type="slidenum">
              <a:rPr lang="en-US" smtClean="0"/>
              <a:t>‹#›</a:t>
            </a:fld>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1936745-F2C9-F84C-B90D-5F53791AB8F4}" type="datetimeFigureOut">
              <a:rPr lang="en-US" smtClean="0"/>
              <a:t>11/9/16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542FA1-9D53-174E-8EC9-779F71D51A6F}"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B1936745-F2C9-F84C-B90D-5F53791AB8F4}" type="datetimeFigureOut">
              <a:rPr lang="en-US" smtClean="0"/>
              <a:t>11/9/16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542FA1-9D53-174E-8EC9-779F71D51A6F}" type="slidenum">
              <a:rPr lang="en-US" smtClean="0"/>
              <a:t>‹#›</a:t>
            </a:fld>
            <a:endParaRPr lang="en-US"/>
          </a:p>
        </p:txBody>
      </p:sp>
      <p:sp>
        <p:nvSpPr>
          <p:cNvPr id="9" name="Content Placeholder 8"/>
          <p:cNvSpPr>
            <a:spLocks noGrp="1"/>
          </p:cNvSpPr>
          <p:nvPr>
            <p:ph sz="quarter" idx="13"/>
          </p:nvPr>
        </p:nvSpPr>
        <p:spPr>
          <a:xfrm>
            <a:off x="676655"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1936745-F2C9-F84C-B90D-5F53791AB8F4}" type="datetimeFigureOut">
              <a:rPr lang="en-US" smtClean="0"/>
              <a:t>11/9/16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C542FA1-9D53-174E-8EC9-779F71D51A6F}"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1936745-F2C9-F84C-B90D-5F53791AB8F4}" type="datetimeFigureOut">
              <a:rPr lang="en-US" smtClean="0"/>
              <a:t>11/9/16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542FA1-9D53-174E-8EC9-779F71D51A6F}"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B1936745-F2C9-F84C-B90D-5F53791AB8F4}" type="datetimeFigureOut">
              <a:rPr lang="en-US" smtClean="0"/>
              <a:t>11/9/16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542FA1-9D53-174E-8EC9-779F71D51A6F}"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B1936745-F2C9-F84C-B90D-5F53791AB8F4}" type="datetimeFigureOut">
              <a:rPr lang="en-US" smtClean="0"/>
              <a:t>11/9/16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542FA1-9D53-174E-8EC9-779F71D51A6F}" type="slidenum">
              <a:rPr lang="en-US" smtClean="0"/>
              <a:t>‹#›</a:t>
            </a:fld>
            <a:endParaRPr lang="en-US"/>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936745-F2C9-F84C-B90D-5F53791AB8F4}" type="datetimeFigureOut">
              <a:rPr lang="en-US" smtClean="0"/>
              <a:t>11/9/16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542FA1-9D53-174E-8EC9-779F71D51A6F}" type="slidenum">
              <a:rPr lang="en-US" smtClean="0"/>
              <a:t>‹#›</a:t>
            </a:fld>
            <a:endParaRPr lang="en-US"/>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B1936745-F2C9-F84C-B90D-5F53791AB8F4}" type="datetimeFigureOut">
              <a:rPr lang="en-US" smtClean="0"/>
              <a:t>11/9/16</a:t>
            </a:fld>
            <a:endParaRPr lang="en-US"/>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en-US"/>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0C542FA1-9D53-174E-8EC9-779F71D51A6F}" type="slidenum">
              <a:rPr lang="en-US" smtClean="0"/>
              <a:t>‹#›</a:t>
            </a:fld>
            <a:endParaRPr lang="en-US"/>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 Id="rId3" Type="http://schemas.openxmlformats.org/officeDocument/2006/relationships/image" Target="../media/image20.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3.emf"/></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5.png"/><Relationship Id="rId5"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2.xml"/><Relationship Id="rId5" Type="http://schemas.openxmlformats.org/officeDocument/2006/relationships/image" Target="../media/image40.png"/><Relationship Id="rId6" Type="http://schemas.openxmlformats.org/officeDocument/2006/relationships/image" Target="../media/image41.png"/><Relationship Id="rId7" Type="http://schemas.openxmlformats.org/officeDocument/2006/relationships/image" Target="../media/image42.png"/><Relationship Id="rId1" Type="http://schemas.microsoft.com/office/2007/relationships/media" Target="../media/media1.mov"/><Relationship Id="rId2" Type="http://schemas.openxmlformats.org/officeDocument/2006/relationships/video" Target="../media/media1.mov"/></Relationships>
</file>

<file path=ppt/slides/_rels/slide35.xml.rels><?xml version="1.0" encoding="UTF-8" standalone="yes"?>
<Relationships xmlns="http://schemas.openxmlformats.org/package/2006/relationships"><Relationship Id="rId3" Type="http://schemas.openxmlformats.org/officeDocument/2006/relationships/image" Target="../media/image43.gif"/><Relationship Id="rId4" Type="http://schemas.openxmlformats.org/officeDocument/2006/relationships/image" Target="../media/image44.png"/><Relationship Id="rId5"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46.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47.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4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8.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image" Target="../media/image4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 Id="rId3" Type="http://schemas.openxmlformats.org/officeDocument/2006/relationships/image" Target="../media/image49.png"/></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52.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2.xml"/><Relationship Id="rId5" Type="http://schemas.openxmlformats.org/officeDocument/2006/relationships/image" Target="../media/image53.png"/><Relationship Id="rId1" Type="http://schemas.microsoft.com/office/2007/relationships/media" Target="../media/media2.wmv"/><Relationship Id="rId2" Type="http://schemas.openxmlformats.org/officeDocument/2006/relationships/video" Target="../media/media2.wmv"/></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3.xml"/><Relationship Id="rId5" Type="http://schemas.openxmlformats.org/officeDocument/2006/relationships/image" Target="../media/image54.png"/><Relationship Id="rId1" Type="http://schemas.microsoft.com/office/2007/relationships/media" Target="../media/media3.wmv"/><Relationship Id="rId2" Type="http://schemas.openxmlformats.org/officeDocument/2006/relationships/video" Target="../media/media3.wmv"/></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hyperlink" Target="file://localhost/Users/Groomster/Documents/MT.%20TABOR/GEOLOGY/CEETEP/Activities/Vertical%20Evacuation/VES%20PPT%20Presentation/tsunami%20vert%20evac.mp4" TargetMode="External"/><Relationship Id="rId4" Type="http://schemas.openxmlformats.org/officeDocument/2006/relationships/image" Target="../media/image11.png"/><Relationship Id="rId5"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94323"/>
            <a:ext cx="7772400" cy="1780108"/>
          </a:xfrm>
        </p:spPr>
        <p:txBody>
          <a:bodyPr>
            <a:normAutofit fontScale="90000"/>
          </a:bodyPr>
          <a:lstStyle/>
          <a:p>
            <a:r>
              <a:rPr lang="en-US" dirty="0" smtClean="0"/>
              <a:t>Cascadia </a:t>
            </a:r>
            <a:r>
              <a:rPr lang="en-US" dirty="0" err="1" smtClean="0"/>
              <a:t>EarthScope</a:t>
            </a:r>
            <a:r>
              <a:rPr lang="en-US" dirty="0" smtClean="0"/>
              <a:t> Earthquake and Tsunami Education Program</a:t>
            </a:r>
            <a:br>
              <a:rPr lang="en-US" dirty="0" smtClean="0"/>
            </a:br>
            <a:r>
              <a:rPr lang="en-US" dirty="0" smtClean="0"/>
              <a:t>  -  CEETEP  -  </a:t>
            </a:r>
            <a:endParaRPr lang="en-US" dirty="0"/>
          </a:p>
        </p:txBody>
      </p:sp>
      <p:sp>
        <p:nvSpPr>
          <p:cNvPr id="3" name="Subtitle 2"/>
          <p:cNvSpPr>
            <a:spLocks noGrp="1"/>
          </p:cNvSpPr>
          <p:nvPr>
            <p:ph type="subTitle" idx="1"/>
          </p:nvPr>
        </p:nvSpPr>
        <p:spPr>
          <a:xfrm>
            <a:off x="685800" y="3493130"/>
            <a:ext cx="7772400" cy="2879841"/>
          </a:xfrm>
        </p:spPr>
        <p:txBody>
          <a:bodyPr>
            <a:normAutofit/>
          </a:bodyPr>
          <a:lstStyle/>
          <a:p>
            <a:endParaRPr lang="en-US" sz="3600" dirty="0" smtClean="0"/>
          </a:p>
          <a:p>
            <a:r>
              <a:rPr lang="en-US" sz="3600" dirty="0" smtClean="0">
                <a:solidFill>
                  <a:schemeClr val="tx2"/>
                </a:solidFill>
              </a:rPr>
              <a:t>Breakout Session</a:t>
            </a:r>
          </a:p>
          <a:p>
            <a:r>
              <a:rPr lang="en-US" sz="3600" dirty="0" smtClean="0">
                <a:solidFill>
                  <a:schemeClr val="tx2"/>
                </a:solidFill>
              </a:rPr>
              <a:t> Vertical Evacuation Structures  </a:t>
            </a:r>
          </a:p>
          <a:p>
            <a:r>
              <a:rPr lang="en-US" sz="3600" dirty="0" smtClean="0">
                <a:solidFill>
                  <a:schemeClr val="tx2"/>
                </a:solidFill>
              </a:rPr>
              <a:t>45 minutes</a:t>
            </a:r>
            <a:endParaRPr lang="en-US" sz="3600" dirty="0">
              <a:solidFill>
                <a:schemeClr val="tx2"/>
              </a:solidFill>
            </a:endParaRPr>
          </a:p>
        </p:txBody>
      </p:sp>
      <p:pic>
        <p:nvPicPr>
          <p:cNvPr id="4" name="Picture 3" descr="CEETEP logo.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76500" y="462199"/>
            <a:ext cx="4175760" cy="1545336"/>
          </a:xfrm>
          <a:prstGeom prst="rect">
            <a:avLst/>
          </a:prstGeom>
        </p:spPr>
      </p:pic>
    </p:spTree>
    <p:extLst>
      <p:ext uri="{BB962C8B-B14F-4D97-AF65-F5344CB8AC3E}">
        <p14:creationId xmlns:p14="http://schemas.microsoft.com/office/powerpoint/2010/main" val="59357639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10-10 at 9.11.37 P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32610" y="1113036"/>
            <a:ext cx="8050612" cy="5570851"/>
          </a:xfrm>
          <a:prstGeom prst="rect">
            <a:avLst/>
          </a:prstGeom>
          <a:ln>
            <a:solidFill>
              <a:schemeClr val="tx1"/>
            </a:solidFill>
          </a:ln>
        </p:spPr>
      </p:pic>
      <p:sp>
        <p:nvSpPr>
          <p:cNvPr id="3" name="Title 2"/>
          <p:cNvSpPr txBox="1">
            <a:spLocks/>
          </p:cNvSpPr>
          <p:nvPr/>
        </p:nvSpPr>
        <p:spPr>
          <a:xfrm>
            <a:off x="457200" y="338328"/>
            <a:ext cx="8229600" cy="774708"/>
          </a:xfrm>
          <a:prstGeom prst="rect">
            <a:avLst/>
          </a:prstGeom>
        </p:spPr>
        <p:txBody>
          <a:bodyPr vert="horz" lIns="91440" tIns="45720" rIns="91440" bIns="45720" rtlCol="0" anchor="b">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dirty="0" smtClean="0"/>
              <a:t>Local Vertical Evacuation Options</a:t>
            </a:r>
            <a:endParaRPr lang="en-US" dirty="0"/>
          </a:p>
        </p:txBody>
      </p:sp>
    </p:spTree>
    <p:extLst>
      <p:ext uri="{BB962C8B-B14F-4D97-AF65-F5344CB8AC3E}">
        <p14:creationId xmlns:p14="http://schemas.microsoft.com/office/powerpoint/2010/main" val="298838814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48400" y="152400"/>
            <a:ext cx="2667000" cy="6019800"/>
          </a:xfrm>
        </p:spPr>
        <p:txBody>
          <a:bodyPr>
            <a:normAutofit/>
          </a:bodyPr>
          <a:lstStyle/>
          <a:p>
            <a:r>
              <a:rPr lang="en-US" dirty="0" smtClean="0">
                <a:solidFill>
                  <a:srgbClr val="000090"/>
                </a:solidFill>
              </a:rPr>
              <a:t>3 miles from Fairhaven to Samoa’s high ground</a:t>
            </a:r>
            <a:endParaRPr lang="en-US" dirty="0">
              <a:solidFill>
                <a:srgbClr val="000090"/>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5915186"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p:cNvSpPr/>
          <p:nvPr/>
        </p:nvSpPr>
        <p:spPr>
          <a:xfrm>
            <a:off x="2336193" y="4251721"/>
            <a:ext cx="1524000" cy="1638300"/>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3807748" y="152400"/>
            <a:ext cx="1524000" cy="1638300"/>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99816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Two alternatives	</a:t>
            </a:r>
            <a:endParaRPr lang="en-US" dirty="0"/>
          </a:p>
        </p:txBody>
      </p:sp>
      <p:sp>
        <p:nvSpPr>
          <p:cNvPr id="3" name="Content Placeholder 2"/>
          <p:cNvSpPr>
            <a:spLocks noGrp="1"/>
          </p:cNvSpPr>
          <p:nvPr>
            <p:ph idx="1"/>
          </p:nvPr>
        </p:nvSpPr>
        <p:spPr>
          <a:xfrm>
            <a:off x="457200" y="1835503"/>
            <a:ext cx="7408333" cy="3450696"/>
          </a:xfrm>
        </p:spPr>
        <p:txBody>
          <a:bodyPr>
            <a:normAutofit/>
          </a:bodyPr>
          <a:lstStyle/>
          <a:p>
            <a:r>
              <a:rPr lang="en-US" sz="3600" dirty="0" smtClean="0"/>
              <a:t>Retrofit the </a:t>
            </a:r>
            <a:r>
              <a:rPr lang="en-US" sz="3600" dirty="0" err="1" smtClean="0"/>
              <a:t>waterplant</a:t>
            </a:r>
            <a:r>
              <a:rPr lang="en-US" sz="3600" dirty="0" smtClean="0"/>
              <a:t> to be a vertical evacuation facility</a:t>
            </a:r>
          </a:p>
          <a:p>
            <a:endParaRPr lang="en-US" sz="3600" dirty="0" smtClean="0"/>
          </a:p>
          <a:p>
            <a:r>
              <a:rPr lang="en-US" sz="3600" dirty="0" smtClean="0"/>
              <a:t>Build a berm at the site of the highest dune</a:t>
            </a:r>
            <a:endParaRPr lang="en-US" sz="3600" dirty="0"/>
          </a:p>
        </p:txBody>
      </p:sp>
    </p:spTree>
    <p:extLst>
      <p:ext uri="{BB962C8B-B14F-4D97-AF65-F5344CB8AC3E}">
        <p14:creationId xmlns:p14="http://schemas.microsoft.com/office/powerpoint/2010/main" val="265733753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662817" y="374098"/>
            <a:ext cx="7889592" cy="6222694"/>
          </a:xfrm>
          <a:prstGeom prst="rect">
            <a:avLst/>
          </a:pr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82522528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TROYNI~1.009\AppData\Local\Temp\1\FullSizeRender.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4284833" y="1708502"/>
            <a:ext cx="4037813" cy="4549329"/>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p:cNvCxnSpPr/>
          <p:nvPr/>
        </p:nvCxnSpPr>
        <p:spPr>
          <a:xfrm>
            <a:off x="2990813" y="3646674"/>
            <a:ext cx="2150927" cy="456630"/>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615216" y="2923030"/>
            <a:ext cx="1676400" cy="923330"/>
          </a:xfrm>
          <a:prstGeom prst="rect">
            <a:avLst/>
          </a:prstGeom>
          <a:noFill/>
        </p:spPr>
        <p:txBody>
          <a:bodyPr wrap="square" rtlCol="0">
            <a:spAutoFit/>
          </a:bodyPr>
          <a:lstStyle/>
          <a:p>
            <a:r>
              <a:rPr lang="en-US" dirty="0" smtClean="0">
                <a:solidFill>
                  <a:srgbClr val="000090"/>
                </a:solidFill>
              </a:rPr>
              <a:t>This is the horizontal cross hair</a:t>
            </a:r>
            <a:endParaRPr lang="en-US" dirty="0">
              <a:solidFill>
                <a:srgbClr val="000090"/>
              </a:solidFill>
            </a:endParaRPr>
          </a:p>
        </p:txBody>
      </p:sp>
      <p:cxnSp>
        <p:nvCxnSpPr>
          <p:cNvPr id="9" name="Straight Arrow Connector 8"/>
          <p:cNvCxnSpPr/>
          <p:nvPr/>
        </p:nvCxnSpPr>
        <p:spPr>
          <a:xfrm flipV="1">
            <a:off x="3990759" y="4164765"/>
            <a:ext cx="2619769" cy="954014"/>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09600" y="4419600"/>
            <a:ext cx="2819400" cy="2031325"/>
          </a:xfrm>
          <a:prstGeom prst="rect">
            <a:avLst/>
          </a:prstGeom>
          <a:noFill/>
        </p:spPr>
        <p:txBody>
          <a:bodyPr wrap="square" rtlCol="0">
            <a:spAutoFit/>
          </a:bodyPr>
          <a:lstStyle/>
          <a:p>
            <a:r>
              <a:rPr lang="en-US" dirty="0" smtClean="0">
                <a:solidFill>
                  <a:srgbClr val="000090"/>
                </a:solidFill>
              </a:rPr>
              <a:t>This is the deck that people would stand on.  The level was 4 ‘ above the dune and this middle rail is 1.5 feet above the deck, so the dune is 2.5 feet lower than the water plant.</a:t>
            </a:r>
            <a:endParaRPr lang="en-US" dirty="0">
              <a:solidFill>
                <a:srgbClr val="000090"/>
              </a:solidFill>
            </a:endParaRPr>
          </a:p>
        </p:txBody>
      </p:sp>
      <p:sp>
        <p:nvSpPr>
          <p:cNvPr id="12" name="TextBox 11"/>
          <p:cNvSpPr txBox="1"/>
          <p:nvPr/>
        </p:nvSpPr>
        <p:spPr>
          <a:xfrm>
            <a:off x="252620" y="1843849"/>
            <a:ext cx="3594743" cy="923330"/>
          </a:xfrm>
          <a:prstGeom prst="rect">
            <a:avLst/>
          </a:prstGeom>
          <a:noFill/>
        </p:spPr>
        <p:txBody>
          <a:bodyPr wrap="square" rtlCol="0">
            <a:spAutoFit/>
          </a:bodyPr>
          <a:lstStyle/>
          <a:p>
            <a:r>
              <a:rPr lang="en-US" dirty="0" smtClean="0">
                <a:solidFill>
                  <a:srgbClr val="000090"/>
                </a:solidFill>
              </a:rPr>
              <a:t>This is a photo through the lens of my level, shot from the highest dune. </a:t>
            </a:r>
            <a:endParaRPr lang="en-US" dirty="0">
              <a:solidFill>
                <a:srgbClr val="000090"/>
              </a:solidFill>
            </a:endParaRPr>
          </a:p>
        </p:txBody>
      </p:sp>
      <p:sp>
        <p:nvSpPr>
          <p:cNvPr id="8" name="Title 1"/>
          <p:cNvSpPr txBox="1">
            <a:spLocks/>
          </p:cNvSpPr>
          <p:nvPr/>
        </p:nvSpPr>
        <p:spPr>
          <a:xfrm>
            <a:off x="457200" y="338328"/>
            <a:ext cx="8229600" cy="838987"/>
          </a:xfrm>
          <a:prstGeom prst="rect">
            <a:avLst/>
          </a:prstGeom>
        </p:spPr>
        <p:txBody>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dirty="0" err="1" smtClean="0">
                <a:solidFill>
                  <a:srgbClr val="000090"/>
                </a:solidFill>
              </a:rPr>
              <a:t>Waterplant</a:t>
            </a:r>
            <a:r>
              <a:rPr lang="en-US" dirty="0" smtClean="0">
                <a:solidFill>
                  <a:srgbClr val="000090"/>
                </a:solidFill>
              </a:rPr>
              <a:t> vs. Highest Dune </a:t>
            </a:r>
            <a:r>
              <a:rPr lang="en-US" dirty="0" smtClean="0"/>
              <a:t>	</a:t>
            </a:r>
            <a:endParaRPr lang="en-US" dirty="0"/>
          </a:p>
        </p:txBody>
      </p:sp>
    </p:spTree>
    <p:extLst>
      <p:ext uri="{BB962C8B-B14F-4D97-AF65-F5344CB8AC3E}">
        <p14:creationId xmlns:p14="http://schemas.microsoft.com/office/powerpoint/2010/main" val="97615514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35180" y="137661"/>
            <a:ext cx="6089843" cy="655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486400" y="230664"/>
            <a:ext cx="3429000" cy="6370976"/>
          </a:xfrm>
          <a:prstGeom prst="rect">
            <a:avLst/>
          </a:prstGeom>
          <a:solidFill>
            <a:schemeClr val="tx2">
              <a:lumMod val="20000"/>
              <a:lumOff val="80000"/>
            </a:schemeClr>
          </a:solidFill>
          <a:ln>
            <a:solidFill>
              <a:schemeClr val="tx1"/>
            </a:solidFill>
          </a:ln>
        </p:spPr>
        <p:txBody>
          <a:bodyPr wrap="square" rtlCol="0">
            <a:spAutoFit/>
          </a:bodyPr>
          <a:lstStyle/>
          <a:p>
            <a:r>
              <a:rPr lang="en-US" sz="3600" u="sng" dirty="0" smtClean="0">
                <a:solidFill>
                  <a:srgbClr val="000090"/>
                </a:solidFill>
              </a:rPr>
              <a:t>Issues:</a:t>
            </a:r>
          </a:p>
          <a:p>
            <a:pPr marL="347663" indent="-347663">
              <a:buFont typeface="Arial"/>
              <a:buChar char="•"/>
            </a:pPr>
            <a:r>
              <a:rPr lang="en-US" sz="3200" dirty="0" smtClean="0">
                <a:solidFill>
                  <a:srgbClr val="000090"/>
                </a:solidFill>
              </a:rPr>
              <a:t>Seismic safety of structure</a:t>
            </a:r>
          </a:p>
          <a:p>
            <a:pPr marL="347663" indent="-347663">
              <a:buFont typeface="Arial"/>
              <a:buChar char="•"/>
            </a:pPr>
            <a:r>
              <a:rPr lang="en-US" sz="3200" dirty="0" smtClean="0">
                <a:solidFill>
                  <a:srgbClr val="000090"/>
                </a:solidFill>
              </a:rPr>
              <a:t>Liquefaction</a:t>
            </a:r>
          </a:p>
          <a:p>
            <a:pPr marL="347663" indent="-347663">
              <a:buFont typeface="Arial"/>
              <a:buChar char="•"/>
            </a:pPr>
            <a:r>
              <a:rPr lang="en-US" sz="3200" dirty="0" smtClean="0">
                <a:solidFill>
                  <a:srgbClr val="000090"/>
                </a:solidFill>
              </a:rPr>
              <a:t>Access by public</a:t>
            </a:r>
          </a:p>
          <a:p>
            <a:pPr marL="347663" indent="-347663">
              <a:buFont typeface="Arial"/>
              <a:buChar char="•"/>
            </a:pPr>
            <a:r>
              <a:rPr lang="en-US" sz="3200" dirty="0" smtClean="0">
                <a:solidFill>
                  <a:srgbClr val="000090"/>
                </a:solidFill>
              </a:rPr>
              <a:t>Distance to town</a:t>
            </a:r>
          </a:p>
          <a:p>
            <a:endParaRPr lang="en-US" sz="3600" dirty="0">
              <a:solidFill>
                <a:srgbClr val="000090"/>
              </a:solidFill>
            </a:endParaRPr>
          </a:p>
          <a:p>
            <a:r>
              <a:rPr lang="en-US" sz="3600" u="sng" dirty="0" smtClean="0">
                <a:solidFill>
                  <a:srgbClr val="000090"/>
                </a:solidFill>
              </a:rPr>
              <a:t>Positives</a:t>
            </a:r>
            <a:r>
              <a:rPr lang="en-US" sz="3600" dirty="0" smtClean="0">
                <a:solidFill>
                  <a:srgbClr val="000090"/>
                </a:solidFill>
              </a:rPr>
              <a:t>:</a:t>
            </a:r>
          </a:p>
          <a:p>
            <a:pPr marL="347663" indent="-347663">
              <a:buFont typeface="Arial"/>
              <a:buChar char="•"/>
            </a:pPr>
            <a:r>
              <a:rPr lang="en-US" sz="3200" dirty="0" smtClean="0">
                <a:solidFill>
                  <a:srgbClr val="000090"/>
                </a:solidFill>
              </a:rPr>
              <a:t>Less cost</a:t>
            </a:r>
          </a:p>
          <a:p>
            <a:pPr marL="347663" indent="-347663">
              <a:buFont typeface="Arial"/>
              <a:buChar char="•"/>
            </a:pPr>
            <a:r>
              <a:rPr lang="en-US" sz="3200" dirty="0" smtClean="0">
                <a:solidFill>
                  <a:srgbClr val="000090"/>
                </a:solidFill>
              </a:rPr>
              <a:t>No permitting issues</a:t>
            </a:r>
            <a:endParaRPr lang="en-US" sz="3200" dirty="0">
              <a:solidFill>
                <a:srgbClr val="000090"/>
              </a:solidFill>
            </a:endParaRPr>
          </a:p>
        </p:txBody>
      </p:sp>
      <p:cxnSp>
        <p:nvCxnSpPr>
          <p:cNvPr id="5" name="Straight Arrow Connector 4"/>
          <p:cNvCxnSpPr/>
          <p:nvPr/>
        </p:nvCxnSpPr>
        <p:spPr>
          <a:xfrm flipH="1">
            <a:off x="2667000" y="609600"/>
            <a:ext cx="2743200" cy="10668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48505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8600" y="228600"/>
            <a:ext cx="6313345" cy="655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5121255" y="533400"/>
            <a:ext cx="3717945" cy="4708981"/>
          </a:xfrm>
          <a:prstGeom prst="rect">
            <a:avLst/>
          </a:prstGeom>
          <a:solidFill>
            <a:schemeClr val="tx2">
              <a:lumMod val="20000"/>
              <a:lumOff val="80000"/>
            </a:schemeClr>
          </a:solidFill>
          <a:ln cap="rnd">
            <a:solidFill>
              <a:schemeClr val="tx1"/>
            </a:solidFill>
            <a:round/>
          </a:ln>
        </p:spPr>
        <p:txBody>
          <a:bodyPr wrap="square" rtlCol="0">
            <a:spAutoFit/>
          </a:bodyPr>
          <a:lstStyle/>
          <a:p>
            <a:r>
              <a:rPr lang="en-US" sz="3600" u="sng" dirty="0" smtClean="0">
                <a:solidFill>
                  <a:srgbClr val="000090"/>
                </a:solidFill>
              </a:rPr>
              <a:t>Issues:</a:t>
            </a:r>
          </a:p>
          <a:p>
            <a:pPr marL="347663" indent="-347663">
              <a:buFont typeface="Arial"/>
              <a:buChar char="•"/>
            </a:pPr>
            <a:r>
              <a:rPr lang="en-US" sz="3200" dirty="0" smtClean="0">
                <a:solidFill>
                  <a:srgbClr val="000090"/>
                </a:solidFill>
              </a:rPr>
              <a:t>Coastal Commission/ESA</a:t>
            </a:r>
          </a:p>
          <a:p>
            <a:pPr marL="347663" indent="-347663">
              <a:buFont typeface="Arial"/>
              <a:buChar char="•"/>
            </a:pPr>
            <a:r>
              <a:rPr lang="en-US" sz="3200" dirty="0" smtClean="0">
                <a:solidFill>
                  <a:srgbClr val="000090"/>
                </a:solidFill>
              </a:rPr>
              <a:t>Costly</a:t>
            </a:r>
          </a:p>
          <a:p>
            <a:endParaRPr lang="en-US" sz="3600" dirty="0">
              <a:solidFill>
                <a:srgbClr val="000090"/>
              </a:solidFill>
            </a:endParaRPr>
          </a:p>
          <a:p>
            <a:r>
              <a:rPr lang="en-US" sz="3600" u="sng" dirty="0" smtClean="0">
                <a:solidFill>
                  <a:srgbClr val="000090"/>
                </a:solidFill>
              </a:rPr>
              <a:t>Positives:</a:t>
            </a:r>
          </a:p>
          <a:p>
            <a:pPr marL="347663" indent="-347663">
              <a:buFont typeface="Arial"/>
              <a:buChar char="•"/>
            </a:pPr>
            <a:r>
              <a:rPr lang="en-US" sz="3200" dirty="0" smtClean="0">
                <a:solidFill>
                  <a:srgbClr val="000090"/>
                </a:solidFill>
              </a:rPr>
              <a:t>Access - public property</a:t>
            </a:r>
          </a:p>
          <a:p>
            <a:pPr marL="347663" indent="-347663">
              <a:buFont typeface="Arial"/>
              <a:buChar char="•"/>
            </a:pPr>
            <a:r>
              <a:rPr lang="en-US" sz="3200" dirty="0" smtClean="0">
                <a:solidFill>
                  <a:srgbClr val="000090"/>
                </a:solidFill>
              </a:rPr>
              <a:t>Closer to town</a:t>
            </a:r>
            <a:endParaRPr lang="en-US" sz="3200" dirty="0">
              <a:solidFill>
                <a:srgbClr val="000090"/>
              </a:solidFill>
            </a:endParaRPr>
          </a:p>
        </p:txBody>
      </p:sp>
    </p:spTree>
    <p:extLst>
      <p:ext uri="{BB962C8B-B14F-4D97-AF65-F5344CB8AC3E}">
        <p14:creationId xmlns:p14="http://schemas.microsoft.com/office/powerpoint/2010/main" val="25636896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smtClean="0"/>
              <a:t>Proposed Solution to Coastal Commission</a:t>
            </a:r>
            <a:endParaRPr lang="en-US" dirty="0"/>
          </a:p>
        </p:txBody>
      </p:sp>
      <p:sp>
        <p:nvSpPr>
          <p:cNvPr id="3" name="Content Placeholder 2"/>
          <p:cNvSpPr>
            <a:spLocks noGrp="1"/>
          </p:cNvSpPr>
          <p:nvPr>
            <p:ph idx="1"/>
          </p:nvPr>
        </p:nvSpPr>
        <p:spPr>
          <a:xfrm>
            <a:off x="457200" y="2142807"/>
            <a:ext cx="7408333" cy="4085221"/>
          </a:xfrm>
        </p:spPr>
        <p:txBody>
          <a:bodyPr>
            <a:noAutofit/>
          </a:bodyPr>
          <a:lstStyle/>
          <a:p>
            <a:r>
              <a:rPr lang="en-US" sz="3200" dirty="0" smtClean="0"/>
              <a:t>Build the berm</a:t>
            </a:r>
          </a:p>
          <a:p>
            <a:r>
              <a:rPr lang="en-US" sz="3200" dirty="0" smtClean="0"/>
              <a:t>Armor it</a:t>
            </a:r>
          </a:p>
          <a:p>
            <a:r>
              <a:rPr lang="en-US" sz="3200" dirty="0" smtClean="0"/>
              <a:t>Then reconstruct natural dunes back over the top</a:t>
            </a:r>
          </a:p>
          <a:p>
            <a:r>
              <a:rPr lang="en-US" sz="3200" dirty="0" smtClean="0"/>
              <a:t>Do a full dune restoration in the process</a:t>
            </a:r>
          </a:p>
          <a:p>
            <a:r>
              <a:rPr lang="en-US" sz="3200" dirty="0" smtClean="0"/>
              <a:t>Provide visitor serving access and interpretation</a:t>
            </a:r>
          </a:p>
        </p:txBody>
      </p:sp>
    </p:spTree>
    <p:extLst>
      <p:ext uri="{BB962C8B-B14F-4D97-AF65-F5344CB8AC3E}">
        <p14:creationId xmlns:p14="http://schemas.microsoft.com/office/powerpoint/2010/main" val="19404796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17171" y="1450305"/>
            <a:ext cx="5762030" cy="528989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TextBox 4"/>
          <p:cNvSpPr txBox="1"/>
          <p:nvPr/>
        </p:nvSpPr>
        <p:spPr>
          <a:xfrm>
            <a:off x="2671356" y="1328734"/>
            <a:ext cx="2209800" cy="461665"/>
          </a:xfrm>
          <a:prstGeom prst="rect">
            <a:avLst/>
          </a:prstGeom>
          <a:solidFill>
            <a:schemeClr val="tx2">
              <a:lumMod val="20000"/>
              <a:lumOff val="80000"/>
            </a:schemeClr>
          </a:solidFill>
        </p:spPr>
        <p:txBody>
          <a:bodyPr wrap="square" rtlCol="0">
            <a:spAutoFit/>
          </a:bodyPr>
          <a:lstStyle/>
          <a:p>
            <a:r>
              <a:rPr lang="en-US" sz="2000" dirty="0"/>
              <a:t> </a:t>
            </a:r>
            <a:r>
              <a:rPr lang="en-US" sz="2400" dirty="0" smtClean="0"/>
              <a:t>High Ground</a:t>
            </a:r>
            <a:endParaRPr lang="en-US" sz="2400" dirty="0"/>
          </a:p>
        </p:txBody>
      </p:sp>
      <p:cxnSp>
        <p:nvCxnSpPr>
          <p:cNvPr id="6" name="Straight Arrow Connector 5"/>
          <p:cNvCxnSpPr/>
          <p:nvPr/>
        </p:nvCxnSpPr>
        <p:spPr>
          <a:xfrm flipH="1">
            <a:off x="1295400" y="1440873"/>
            <a:ext cx="1162802" cy="546359"/>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Oval 6"/>
          <p:cNvSpPr/>
          <p:nvPr/>
        </p:nvSpPr>
        <p:spPr>
          <a:xfrm>
            <a:off x="3565295" y="4128801"/>
            <a:ext cx="1524000" cy="1638300"/>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10"/>
          <p:cNvPicPr>
            <a:picLocks noGrp="1" noChangeAspect="1"/>
          </p:cNvPicPr>
          <p:nvPr>
            <p:ph sz="half" idx="4294967295"/>
          </p:nvPr>
        </p:nvPicPr>
        <p:blipFill>
          <a:blip r:embed="rId3" cstate="screen">
            <a:extLst>
              <a:ext uri="{28A0092B-C50C-407E-A947-70E740481C1C}">
                <a14:useLocalDpi xmlns:a14="http://schemas.microsoft.com/office/drawing/2010/main"/>
              </a:ext>
            </a:extLst>
          </a:blip>
          <a:stretch>
            <a:fillRect/>
          </a:stretch>
        </p:blipFill>
        <p:spPr>
          <a:xfrm>
            <a:off x="5064483" y="1158053"/>
            <a:ext cx="4038600" cy="3267594"/>
          </a:xfrm>
          <a:prstGeom prst="rect">
            <a:avLst/>
          </a:prstGeom>
          <a:ln>
            <a:solidFill>
              <a:srgbClr val="000000"/>
            </a:solidFill>
          </a:ln>
        </p:spPr>
      </p:pic>
      <p:sp>
        <p:nvSpPr>
          <p:cNvPr id="10" name="Title 2"/>
          <p:cNvSpPr>
            <a:spLocks noGrp="1"/>
          </p:cNvSpPr>
          <p:nvPr>
            <p:ph type="title"/>
          </p:nvPr>
        </p:nvSpPr>
        <p:spPr>
          <a:xfrm>
            <a:off x="457200" y="202568"/>
            <a:ext cx="8229600" cy="804672"/>
          </a:xfrm>
        </p:spPr>
        <p:txBody>
          <a:bodyPr>
            <a:normAutofit/>
          </a:bodyPr>
          <a:lstStyle/>
          <a:p>
            <a:pPr algn="l"/>
            <a:r>
              <a:rPr lang="en-US" dirty="0" smtClean="0"/>
              <a:t>Crescent City Concept</a:t>
            </a:r>
            <a:endParaRPr lang="en-US" dirty="0"/>
          </a:p>
        </p:txBody>
      </p:sp>
    </p:spTree>
    <p:extLst>
      <p:ext uri="{BB962C8B-B14F-4D97-AF65-F5344CB8AC3E}">
        <p14:creationId xmlns:p14="http://schemas.microsoft.com/office/powerpoint/2010/main" val="9448164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863"/>
            <a:ext cx="8229600" cy="1353312"/>
          </a:xfrm>
        </p:spPr>
        <p:txBody>
          <a:bodyPr>
            <a:normAutofit fontScale="90000"/>
          </a:bodyPr>
          <a:lstStyle/>
          <a:p>
            <a:pPr algn="ctr"/>
            <a:r>
              <a:rPr lang="en-US" dirty="0" smtClean="0">
                <a:latin typeface="Britannic Bold" pitchFamily="34" charset="0"/>
              </a:rPr>
              <a:t>The Tsunami Experience</a:t>
            </a:r>
            <a:br>
              <a:rPr lang="en-US" dirty="0" smtClean="0">
                <a:latin typeface="Britannic Bold" pitchFamily="34" charset="0"/>
              </a:rPr>
            </a:br>
            <a:r>
              <a:rPr lang="en-US" sz="4400" dirty="0" smtClean="0">
                <a:latin typeface="+mn-lt"/>
              </a:rPr>
              <a:t>A Vertical Evacuation Center</a:t>
            </a:r>
            <a:endParaRPr lang="en-US" sz="4400" dirty="0">
              <a:latin typeface="Britannic Bold" pitchFamily="34" charset="0"/>
            </a:endParaRPr>
          </a:p>
        </p:txBody>
      </p:sp>
      <p:sp>
        <p:nvSpPr>
          <p:cNvPr id="3" name="Content Placeholder 2"/>
          <p:cNvSpPr>
            <a:spLocks noGrp="1"/>
          </p:cNvSpPr>
          <p:nvPr>
            <p:ph sz="half" idx="4294967295"/>
          </p:nvPr>
        </p:nvSpPr>
        <p:spPr>
          <a:xfrm>
            <a:off x="457200" y="2362200"/>
            <a:ext cx="4038600" cy="4145125"/>
          </a:xfrm>
          <a:prstGeom prst="rect">
            <a:avLst/>
          </a:prstGeom>
        </p:spPr>
        <p:txBody>
          <a:bodyPr>
            <a:normAutofit/>
          </a:bodyPr>
          <a:lstStyle/>
          <a:p>
            <a:r>
              <a:rPr lang="en-US" sz="2000" dirty="0" smtClean="0"/>
              <a:t>First and Foremost, the Tsunami Experience Center (TEC) is a </a:t>
            </a:r>
            <a:r>
              <a:rPr lang="en-US" sz="2000" b="1" dirty="0" smtClean="0"/>
              <a:t>Vertical Evacuation </a:t>
            </a:r>
            <a:r>
              <a:rPr lang="en-US" sz="2000" dirty="0" smtClean="0"/>
              <a:t>Center designed to save lives </a:t>
            </a:r>
          </a:p>
          <a:p>
            <a:endParaRPr lang="en-US" sz="2000" dirty="0" smtClean="0"/>
          </a:p>
          <a:p>
            <a:r>
              <a:rPr lang="en-US" sz="2000" dirty="0" smtClean="0"/>
              <a:t>There are over 480 hotel rooms within a half mile of the Tsunami Experience</a:t>
            </a:r>
          </a:p>
          <a:p>
            <a:endParaRPr lang="en-US" sz="2000" dirty="0" smtClean="0"/>
          </a:p>
          <a:p>
            <a:r>
              <a:rPr lang="en-US" sz="2000" dirty="0" smtClean="0"/>
              <a:t>There are over 300 RV spaces within a half mile of the Tsunami Experience</a:t>
            </a:r>
            <a:endParaRPr lang="en-US" sz="2000" dirty="0"/>
          </a:p>
        </p:txBody>
      </p:sp>
      <p:sp>
        <p:nvSpPr>
          <p:cNvPr id="4" name="Content Placeholder 3"/>
          <p:cNvSpPr>
            <a:spLocks noGrp="1"/>
          </p:cNvSpPr>
          <p:nvPr>
            <p:ph sz="half" idx="4294967295"/>
          </p:nvPr>
        </p:nvSpPr>
        <p:spPr>
          <a:xfrm>
            <a:off x="4648200" y="2366010"/>
            <a:ext cx="4038600" cy="4145125"/>
          </a:xfrm>
          <a:prstGeom prst="rect">
            <a:avLst/>
          </a:prstGeom>
        </p:spPr>
        <p:txBody>
          <a:bodyPr>
            <a:normAutofit/>
          </a:bodyPr>
          <a:lstStyle/>
          <a:p>
            <a:r>
              <a:rPr lang="en-US" sz="2000" dirty="0" smtClean="0"/>
              <a:t>It is an approximately 11 minute walk to the Tsunami Experience Center (TEC) from the most distant of the lodging facilities in the harbor area</a:t>
            </a:r>
          </a:p>
          <a:p>
            <a:endParaRPr lang="en-US" sz="2000" dirty="0" smtClean="0"/>
          </a:p>
          <a:p>
            <a:r>
              <a:rPr lang="en-US" sz="2000" dirty="0" smtClean="0"/>
              <a:t>This is sufficient time to protect people seeking shelter in the case of a Cascadia Event</a:t>
            </a:r>
          </a:p>
          <a:p>
            <a:endParaRPr lang="en-US" sz="2400" dirty="0" smtClean="0"/>
          </a:p>
          <a:p>
            <a:endParaRPr lang="en-US" sz="2400" dirty="0"/>
          </a:p>
        </p:txBody>
      </p:sp>
    </p:spTree>
    <p:extLst>
      <p:ext uri="{BB962C8B-B14F-4D97-AF65-F5344CB8AC3E}">
        <p14:creationId xmlns:p14="http://schemas.microsoft.com/office/powerpoint/2010/main" val="328327007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l"/>
            <a:r>
              <a:rPr lang="en-US" dirty="0" smtClean="0"/>
              <a:t>Vertical Evacuation Resources</a:t>
            </a:r>
            <a:endParaRPr lang="en-US" dirty="0"/>
          </a:p>
        </p:txBody>
      </p:sp>
      <p:pic>
        <p:nvPicPr>
          <p:cNvPr id="2" name="Picture 1"/>
          <p:cNvPicPr>
            <a:picLocks noChangeAspect="1"/>
          </p:cNvPicPr>
          <p:nvPr/>
        </p:nvPicPr>
        <p:blipFill>
          <a:blip r:embed="rId3"/>
          <a:stretch>
            <a:fillRect/>
          </a:stretch>
        </p:blipFill>
        <p:spPr>
          <a:xfrm rot="329240">
            <a:off x="4677029" y="1896036"/>
            <a:ext cx="3507510" cy="4525820"/>
          </a:xfrm>
          <a:prstGeom prst="rect">
            <a:avLst/>
          </a:prstGeom>
          <a:ln>
            <a:noFill/>
          </a:ln>
          <a:effectLst>
            <a:outerShdw blurRad="292100" dist="139700" dir="2700000" algn="tl" rotWithShape="0">
              <a:srgbClr val="333333">
                <a:alpha val="65000"/>
              </a:srgbClr>
            </a:outerShdw>
          </a:effectLst>
        </p:spPr>
      </p:pic>
      <p:pic>
        <p:nvPicPr>
          <p:cNvPr id="4" name="Picture 3" descr="Screen shot 2014-08-14 at 9.54.44 AM.png"/>
          <p:cNvPicPr>
            <a:picLocks noChangeAspect="1"/>
          </p:cNvPicPr>
          <p:nvPr/>
        </p:nvPicPr>
        <p:blipFill>
          <a:blip r:embed="rId4">
            <a:extLst>
              <a:ext uri="{28A0092B-C50C-407E-A947-70E740481C1C}">
                <a14:useLocalDpi xmlns:a14="http://schemas.microsoft.com/office/drawing/2010/main"/>
              </a:ext>
            </a:extLst>
          </a:blip>
          <a:stretch>
            <a:fillRect/>
          </a:stretch>
        </p:blipFill>
        <p:spPr>
          <a:xfrm rot="21092566">
            <a:off x="856795" y="1679971"/>
            <a:ext cx="3530906" cy="456890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930384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3374"/>
            <a:ext cx="8229600" cy="1353312"/>
          </a:xfrm>
        </p:spPr>
        <p:txBody>
          <a:bodyPr>
            <a:normAutofit fontScale="90000"/>
          </a:bodyPr>
          <a:lstStyle/>
          <a:p>
            <a:pPr algn="ctr"/>
            <a:r>
              <a:rPr lang="en-US" sz="4400" dirty="0" smtClean="0">
                <a:latin typeface="Britannic Bold" pitchFamily="34" charset="0"/>
              </a:rPr>
              <a:t>The Tsunami Experience</a:t>
            </a:r>
            <a:br>
              <a:rPr lang="en-US" sz="4400" dirty="0" smtClean="0">
                <a:latin typeface="Britannic Bold" pitchFamily="34" charset="0"/>
              </a:rPr>
            </a:br>
            <a:r>
              <a:rPr lang="en-US" sz="3600" dirty="0" smtClean="0">
                <a:latin typeface="+mn-lt"/>
              </a:rPr>
              <a:t>When it’s not an Evacuation Center</a:t>
            </a:r>
            <a:r>
              <a:rPr lang="en-US" sz="4000" dirty="0" smtClean="0">
                <a:latin typeface="+mn-lt"/>
              </a:rPr>
              <a:t>?</a:t>
            </a:r>
            <a:endParaRPr lang="en-US" sz="4000" dirty="0">
              <a:latin typeface="Britannic Bold" pitchFamily="34" charset="0"/>
            </a:endParaRPr>
          </a:p>
        </p:txBody>
      </p:sp>
      <p:sp>
        <p:nvSpPr>
          <p:cNvPr id="3" name="Content Placeholder 2"/>
          <p:cNvSpPr>
            <a:spLocks noGrp="1"/>
          </p:cNvSpPr>
          <p:nvPr>
            <p:ph idx="1"/>
          </p:nvPr>
        </p:nvSpPr>
        <p:spPr>
          <a:xfrm>
            <a:off x="302374" y="1833849"/>
            <a:ext cx="4682375" cy="4701481"/>
          </a:xfrm>
        </p:spPr>
        <p:txBody>
          <a:bodyPr>
            <a:normAutofit fontScale="92500"/>
          </a:bodyPr>
          <a:lstStyle/>
          <a:p>
            <a:r>
              <a:rPr lang="en-US" sz="2000" dirty="0" smtClean="0"/>
              <a:t>In an era of rising sea levels, the TEC is designed to be a</a:t>
            </a:r>
            <a:r>
              <a:rPr lang="en-US" sz="2000" b="1" dirty="0" smtClean="0"/>
              <a:t> learning center focused on tsunami preparedness</a:t>
            </a:r>
          </a:p>
          <a:p>
            <a:endParaRPr lang="en-US" sz="2000" dirty="0" smtClean="0"/>
          </a:p>
          <a:p>
            <a:r>
              <a:rPr lang="en-US" sz="2000" dirty="0" smtClean="0"/>
              <a:t>The first floor will highlight hands-on displays and electronic presentations designed to engage and captivate visitors</a:t>
            </a:r>
          </a:p>
          <a:p>
            <a:endParaRPr lang="en-US" sz="2000" dirty="0" smtClean="0"/>
          </a:p>
          <a:p>
            <a:r>
              <a:rPr lang="en-US" sz="2000" dirty="0" smtClean="0"/>
              <a:t>A 48 seat 3D/4D theater is located on the first floor – the only such theater to be found within 350 miles of Crescent City</a:t>
            </a:r>
          </a:p>
          <a:p>
            <a:endParaRPr lang="en-US" sz="2000" dirty="0" smtClean="0"/>
          </a:p>
          <a:p>
            <a:r>
              <a:rPr lang="en-US" sz="2000" dirty="0" smtClean="0"/>
              <a:t>Visitors can experience 3D excitement and thrilling 4D movement in the theater</a:t>
            </a:r>
            <a:endParaRPr lang="en-US" sz="2000" dirty="0"/>
          </a:p>
        </p:txBody>
      </p:sp>
      <p:pic>
        <p:nvPicPr>
          <p:cNvPr id="7" name="Picture 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271540" y="2217027"/>
            <a:ext cx="3702050" cy="2208786"/>
          </a:xfrm>
          <a:prstGeom prst="rect">
            <a:avLst/>
          </a:prstGeom>
          <a:ln>
            <a:solidFill>
              <a:srgbClr val="000000"/>
            </a:solidFill>
          </a:ln>
        </p:spPr>
      </p:pic>
    </p:spTree>
    <p:extLst>
      <p:ext uri="{BB962C8B-B14F-4D97-AF65-F5344CB8AC3E}">
        <p14:creationId xmlns:p14="http://schemas.microsoft.com/office/powerpoint/2010/main" val="331575793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58740" y="2213609"/>
            <a:ext cx="8611273" cy="4498877"/>
          </a:xfrm>
        </p:spPr>
        <p:txBody>
          <a:bodyPr>
            <a:normAutofit/>
          </a:bodyPr>
          <a:lstStyle/>
          <a:p>
            <a:r>
              <a:rPr lang="en-US" sz="3200" dirty="0" smtClean="0"/>
              <a:t>Binder, pg. 271</a:t>
            </a:r>
          </a:p>
          <a:p>
            <a:r>
              <a:rPr lang="en-US" sz="3200" dirty="0" smtClean="0"/>
              <a:t>Need/want feedback!</a:t>
            </a:r>
          </a:p>
          <a:p>
            <a:r>
              <a:rPr lang="en-US" sz="3200" dirty="0" smtClean="0"/>
              <a:t>Multiple aspects and avenues for engagement</a:t>
            </a:r>
          </a:p>
          <a:p>
            <a:pPr marL="816293" lvl="1" indent="-514350">
              <a:buFont typeface="+mj-lt"/>
              <a:buAutoNum type="alphaUcPeriod"/>
            </a:pPr>
            <a:r>
              <a:rPr lang="en-US" sz="3000" dirty="0" smtClean="0"/>
              <a:t>Reading  and Math skills – basic concepts about Vertical Evacuation and building design</a:t>
            </a:r>
          </a:p>
          <a:p>
            <a:pPr marL="816293" lvl="1" indent="-514350">
              <a:buFont typeface="+mj-lt"/>
              <a:buAutoNum type="alphaUcPeriod"/>
            </a:pPr>
            <a:r>
              <a:rPr lang="en-US" sz="3000" dirty="0" smtClean="0"/>
              <a:t>Determining appropriate locations</a:t>
            </a:r>
          </a:p>
          <a:p>
            <a:pPr marL="816293" lvl="1" indent="-514350">
              <a:buFont typeface="+mj-lt"/>
              <a:buAutoNum type="alphaUcPeriod"/>
            </a:pPr>
            <a:r>
              <a:rPr lang="en-US" sz="3000" dirty="0" smtClean="0"/>
              <a:t>Designing and constructing structure</a:t>
            </a:r>
          </a:p>
          <a:p>
            <a:pPr marL="816293" lvl="1" indent="-514350">
              <a:buFont typeface="+mj-lt"/>
              <a:buAutoNum type="alphaUcPeriod"/>
            </a:pPr>
            <a:r>
              <a:rPr lang="en-US" sz="3000" dirty="0" smtClean="0"/>
              <a:t>Presenting and explaining</a:t>
            </a:r>
          </a:p>
          <a:p>
            <a:pPr lvl="1"/>
            <a:endParaRPr lang="en-US" sz="3000" dirty="0"/>
          </a:p>
        </p:txBody>
      </p:sp>
      <p:sp>
        <p:nvSpPr>
          <p:cNvPr id="3" name="Title 2"/>
          <p:cNvSpPr>
            <a:spLocks noGrp="1"/>
          </p:cNvSpPr>
          <p:nvPr>
            <p:ph type="title"/>
          </p:nvPr>
        </p:nvSpPr>
        <p:spPr/>
        <p:txBody>
          <a:bodyPr>
            <a:normAutofit/>
          </a:bodyPr>
          <a:lstStyle/>
          <a:p>
            <a:pPr algn="l"/>
            <a:r>
              <a:rPr lang="en-US" dirty="0" smtClean="0"/>
              <a:t>Vertical Evacuation</a:t>
            </a:r>
            <a:endParaRPr lang="en-US" dirty="0"/>
          </a:p>
        </p:txBody>
      </p:sp>
      <p:pic>
        <p:nvPicPr>
          <p:cNvPr id="7" name="Picture 6" descr="Screen shot 2013-08-13 at 11.34.21 PM.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29563" y="292974"/>
            <a:ext cx="2610210" cy="2012037"/>
          </a:xfrm>
          <a:prstGeom prst="rect">
            <a:avLst/>
          </a:prstGeom>
          <a:ln w="28575" cmpd="sng">
            <a:solidFill>
              <a:schemeClr val="tx2"/>
            </a:solidFill>
          </a:ln>
        </p:spPr>
      </p:pic>
    </p:spTree>
    <p:extLst>
      <p:ext uri="{BB962C8B-B14F-4D97-AF65-F5344CB8AC3E}">
        <p14:creationId xmlns:p14="http://schemas.microsoft.com/office/powerpoint/2010/main" val="83049907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86690" y="465593"/>
            <a:ext cx="4480283" cy="3360212"/>
          </a:xfrm>
          <a:prstGeom prst="rect">
            <a:avLst/>
          </a:prstGeom>
          <a:ln w="28575" cmpd="sng">
            <a:solidFill>
              <a:schemeClr val="tx2"/>
            </a:solidFill>
          </a:ln>
        </p:spPr>
      </p:pic>
      <p:pic>
        <p:nvPicPr>
          <p:cNvPr id="5" name="Picture 4"/>
          <p:cNvPicPr>
            <a:picLocks noChangeAspect="1"/>
          </p:cNvPicPr>
          <p:nvPr/>
        </p:nvPicPr>
        <p:blipFill>
          <a:blip r:embed="rId4"/>
          <a:stretch>
            <a:fillRect/>
          </a:stretch>
        </p:blipFill>
        <p:spPr>
          <a:xfrm>
            <a:off x="5815453" y="465593"/>
            <a:ext cx="2786412" cy="3601586"/>
          </a:xfrm>
          <a:prstGeom prst="rect">
            <a:avLst/>
          </a:prstGeom>
          <a:ln>
            <a:solidFill>
              <a:srgbClr val="000000"/>
            </a:solidFill>
          </a:ln>
        </p:spPr>
      </p:pic>
      <p:pic>
        <p:nvPicPr>
          <p:cNvPr id="3" name="Picture 2"/>
          <p:cNvPicPr>
            <a:picLocks noChangeAspect="1"/>
          </p:cNvPicPr>
          <p:nvPr/>
        </p:nvPicPr>
        <p:blipFill>
          <a:blip r:embed="rId5"/>
          <a:stretch>
            <a:fillRect/>
          </a:stretch>
        </p:blipFill>
        <p:spPr>
          <a:xfrm>
            <a:off x="2311014" y="3281130"/>
            <a:ext cx="4535109" cy="3401332"/>
          </a:xfrm>
          <a:prstGeom prst="rect">
            <a:avLst/>
          </a:prstGeom>
          <a:ln w="28575" cmpd="sng">
            <a:solidFill>
              <a:srgbClr val="073E87"/>
            </a:solidFill>
          </a:ln>
        </p:spPr>
      </p:pic>
      <p:sp>
        <p:nvSpPr>
          <p:cNvPr id="4" name="TextBox 3"/>
          <p:cNvSpPr txBox="1"/>
          <p:nvPr/>
        </p:nvSpPr>
        <p:spPr>
          <a:xfrm>
            <a:off x="148353" y="4241211"/>
            <a:ext cx="2142759" cy="2123658"/>
          </a:xfrm>
          <a:prstGeom prst="rect">
            <a:avLst/>
          </a:prstGeom>
          <a:noFill/>
        </p:spPr>
        <p:txBody>
          <a:bodyPr wrap="none" rtlCol="0">
            <a:spAutoFit/>
          </a:bodyPr>
          <a:lstStyle/>
          <a:p>
            <a:r>
              <a:rPr lang="en-US" sz="4400" dirty="0" smtClean="0"/>
              <a:t>Existing </a:t>
            </a:r>
          </a:p>
          <a:p>
            <a:r>
              <a:rPr lang="en-US" sz="4400" dirty="0" smtClean="0"/>
              <a:t>Towers</a:t>
            </a:r>
          </a:p>
          <a:p>
            <a:r>
              <a:rPr lang="en-US" sz="4400" dirty="0" smtClean="0"/>
              <a:t>in Japan</a:t>
            </a:r>
            <a:endParaRPr lang="en-US" sz="4400" dirty="0"/>
          </a:p>
        </p:txBody>
      </p:sp>
      <p:sp>
        <p:nvSpPr>
          <p:cNvPr id="6" name="TextBox 5"/>
          <p:cNvSpPr txBox="1"/>
          <p:nvPr/>
        </p:nvSpPr>
        <p:spPr>
          <a:xfrm>
            <a:off x="917042" y="465593"/>
            <a:ext cx="2787943" cy="646331"/>
          </a:xfrm>
          <a:prstGeom prst="rect">
            <a:avLst/>
          </a:prstGeom>
          <a:solidFill>
            <a:schemeClr val="bg1"/>
          </a:solidFill>
          <a:ln>
            <a:solidFill>
              <a:srgbClr val="000000"/>
            </a:solidFill>
          </a:ln>
        </p:spPr>
        <p:txBody>
          <a:bodyPr wrap="none" rtlCol="0">
            <a:spAutoFit/>
          </a:bodyPr>
          <a:lstStyle/>
          <a:p>
            <a:pPr algn="ctr"/>
            <a:r>
              <a:rPr lang="en-US" sz="3600" dirty="0" err="1" smtClean="0"/>
              <a:t>Nishiki</a:t>
            </a:r>
            <a:r>
              <a:rPr lang="en-US" sz="3600" dirty="0" smtClean="0"/>
              <a:t> Tower</a:t>
            </a:r>
          </a:p>
        </p:txBody>
      </p:sp>
      <p:sp>
        <p:nvSpPr>
          <p:cNvPr id="7" name="TextBox 6"/>
          <p:cNvSpPr txBox="1"/>
          <p:nvPr/>
        </p:nvSpPr>
        <p:spPr>
          <a:xfrm>
            <a:off x="5876166" y="6067321"/>
            <a:ext cx="3159839" cy="646331"/>
          </a:xfrm>
          <a:prstGeom prst="rect">
            <a:avLst/>
          </a:prstGeom>
          <a:solidFill>
            <a:schemeClr val="bg1"/>
          </a:solidFill>
          <a:ln>
            <a:solidFill>
              <a:srgbClr val="000000"/>
            </a:solidFill>
          </a:ln>
        </p:spPr>
        <p:txBody>
          <a:bodyPr wrap="none" rtlCol="0">
            <a:spAutoFit/>
          </a:bodyPr>
          <a:lstStyle/>
          <a:p>
            <a:pPr algn="ctr"/>
            <a:r>
              <a:rPr lang="en-US" sz="3600" dirty="0" err="1" smtClean="0"/>
              <a:t>TasukaruTower</a:t>
            </a:r>
            <a:endParaRPr lang="en-US" sz="3600" dirty="0" smtClean="0"/>
          </a:p>
        </p:txBody>
      </p:sp>
    </p:spTree>
    <p:extLst>
      <p:ext uri="{BB962C8B-B14F-4D97-AF65-F5344CB8AC3E}">
        <p14:creationId xmlns:p14="http://schemas.microsoft.com/office/powerpoint/2010/main" val="44388545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38670" y="546100"/>
            <a:ext cx="4156704" cy="2942167"/>
          </a:xfrm>
          <a:prstGeom prst="rect">
            <a:avLst/>
          </a:prstGeom>
          <a:ln w="28575" cmpd="sng">
            <a:solidFill>
              <a:srgbClr val="073E87"/>
            </a:solidFill>
          </a:ln>
        </p:spPr>
      </p:pic>
      <p:pic>
        <p:nvPicPr>
          <p:cNvPr id="6" name="Picture 5"/>
          <p:cNvPicPr>
            <a:picLocks noChangeAspect="1"/>
          </p:cNvPicPr>
          <p:nvPr/>
        </p:nvPicPr>
        <p:blipFill>
          <a:blip r:embed="rId4"/>
          <a:stretch>
            <a:fillRect/>
          </a:stretch>
        </p:blipFill>
        <p:spPr>
          <a:xfrm>
            <a:off x="4813300" y="546100"/>
            <a:ext cx="3992034" cy="2982375"/>
          </a:xfrm>
          <a:prstGeom prst="rect">
            <a:avLst/>
          </a:prstGeom>
          <a:ln w="28575" cmpd="sng">
            <a:solidFill>
              <a:schemeClr val="tx1"/>
            </a:solidFill>
          </a:ln>
        </p:spPr>
      </p:pic>
      <p:pic>
        <p:nvPicPr>
          <p:cNvPr id="7" name="Picture 6"/>
          <p:cNvPicPr>
            <a:picLocks noChangeAspect="1"/>
          </p:cNvPicPr>
          <p:nvPr/>
        </p:nvPicPr>
        <p:blipFill>
          <a:blip r:embed="rId5"/>
          <a:stretch>
            <a:fillRect/>
          </a:stretch>
        </p:blipFill>
        <p:spPr>
          <a:xfrm>
            <a:off x="4813300" y="3805767"/>
            <a:ext cx="3992034" cy="2741611"/>
          </a:xfrm>
          <a:prstGeom prst="rect">
            <a:avLst/>
          </a:prstGeom>
          <a:ln w="28575" cmpd="sng">
            <a:solidFill>
              <a:srgbClr val="073E87"/>
            </a:solidFill>
          </a:ln>
        </p:spPr>
      </p:pic>
      <p:pic>
        <p:nvPicPr>
          <p:cNvPr id="8" name="Picture 7"/>
          <p:cNvPicPr>
            <a:picLocks noChangeAspect="1"/>
          </p:cNvPicPr>
          <p:nvPr/>
        </p:nvPicPr>
        <p:blipFill>
          <a:blip r:embed="rId6"/>
          <a:stretch>
            <a:fillRect/>
          </a:stretch>
        </p:blipFill>
        <p:spPr>
          <a:xfrm>
            <a:off x="362681" y="3723761"/>
            <a:ext cx="3989187" cy="2840550"/>
          </a:xfrm>
          <a:prstGeom prst="rect">
            <a:avLst/>
          </a:prstGeom>
          <a:ln w="28575" cmpd="sng">
            <a:solidFill>
              <a:srgbClr val="073E87"/>
            </a:solidFill>
          </a:ln>
        </p:spPr>
      </p:pic>
      <p:sp>
        <p:nvSpPr>
          <p:cNvPr id="2" name="TextBox 1"/>
          <p:cNvSpPr txBox="1"/>
          <p:nvPr/>
        </p:nvSpPr>
        <p:spPr>
          <a:xfrm>
            <a:off x="934468" y="222934"/>
            <a:ext cx="7375411" cy="646331"/>
          </a:xfrm>
          <a:prstGeom prst="rect">
            <a:avLst/>
          </a:prstGeom>
          <a:solidFill>
            <a:schemeClr val="bg1"/>
          </a:solidFill>
          <a:ln>
            <a:solidFill>
              <a:srgbClr val="000000"/>
            </a:solidFill>
          </a:ln>
        </p:spPr>
        <p:txBody>
          <a:bodyPr wrap="none" rtlCol="0">
            <a:spAutoFit/>
          </a:bodyPr>
          <a:lstStyle/>
          <a:p>
            <a:r>
              <a:rPr lang="en-US" sz="3600" dirty="0" smtClean="0"/>
              <a:t>Cal P0ly Pomona Design Competition</a:t>
            </a:r>
            <a:endParaRPr lang="en-US" sz="3600" dirty="0"/>
          </a:p>
        </p:txBody>
      </p:sp>
    </p:spTree>
    <p:extLst>
      <p:ext uri="{BB962C8B-B14F-4D97-AF65-F5344CB8AC3E}">
        <p14:creationId xmlns:p14="http://schemas.microsoft.com/office/powerpoint/2010/main" val="219588910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85332" y="511968"/>
            <a:ext cx="8578716" cy="1200329"/>
          </a:xfrm>
          <a:prstGeom prst="rect">
            <a:avLst/>
          </a:prstGeom>
          <a:solidFill>
            <a:schemeClr val="bg1"/>
          </a:solidFill>
          <a:ln>
            <a:solidFill>
              <a:srgbClr val="000000"/>
            </a:solidFill>
          </a:ln>
        </p:spPr>
        <p:txBody>
          <a:bodyPr wrap="none" rtlCol="0">
            <a:spAutoFit/>
          </a:bodyPr>
          <a:lstStyle/>
          <a:p>
            <a:pPr algn="ctr"/>
            <a:r>
              <a:rPr lang="en-US" sz="3600" dirty="0" err="1" smtClean="0"/>
              <a:t>Ocosta</a:t>
            </a:r>
            <a:r>
              <a:rPr lang="en-US" sz="3600" dirty="0" smtClean="0"/>
              <a:t> Elementary School in Westport, WA</a:t>
            </a:r>
          </a:p>
          <a:p>
            <a:pPr algn="ctr"/>
            <a:r>
              <a:rPr lang="en-US" sz="3600" dirty="0"/>
              <a:t>1</a:t>
            </a:r>
            <a:r>
              <a:rPr lang="en-US" sz="3600" baseline="30000" dirty="0"/>
              <a:t>st</a:t>
            </a:r>
            <a:r>
              <a:rPr lang="en-US" sz="3600" dirty="0"/>
              <a:t>  </a:t>
            </a:r>
            <a:r>
              <a:rPr lang="en-US" sz="3600" dirty="0" smtClean="0"/>
              <a:t>Vertical Evacuation Building in </a:t>
            </a:r>
            <a:r>
              <a:rPr lang="en-US" sz="3600" dirty="0"/>
              <a:t>the U.S.</a:t>
            </a:r>
            <a:r>
              <a:rPr lang="en-US" sz="3600" dirty="0" smtClean="0"/>
              <a:t>!</a:t>
            </a:r>
            <a:endParaRPr lang="en-US" sz="3600" dirty="0"/>
          </a:p>
        </p:txBody>
      </p:sp>
      <p:pic>
        <p:nvPicPr>
          <p:cNvPr id="5" name="Picture 4"/>
          <p:cNvPicPr>
            <a:picLocks noChangeAspect="1"/>
          </p:cNvPicPr>
          <p:nvPr/>
        </p:nvPicPr>
        <p:blipFill>
          <a:blip r:embed="rId3"/>
          <a:stretch>
            <a:fillRect/>
          </a:stretch>
        </p:blipFill>
        <p:spPr>
          <a:xfrm>
            <a:off x="270472" y="2327580"/>
            <a:ext cx="8637310" cy="3855942"/>
          </a:xfrm>
          <a:prstGeom prst="rect">
            <a:avLst/>
          </a:prstGeom>
          <a:ln>
            <a:solidFill>
              <a:srgbClr val="000000"/>
            </a:solidFill>
          </a:ln>
        </p:spPr>
      </p:pic>
    </p:spTree>
    <p:extLst>
      <p:ext uri="{BB962C8B-B14F-4D97-AF65-F5344CB8AC3E}">
        <p14:creationId xmlns:p14="http://schemas.microsoft.com/office/powerpoint/2010/main" val="423638525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93111" y="511968"/>
            <a:ext cx="5291608" cy="646331"/>
          </a:xfrm>
          <a:prstGeom prst="rect">
            <a:avLst/>
          </a:prstGeom>
          <a:solidFill>
            <a:schemeClr val="bg1"/>
          </a:solidFill>
          <a:ln>
            <a:solidFill>
              <a:srgbClr val="000000"/>
            </a:solidFill>
          </a:ln>
        </p:spPr>
        <p:txBody>
          <a:bodyPr wrap="none" rtlCol="0">
            <a:spAutoFit/>
          </a:bodyPr>
          <a:lstStyle/>
          <a:p>
            <a:pPr algn="ctr"/>
            <a:r>
              <a:rPr lang="en-US" sz="3600" dirty="0" err="1" smtClean="0"/>
              <a:t>Ocosta</a:t>
            </a:r>
            <a:r>
              <a:rPr lang="en-US" sz="3600" dirty="0" smtClean="0"/>
              <a:t> Elementary School</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3276" y="1602937"/>
            <a:ext cx="4968740" cy="3655233"/>
          </a:xfrm>
          <a:prstGeom prst="rect">
            <a:avLst/>
          </a:prstGeom>
          <a:ln>
            <a:solidFill>
              <a:srgbClr val="000000"/>
            </a:solidFill>
          </a:ln>
        </p:spPr>
      </p:pic>
      <p:pic>
        <p:nvPicPr>
          <p:cNvPr id="4" name="Picture 3"/>
          <p:cNvPicPr>
            <a:picLocks noChangeAspect="1"/>
          </p:cNvPicPr>
          <p:nvPr/>
        </p:nvPicPr>
        <p:blipFill>
          <a:blip r:embed="rId4"/>
          <a:stretch>
            <a:fillRect/>
          </a:stretch>
        </p:blipFill>
        <p:spPr>
          <a:xfrm>
            <a:off x="2761352" y="3510028"/>
            <a:ext cx="6211086" cy="3163772"/>
          </a:xfrm>
          <a:prstGeom prst="rect">
            <a:avLst/>
          </a:prstGeom>
          <a:ln>
            <a:solidFill>
              <a:schemeClr val="tx1"/>
            </a:solidFill>
          </a:ln>
        </p:spPr>
      </p:pic>
      <p:sp>
        <p:nvSpPr>
          <p:cNvPr id="6" name="TextBox 5"/>
          <p:cNvSpPr txBox="1"/>
          <p:nvPr/>
        </p:nvSpPr>
        <p:spPr>
          <a:xfrm>
            <a:off x="6172405" y="2566354"/>
            <a:ext cx="2473760" cy="1077218"/>
          </a:xfrm>
          <a:prstGeom prst="rect">
            <a:avLst/>
          </a:prstGeom>
          <a:solidFill>
            <a:schemeClr val="bg1"/>
          </a:solidFill>
          <a:ln>
            <a:solidFill>
              <a:srgbClr val="000000"/>
            </a:solidFill>
          </a:ln>
        </p:spPr>
        <p:txBody>
          <a:bodyPr wrap="none" rtlCol="0">
            <a:spAutoFit/>
          </a:bodyPr>
          <a:lstStyle/>
          <a:p>
            <a:pPr algn="ctr"/>
            <a:r>
              <a:rPr lang="en-US" sz="3200" i="1" dirty="0" smtClean="0"/>
              <a:t>Under </a:t>
            </a:r>
          </a:p>
          <a:p>
            <a:pPr algn="ctr"/>
            <a:r>
              <a:rPr lang="en-US" sz="3200" i="1" dirty="0" smtClean="0"/>
              <a:t>construction!</a:t>
            </a:r>
          </a:p>
        </p:txBody>
      </p:sp>
    </p:spTree>
    <p:extLst>
      <p:ext uri="{BB962C8B-B14F-4D97-AF65-F5344CB8AC3E}">
        <p14:creationId xmlns:p14="http://schemas.microsoft.com/office/powerpoint/2010/main" val="344714934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58740" y="1824150"/>
            <a:ext cx="8630391" cy="4898383"/>
          </a:xfrm>
        </p:spPr>
        <p:txBody>
          <a:bodyPr>
            <a:normAutofit/>
          </a:bodyPr>
          <a:lstStyle/>
          <a:p>
            <a:r>
              <a:rPr lang="en-US" sz="3200" dirty="0" smtClean="0"/>
              <a:t>American Society of Civil Engineers (ACSE) Building Codes</a:t>
            </a:r>
          </a:p>
          <a:p>
            <a:r>
              <a:rPr lang="en-US" sz="3200" dirty="0" smtClean="0"/>
              <a:t>New chapter: Tsunami Loads and Effects</a:t>
            </a:r>
          </a:p>
          <a:p>
            <a:pPr lvl="1"/>
            <a:r>
              <a:rPr lang="en-US" sz="3000" dirty="0" smtClean="0"/>
              <a:t>2015 Comment and Review</a:t>
            </a:r>
          </a:p>
          <a:p>
            <a:pPr lvl="1"/>
            <a:r>
              <a:rPr lang="en-US" sz="3000" dirty="0" smtClean="0"/>
              <a:t>2016 Released</a:t>
            </a:r>
          </a:p>
          <a:p>
            <a:pPr lvl="1"/>
            <a:r>
              <a:rPr lang="en-US" sz="3000" dirty="0" smtClean="0"/>
              <a:t>2018 Adopted</a:t>
            </a:r>
          </a:p>
          <a:p>
            <a:pPr lvl="1"/>
            <a:r>
              <a:rPr lang="en-US" sz="3000" dirty="0" smtClean="0"/>
              <a:t>~ 2020 Part of local law</a:t>
            </a:r>
          </a:p>
          <a:p>
            <a:endParaRPr lang="en-US" sz="3200" dirty="0"/>
          </a:p>
          <a:p>
            <a:pPr marL="0" indent="0">
              <a:buNone/>
            </a:pPr>
            <a:endParaRPr lang="en-US" sz="3000" dirty="0" smtClean="0"/>
          </a:p>
          <a:p>
            <a:pPr lvl="1"/>
            <a:endParaRPr lang="en-US" sz="3000" dirty="0"/>
          </a:p>
        </p:txBody>
      </p:sp>
      <p:sp>
        <p:nvSpPr>
          <p:cNvPr id="3" name="Title 2"/>
          <p:cNvSpPr>
            <a:spLocks noGrp="1"/>
          </p:cNvSpPr>
          <p:nvPr>
            <p:ph type="title"/>
          </p:nvPr>
        </p:nvSpPr>
        <p:spPr>
          <a:xfrm>
            <a:off x="457199" y="338328"/>
            <a:ext cx="8431931" cy="1252728"/>
          </a:xfrm>
        </p:spPr>
        <p:txBody>
          <a:bodyPr>
            <a:normAutofit/>
          </a:bodyPr>
          <a:lstStyle/>
          <a:p>
            <a:pPr algn="l"/>
            <a:r>
              <a:rPr lang="en-US" dirty="0" smtClean="0"/>
              <a:t>Vertical Evacuation – Building Code</a:t>
            </a:r>
            <a:endParaRPr lang="en-US" dirty="0"/>
          </a:p>
        </p:txBody>
      </p:sp>
    </p:spTree>
    <p:extLst>
      <p:ext uri="{BB962C8B-B14F-4D97-AF65-F5344CB8AC3E}">
        <p14:creationId xmlns:p14="http://schemas.microsoft.com/office/powerpoint/2010/main" val="2942479484"/>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199" y="197200"/>
            <a:ext cx="8431931" cy="808347"/>
          </a:xfrm>
        </p:spPr>
        <p:txBody>
          <a:bodyPr>
            <a:normAutofit fontScale="90000"/>
          </a:bodyPr>
          <a:lstStyle/>
          <a:p>
            <a:pPr algn="l"/>
            <a:r>
              <a:rPr lang="en-US" dirty="0" smtClean="0"/>
              <a:t>Vertical Evacuation – 2500 year event</a:t>
            </a:r>
            <a:endParaRPr lang="en-US" dirty="0"/>
          </a:p>
        </p:txBody>
      </p:sp>
      <p:pic>
        <p:nvPicPr>
          <p:cNvPr id="5" name="Content Placeholder 4"/>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l="-202" r="-158"/>
          <a:stretch/>
        </p:blipFill>
        <p:spPr>
          <a:xfrm>
            <a:off x="1328821" y="1005546"/>
            <a:ext cx="6459751" cy="5645169"/>
          </a:xfrm>
          <a:ln>
            <a:solidFill>
              <a:srgbClr val="000000"/>
            </a:solidFill>
          </a:ln>
        </p:spPr>
      </p:pic>
    </p:spTree>
    <p:extLst>
      <p:ext uri="{BB962C8B-B14F-4D97-AF65-F5344CB8AC3E}">
        <p14:creationId xmlns:p14="http://schemas.microsoft.com/office/powerpoint/2010/main" val="333238702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58740" y="1824150"/>
            <a:ext cx="8630391" cy="4898383"/>
          </a:xfrm>
        </p:spPr>
        <p:txBody>
          <a:bodyPr>
            <a:normAutofit/>
          </a:bodyPr>
          <a:lstStyle/>
          <a:p>
            <a:r>
              <a:rPr lang="en-US" sz="3200" dirty="0" smtClean="0"/>
              <a:t>Applies to buildings in inundation zones in CA, OR, WA, HI, AK (but others could adopt)</a:t>
            </a:r>
          </a:p>
          <a:p>
            <a:r>
              <a:rPr lang="en-US" sz="3200" dirty="0" smtClean="0"/>
              <a:t>Not required for residential or shorter buildings</a:t>
            </a:r>
          </a:p>
          <a:p>
            <a:r>
              <a:rPr lang="en-US" sz="3200" dirty="0" smtClean="0"/>
              <a:t>Required for:</a:t>
            </a:r>
          </a:p>
          <a:p>
            <a:pPr lvl="1"/>
            <a:r>
              <a:rPr lang="en-US" sz="3000" dirty="0" smtClean="0"/>
              <a:t>&gt;65 </a:t>
            </a:r>
            <a:r>
              <a:rPr lang="en-US" sz="3000" dirty="0" err="1" smtClean="0"/>
              <a:t>ft</a:t>
            </a:r>
            <a:endParaRPr lang="en-US" sz="3000" dirty="0" smtClean="0"/>
          </a:p>
          <a:p>
            <a:pPr lvl="1"/>
            <a:r>
              <a:rPr lang="en-US" sz="3000" dirty="0" smtClean="0"/>
              <a:t>Higher risk factor buildings like school, hospitals</a:t>
            </a:r>
          </a:p>
          <a:p>
            <a:endParaRPr lang="en-US" sz="3000" dirty="0" smtClean="0"/>
          </a:p>
          <a:p>
            <a:pPr lvl="1"/>
            <a:endParaRPr lang="en-US" sz="3000" dirty="0"/>
          </a:p>
        </p:txBody>
      </p:sp>
      <p:sp>
        <p:nvSpPr>
          <p:cNvPr id="3" name="Title 2"/>
          <p:cNvSpPr>
            <a:spLocks noGrp="1"/>
          </p:cNvSpPr>
          <p:nvPr>
            <p:ph type="title"/>
          </p:nvPr>
        </p:nvSpPr>
        <p:spPr>
          <a:xfrm>
            <a:off x="457199" y="338328"/>
            <a:ext cx="8431931" cy="1252728"/>
          </a:xfrm>
        </p:spPr>
        <p:txBody>
          <a:bodyPr>
            <a:normAutofit/>
          </a:bodyPr>
          <a:lstStyle/>
          <a:p>
            <a:pPr algn="l"/>
            <a:r>
              <a:rPr lang="en-US" dirty="0" smtClean="0"/>
              <a:t>Vertical Evacuation – Building Code</a:t>
            </a:r>
            <a:endParaRPr lang="en-US" dirty="0"/>
          </a:p>
        </p:txBody>
      </p:sp>
    </p:spTree>
    <p:extLst>
      <p:ext uri="{BB962C8B-B14F-4D97-AF65-F5344CB8AC3E}">
        <p14:creationId xmlns:p14="http://schemas.microsoft.com/office/powerpoint/2010/main" val="2656803035"/>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ommunity Vulnerability Report.pdf"/>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l="49806" t="6244" r="4748" b="52078"/>
          <a:stretch/>
        </p:blipFill>
        <p:spPr>
          <a:xfrm>
            <a:off x="3623051" y="170261"/>
            <a:ext cx="5340783" cy="6555837"/>
          </a:xfrm>
          <a:solidFill>
            <a:schemeClr val="bg1"/>
          </a:solidFill>
          <a:ln>
            <a:solidFill>
              <a:srgbClr val="000000"/>
            </a:solidFill>
          </a:ln>
        </p:spPr>
      </p:pic>
      <p:sp>
        <p:nvSpPr>
          <p:cNvPr id="3" name="Title 2"/>
          <p:cNvSpPr>
            <a:spLocks noGrp="1"/>
          </p:cNvSpPr>
          <p:nvPr>
            <p:ph type="title"/>
          </p:nvPr>
        </p:nvSpPr>
        <p:spPr>
          <a:xfrm>
            <a:off x="457199" y="338328"/>
            <a:ext cx="8431931" cy="1252728"/>
          </a:xfrm>
        </p:spPr>
        <p:txBody>
          <a:bodyPr>
            <a:normAutofit fontScale="90000"/>
          </a:bodyPr>
          <a:lstStyle/>
          <a:p>
            <a:pPr algn="l"/>
            <a:r>
              <a:rPr lang="en-US" dirty="0" smtClean="0"/>
              <a:t>Community</a:t>
            </a:r>
            <a:br>
              <a:rPr lang="en-US" dirty="0" smtClean="0"/>
            </a:br>
            <a:r>
              <a:rPr lang="en-US" dirty="0" smtClean="0"/>
              <a:t>Vulnerability</a:t>
            </a:r>
            <a:endParaRPr lang="en-US" dirty="0"/>
          </a:p>
        </p:txBody>
      </p:sp>
      <p:sp>
        <p:nvSpPr>
          <p:cNvPr id="5" name="Content Placeholder 1"/>
          <p:cNvSpPr txBox="1">
            <a:spLocks/>
          </p:cNvSpPr>
          <p:nvPr/>
        </p:nvSpPr>
        <p:spPr>
          <a:xfrm>
            <a:off x="258741" y="1824151"/>
            <a:ext cx="3194446" cy="4624602"/>
          </a:xfrm>
          <a:prstGeom prst="rect">
            <a:avLst/>
          </a:prstGeom>
        </p:spPr>
        <p:txBody>
          <a:bodyPr vert="horz" lIns="91440" tIns="45720" rIns="91440" bIns="45720" rtlCol="0">
            <a:norm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r>
              <a:rPr lang="en-US" sz="2000" i="1" dirty="0" smtClean="0"/>
              <a:t>From the Proceedings of the National Academy of Science, April 2015</a:t>
            </a:r>
          </a:p>
          <a:p>
            <a:pPr lvl="1"/>
            <a:endParaRPr lang="en-US" sz="3000" dirty="0"/>
          </a:p>
        </p:txBody>
      </p:sp>
    </p:spTree>
    <p:extLst>
      <p:ext uri="{BB962C8B-B14F-4D97-AF65-F5344CB8AC3E}">
        <p14:creationId xmlns:p14="http://schemas.microsoft.com/office/powerpoint/2010/main" val="79914431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8328"/>
            <a:ext cx="8229600" cy="807580"/>
          </a:xfrm>
        </p:spPr>
        <p:txBody>
          <a:bodyPr/>
          <a:lstStyle/>
          <a:p>
            <a:pPr algn="l"/>
            <a:r>
              <a:rPr lang="en-US" dirty="0" err="1" smtClean="0"/>
              <a:t>Tohuku</a:t>
            </a:r>
            <a:r>
              <a:rPr lang="en-US" dirty="0" smtClean="0"/>
              <a:t> Japan 2010</a:t>
            </a:r>
            <a:endParaRPr lang="en-US" dirty="0"/>
          </a:p>
        </p:txBody>
      </p:sp>
      <p:pic>
        <p:nvPicPr>
          <p:cNvPr id="4" name="Picture 3"/>
          <p:cNvPicPr>
            <a:picLocks noChangeAspect="1"/>
          </p:cNvPicPr>
          <p:nvPr/>
        </p:nvPicPr>
        <p:blipFill>
          <a:blip r:embed="rId3"/>
          <a:stretch>
            <a:fillRect/>
          </a:stretch>
        </p:blipFill>
        <p:spPr>
          <a:xfrm>
            <a:off x="245501" y="1632079"/>
            <a:ext cx="4548588" cy="4548588"/>
          </a:xfrm>
          <a:prstGeom prst="rect">
            <a:avLst/>
          </a:prstGeom>
          <a:ln>
            <a:solidFill>
              <a:srgbClr val="000000"/>
            </a:solidFill>
          </a:ln>
        </p:spPr>
      </p:pic>
      <p:pic>
        <p:nvPicPr>
          <p:cNvPr id="5" name="Picture 4"/>
          <p:cNvPicPr>
            <a:picLocks noChangeAspect="1"/>
          </p:cNvPicPr>
          <p:nvPr/>
        </p:nvPicPr>
        <p:blipFill>
          <a:blip r:embed="rId4"/>
          <a:stretch>
            <a:fillRect/>
          </a:stretch>
        </p:blipFill>
        <p:spPr>
          <a:xfrm>
            <a:off x="2510479" y="1420426"/>
            <a:ext cx="6471968" cy="4557041"/>
          </a:xfrm>
          <a:prstGeom prst="rect">
            <a:avLst/>
          </a:prstGeom>
          <a:ln>
            <a:solidFill>
              <a:srgbClr val="000000"/>
            </a:solidFill>
          </a:ln>
        </p:spPr>
      </p:pic>
      <p:pic>
        <p:nvPicPr>
          <p:cNvPr id="3" name="Picture 2"/>
          <p:cNvPicPr>
            <a:picLocks noChangeAspect="1"/>
          </p:cNvPicPr>
          <p:nvPr/>
        </p:nvPicPr>
        <p:blipFill>
          <a:blip r:embed="rId5"/>
          <a:stretch>
            <a:fillRect/>
          </a:stretch>
        </p:blipFill>
        <p:spPr>
          <a:xfrm>
            <a:off x="1981200" y="1145908"/>
            <a:ext cx="4983988" cy="5610492"/>
          </a:xfrm>
          <a:prstGeom prst="rect">
            <a:avLst/>
          </a:prstGeom>
          <a:ln>
            <a:solidFill>
              <a:schemeClr val="tx1"/>
            </a:solidFill>
          </a:ln>
        </p:spPr>
      </p:pic>
    </p:spTree>
    <p:extLst>
      <p:ext uri="{BB962C8B-B14F-4D97-AF65-F5344CB8AC3E}">
        <p14:creationId xmlns:p14="http://schemas.microsoft.com/office/powerpoint/2010/main" val="28552295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58740" y="1760069"/>
            <a:ext cx="6538114" cy="4894731"/>
          </a:xfrm>
        </p:spPr>
        <p:txBody>
          <a:bodyPr>
            <a:normAutofit/>
          </a:bodyPr>
          <a:lstStyle/>
          <a:p>
            <a:pPr marL="0" indent="0">
              <a:buNone/>
            </a:pPr>
            <a:r>
              <a:rPr lang="en-US" sz="3200" dirty="0" smtClean="0"/>
              <a:t>Teachers: Activity Plan</a:t>
            </a:r>
          </a:p>
          <a:p>
            <a:r>
              <a:rPr lang="en-US" sz="3200" dirty="0" smtClean="0"/>
              <a:t>Part B:  Where to put the thing?</a:t>
            </a:r>
            <a:endParaRPr lang="en-US" sz="3200" dirty="0"/>
          </a:p>
          <a:p>
            <a:pPr lvl="1"/>
            <a:r>
              <a:rPr lang="en-US" sz="3000" dirty="0" smtClean="0"/>
              <a:t>Physical Maps</a:t>
            </a:r>
          </a:p>
          <a:p>
            <a:pPr lvl="1"/>
            <a:r>
              <a:rPr lang="en-US" sz="3000" dirty="0" err="1" smtClean="0"/>
              <a:t>GoogleEarth</a:t>
            </a:r>
            <a:endParaRPr lang="en-US" sz="3000" dirty="0" smtClean="0"/>
          </a:p>
          <a:p>
            <a:pPr marL="0" indent="0">
              <a:buNone/>
            </a:pPr>
            <a:endParaRPr lang="en-US" sz="3200" dirty="0"/>
          </a:p>
          <a:p>
            <a:r>
              <a:rPr lang="en-US" sz="3200" dirty="0" smtClean="0"/>
              <a:t>Need to know:</a:t>
            </a:r>
          </a:p>
          <a:p>
            <a:pPr lvl="1"/>
            <a:r>
              <a:rPr lang="en-US" sz="3000" dirty="0" smtClean="0"/>
              <a:t>Ground elevation</a:t>
            </a:r>
          </a:p>
          <a:p>
            <a:pPr lvl="1"/>
            <a:r>
              <a:rPr lang="en-US" sz="3000" dirty="0" smtClean="0"/>
              <a:t>Predicted wave height</a:t>
            </a:r>
            <a:endParaRPr lang="en-US" sz="2800" dirty="0" smtClean="0"/>
          </a:p>
        </p:txBody>
      </p:sp>
      <p:sp>
        <p:nvSpPr>
          <p:cNvPr id="3" name="Title 2"/>
          <p:cNvSpPr>
            <a:spLocks noGrp="1"/>
          </p:cNvSpPr>
          <p:nvPr>
            <p:ph type="title"/>
          </p:nvPr>
        </p:nvSpPr>
        <p:spPr/>
        <p:txBody>
          <a:bodyPr>
            <a:normAutofit/>
          </a:bodyPr>
          <a:lstStyle/>
          <a:p>
            <a:pPr algn="l"/>
            <a:r>
              <a:rPr lang="en-US" dirty="0" smtClean="0"/>
              <a:t>Vertical Evacuation</a:t>
            </a:r>
            <a:endParaRPr lang="en-US" dirty="0"/>
          </a:p>
        </p:txBody>
      </p:sp>
      <p:sp>
        <p:nvSpPr>
          <p:cNvPr id="6" name="Content Placeholder 1"/>
          <p:cNvSpPr txBox="1">
            <a:spLocks/>
          </p:cNvSpPr>
          <p:nvPr/>
        </p:nvSpPr>
        <p:spPr>
          <a:xfrm>
            <a:off x="5374409" y="3432217"/>
            <a:ext cx="3325482" cy="3171099"/>
          </a:xfrm>
          <a:prstGeom prst="rect">
            <a:avLst/>
          </a:prstGeom>
        </p:spPr>
        <p:txBody>
          <a:bodyPr vert="horz" lIns="91440" tIns="45720" rIns="91440" bIns="45720" rtlCol="0">
            <a:normAutofit lnSpcReduction="10000"/>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algn="ctr">
              <a:buNone/>
            </a:pPr>
            <a:r>
              <a:rPr lang="en-US" sz="3200" dirty="0" smtClean="0"/>
              <a:t>But wait . . .</a:t>
            </a:r>
          </a:p>
          <a:p>
            <a:pPr marL="0" indent="0" algn="ctr">
              <a:buNone/>
            </a:pPr>
            <a:r>
              <a:rPr lang="en-US" sz="3200" dirty="0" smtClean="0"/>
              <a:t>Does your area need one??</a:t>
            </a:r>
          </a:p>
          <a:p>
            <a:pPr marL="0" indent="0" algn="ctr">
              <a:buNone/>
            </a:pPr>
            <a:r>
              <a:rPr lang="en-US" sz="3200" dirty="0" smtClean="0"/>
              <a:t>Or can a pre-existing building be used?</a:t>
            </a: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b="21422"/>
          <a:stretch/>
        </p:blipFill>
        <p:spPr>
          <a:xfrm>
            <a:off x="5740508" y="338328"/>
            <a:ext cx="3061728" cy="1884458"/>
          </a:xfrm>
          <a:prstGeom prst="rect">
            <a:avLst/>
          </a:prstGeom>
          <a:ln>
            <a:solidFill>
              <a:schemeClr val="tx1"/>
            </a:solidFill>
          </a:ln>
        </p:spPr>
      </p:pic>
    </p:spTree>
    <p:extLst>
      <p:ext uri="{BB962C8B-B14F-4D97-AF65-F5344CB8AC3E}">
        <p14:creationId xmlns:p14="http://schemas.microsoft.com/office/powerpoint/2010/main" val="41563158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58740" y="1760069"/>
            <a:ext cx="8611273" cy="4498877"/>
          </a:xfrm>
        </p:spPr>
        <p:txBody>
          <a:bodyPr>
            <a:normAutofit/>
          </a:bodyPr>
          <a:lstStyle/>
          <a:p>
            <a:r>
              <a:rPr lang="en-US" sz="3200" dirty="0" smtClean="0"/>
              <a:t>Maps</a:t>
            </a:r>
            <a:r>
              <a:rPr lang="en-US" sz="3000" dirty="0"/>
              <a:t> </a:t>
            </a:r>
            <a:r>
              <a:rPr lang="en-US" sz="3000" dirty="0" smtClean="0"/>
              <a:t>– which ones?</a:t>
            </a:r>
          </a:p>
          <a:p>
            <a:endParaRPr lang="en-US" sz="3000" dirty="0"/>
          </a:p>
          <a:p>
            <a:r>
              <a:rPr lang="en-US" sz="3000" dirty="0" smtClean="0"/>
              <a:t>Tsunami Hazard Maps – in your map roll!</a:t>
            </a:r>
          </a:p>
          <a:p>
            <a:pPr lvl="1"/>
            <a:r>
              <a:rPr lang="en-US" sz="2800" dirty="0" smtClean="0"/>
              <a:t>Compare to contour lines on map</a:t>
            </a:r>
          </a:p>
          <a:p>
            <a:pPr marL="301943" lvl="1" indent="0">
              <a:buNone/>
            </a:pPr>
            <a:endParaRPr lang="en-US" sz="2800" dirty="0" smtClean="0"/>
          </a:p>
        </p:txBody>
      </p:sp>
      <p:sp>
        <p:nvSpPr>
          <p:cNvPr id="3" name="Title 2"/>
          <p:cNvSpPr>
            <a:spLocks noGrp="1"/>
          </p:cNvSpPr>
          <p:nvPr>
            <p:ph type="title"/>
          </p:nvPr>
        </p:nvSpPr>
        <p:spPr/>
        <p:txBody>
          <a:bodyPr>
            <a:normAutofit/>
          </a:bodyPr>
          <a:lstStyle/>
          <a:p>
            <a:pPr algn="l"/>
            <a:r>
              <a:rPr lang="en-US" dirty="0" smtClean="0"/>
              <a:t>Vertical Evacuation</a:t>
            </a:r>
            <a:endParaRPr lang="en-US" dirty="0"/>
          </a:p>
        </p:txBody>
      </p:sp>
      <p:pic>
        <p:nvPicPr>
          <p:cNvPr id="5" name="Picture 4" descr="Screen shot 2013-08-13 at 11.53.04 PM.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18657" y="292974"/>
            <a:ext cx="3036236" cy="1716778"/>
          </a:xfrm>
          <a:prstGeom prst="rect">
            <a:avLst/>
          </a:prstGeom>
          <a:ln w="28575" cmpd="sng">
            <a:solidFill>
              <a:srgbClr val="073E87"/>
            </a:solidFill>
          </a:ln>
        </p:spPr>
      </p:pic>
    </p:spTree>
    <p:extLst>
      <p:ext uri="{BB962C8B-B14F-4D97-AF65-F5344CB8AC3E}">
        <p14:creationId xmlns:p14="http://schemas.microsoft.com/office/powerpoint/2010/main" val="2531437554"/>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4-10-12 at 11.08.31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997507" y="2694491"/>
            <a:ext cx="5080477" cy="3088595"/>
          </a:xfrm>
          <a:prstGeom prst="rect">
            <a:avLst/>
          </a:prstGeom>
          <a:ln>
            <a:solidFill>
              <a:schemeClr val="tx1"/>
            </a:solidFill>
          </a:ln>
        </p:spPr>
      </p:pic>
      <p:sp>
        <p:nvSpPr>
          <p:cNvPr id="2" name="Content Placeholder 1"/>
          <p:cNvSpPr>
            <a:spLocks noGrp="1"/>
          </p:cNvSpPr>
          <p:nvPr>
            <p:ph idx="1"/>
          </p:nvPr>
        </p:nvSpPr>
        <p:spPr>
          <a:xfrm>
            <a:off x="258741" y="1760069"/>
            <a:ext cx="3738766" cy="4894731"/>
          </a:xfrm>
        </p:spPr>
        <p:txBody>
          <a:bodyPr>
            <a:normAutofit/>
          </a:bodyPr>
          <a:lstStyle/>
          <a:p>
            <a:r>
              <a:rPr lang="en-US" sz="3200" dirty="0" err="1" smtClean="0"/>
              <a:t>GoogleEarth</a:t>
            </a:r>
            <a:endParaRPr lang="en-US" sz="3200" dirty="0" smtClean="0"/>
          </a:p>
          <a:p>
            <a:endParaRPr lang="en-US" sz="3200" dirty="0" smtClean="0"/>
          </a:p>
          <a:p>
            <a:r>
              <a:rPr lang="en-US" sz="2800" dirty="0" smtClean="0"/>
              <a:t>Best case – get .</a:t>
            </a:r>
            <a:r>
              <a:rPr lang="en-US" sz="2800" dirty="0" err="1" smtClean="0"/>
              <a:t>kmz</a:t>
            </a:r>
            <a:r>
              <a:rPr lang="en-US" sz="2800" dirty="0" smtClean="0"/>
              <a:t> file of inundation zones to overlay (if they exist . . </a:t>
            </a:r>
            <a:r>
              <a:rPr lang="en-US" sz="2800" smtClean="0"/>
              <a:t>.)</a:t>
            </a:r>
            <a:endParaRPr lang="en-US" sz="2800" dirty="0" smtClean="0"/>
          </a:p>
          <a:p>
            <a:r>
              <a:rPr lang="en-US" sz="2800" dirty="0" smtClean="0"/>
              <a:t>Can use Ruler Tool to measure length to determine square footage</a:t>
            </a:r>
          </a:p>
          <a:p>
            <a:endParaRPr lang="en-US" sz="2800" dirty="0" smtClean="0"/>
          </a:p>
          <a:p>
            <a:endParaRPr lang="en-US" sz="3200" dirty="0"/>
          </a:p>
        </p:txBody>
      </p:sp>
      <p:sp>
        <p:nvSpPr>
          <p:cNvPr id="3" name="Title 2"/>
          <p:cNvSpPr>
            <a:spLocks noGrp="1"/>
          </p:cNvSpPr>
          <p:nvPr>
            <p:ph type="title"/>
          </p:nvPr>
        </p:nvSpPr>
        <p:spPr/>
        <p:txBody>
          <a:bodyPr>
            <a:normAutofit/>
          </a:bodyPr>
          <a:lstStyle/>
          <a:p>
            <a:pPr algn="l"/>
            <a:r>
              <a:rPr lang="en-US" dirty="0" smtClean="0"/>
              <a:t>Vertical Evacuation</a:t>
            </a:r>
            <a:endParaRPr lang="en-US" dirty="0"/>
          </a:p>
        </p:txBody>
      </p:sp>
      <p:pic>
        <p:nvPicPr>
          <p:cNvPr id="5" name="Picture 4" descr="Screen shot 2013-08-13 at 11.53.04 PM.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01724" y="309907"/>
            <a:ext cx="3036236" cy="1716778"/>
          </a:xfrm>
          <a:prstGeom prst="rect">
            <a:avLst/>
          </a:prstGeom>
          <a:ln w="28575" cmpd="sng">
            <a:solidFill>
              <a:srgbClr val="073E87"/>
            </a:solidFill>
          </a:ln>
        </p:spPr>
      </p:pic>
      <p:pic>
        <p:nvPicPr>
          <p:cNvPr id="6" name="Picture 5" descr="Screen shot 2013-08-15 at 9.45.09 A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857693" y="4699636"/>
            <a:ext cx="2980267" cy="1955164"/>
          </a:xfrm>
          <a:prstGeom prst="rect">
            <a:avLst/>
          </a:prstGeom>
          <a:ln>
            <a:solidFill>
              <a:srgbClr val="000000"/>
            </a:solidFill>
          </a:ln>
        </p:spPr>
      </p:pic>
    </p:spTree>
    <p:extLst>
      <p:ext uri="{BB962C8B-B14F-4D97-AF65-F5344CB8AC3E}">
        <p14:creationId xmlns:p14="http://schemas.microsoft.com/office/powerpoint/2010/main" val="1839119470"/>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58741" y="1965465"/>
            <a:ext cx="3144856" cy="4715999"/>
          </a:xfrm>
        </p:spPr>
        <p:txBody>
          <a:bodyPr>
            <a:normAutofit/>
          </a:bodyPr>
          <a:lstStyle/>
          <a:p>
            <a:pPr marL="0" indent="0">
              <a:buNone/>
            </a:pPr>
            <a:r>
              <a:rPr lang="en-US" sz="3200" dirty="0" smtClean="0"/>
              <a:t>Teachers/PI/EM:</a:t>
            </a:r>
          </a:p>
          <a:p>
            <a:r>
              <a:rPr lang="en-US" sz="3200" dirty="0" smtClean="0"/>
              <a:t>Part C:  Construction process</a:t>
            </a:r>
          </a:p>
          <a:p>
            <a:endParaRPr lang="en-US" sz="1600" dirty="0"/>
          </a:p>
          <a:p>
            <a:r>
              <a:rPr lang="en-US" sz="3200" dirty="0" smtClean="0"/>
              <a:t>Math considerations:</a:t>
            </a:r>
          </a:p>
          <a:p>
            <a:pPr lvl="1"/>
            <a:r>
              <a:rPr lang="en-US" sz="3000" dirty="0" smtClean="0"/>
              <a:t>10 ft</a:t>
            </a:r>
            <a:r>
              <a:rPr lang="en-US" sz="3000" baseline="30000" dirty="0" smtClean="0"/>
              <a:t>2</a:t>
            </a:r>
            <a:r>
              <a:rPr lang="en-US" sz="2800" dirty="0" smtClean="0"/>
              <a:t> per person</a:t>
            </a:r>
          </a:p>
        </p:txBody>
      </p:sp>
      <p:sp>
        <p:nvSpPr>
          <p:cNvPr id="3" name="Title 2"/>
          <p:cNvSpPr>
            <a:spLocks noGrp="1"/>
          </p:cNvSpPr>
          <p:nvPr>
            <p:ph type="title"/>
          </p:nvPr>
        </p:nvSpPr>
        <p:spPr/>
        <p:txBody>
          <a:bodyPr>
            <a:normAutofit/>
          </a:bodyPr>
          <a:lstStyle/>
          <a:p>
            <a:pPr algn="l"/>
            <a:r>
              <a:rPr lang="en-US" dirty="0" smtClean="0"/>
              <a:t>Vertical Evacuation</a:t>
            </a:r>
            <a:endParaRPr lang="en-US" dirty="0"/>
          </a:p>
        </p:txBody>
      </p:sp>
      <p:pic>
        <p:nvPicPr>
          <p:cNvPr id="4" name="Picture 3" descr="Screen shot 2013-08-13 at 11.55.45 PM.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00195" y="292974"/>
            <a:ext cx="3369818" cy="2142506"/>
          </a:xfrm>
          <a:prstGeom prst="rect">
            <a:avLst/>
          </a:prstGeom>
          <a:ln w="28575" cmpd="sng">
            <a:solidFill>
              <a:srgbClr val="073E87"/>
            </a:solidFill>
          </a:ln>
        </p:spPr>
      </p:pic>
      <p:pic>
        <p:nvPicPr>
          <p:cNvPr id="6" name="Picture 5" descr="Screen shot 2013-08-13 at 11.57.11 PM.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03597" y="2864004"/>
            <a:ext cx="5466416" cy="3848482"/>
          </a:xfrm>
          <a:prstGeom prst="rect">
            <a:avLst/>
          </a:prstGeom>
          <a:ln w="28575" cmpd="sng">
            <a:solidFill>
              <a:srgbClr val="073E87"/>
            </a:solidFill>
          </a:ln>
        </p:spPr>
      </p:pic>
    </p:spTree>
    <p:extLst>
      <p:ext uri="{BB962C8B-B14F-4D97-AF65-F5344CB8AC3E}">
        <p14:creationId xmlns:p14="http://schemas.microsoft.com/office/powerpoint/2010/main" val="1664772774"/>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58740" y="1898015"/>
            <a:ext cx="6531527" cy="857625"/>
          </a:xfrm>
        </p:spPr>
        <p:txBody>
          <a:bodyPr>
            <a:normAutofit/>
          </a:bodyPr>
          <a:lstStyle/>
          <a:p>
            <a:r>
              <a:rPr lang="en-US" sz="3200" dirty="0" smtClean="0"/>
              <a:t>Part D:  Allow me to explain . . .</a:t>
            </a:r>
            <a:endParaRPr lang="en-US" sz="3000" dirty="0" smtClean="0"/>
          </a:p>
        </p:txBody>
      </p:sp>
      <p:sp>
        <p:nvSpPr>
          <p:cNvPr id="3" name="Title 2"/>
          <p:cNvSpPr>
            <a:spLocks noGrp="1"/>
          </p:cNvSpPr>
          <p:nvPr>
            <p:ph type="title"/>
          </p:nvPr>
        </p:nvSpPr>
        <p:spPr/>
        <p:txBody>
          <a:bodyPr>
            <a:normAutofit/>
          </a:bodyPr>
          <a:lstStyle/>
          <a:p>
            <a:pPr algn="l"/>
            <a:r>
              <a:rPr lang="en-US" dirty="0" smtClean="0"/>
              <a:t>Vertical Evacuation</a:t>
            </a:r>
            <a:endParaRPr lang="en-US" dirty="0"/>
          </a:p>
        </p:txBody>
      </p:sp>
      <p:pic>
        <p:nvPicPr>
          <p:cNvPr id="5" name="Picture 4" descr="Screen shot 2013-08-13 at 11.58.30 PM.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55337" y="292974"/>
            <a:ext cx="1914676" cy="2242532"/>
          </a:xfrm>
          <a:prstGeom prst="rect">
            <a:avLst/>
          </a:prstGeom>
          <a:ln w="28575" cmpd="sng">
            <a:solidFill>
              <a:srgbClr val="073E87"/>
            </a:solidFill>
          </a:ln>
        </p:spPr>
      </p:pic>
      <p:pic>
        <p:nvPicPr>
          <p:cNvPr id="8" name="Picture 7" descr="Screen shot 2013-08-14 at 12.16.38 AM.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7200" y="2755640"/>
            <a:ext cx="3064933" cy="2385593"/>
          </a:xfrm>
          <a:prstGeom prst="rect">
            <a:avLst/>
          </a:prstGeom>
          <a:ln w="28575" cmpd="sng">
            <a:solidFill>
              <a:srgbClr val="073E87"/>
            </a:solidFill>
          </a:ln>
        </p:spPr>
      </p:pic>
      <p:pic>
        <p:nvPicPr>
          <p:cNvPr id="4" name="Structure 2 - Tower with rock wall.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759200" y="2755640"/>
            <a:ext cx="5110813" cy="3833110"/>
          </a:xfrm>
          <a:prstGeom prst="rect">
            <a:avLst/>
          </a:prstGeom>
          <a:ln w="25400">
            <a:solidFill>
              <a:schemeClr val="tx2"/>
            </a:solidFill>
          </a:ln>
        </p:spPr>
      </p:pic>
    </p:spTree>
    <p:extLst>
      <p:ext uri="{BB962C8B-B14F-4D97-AF65-F5344CB8AC3E}">
        <p14:creationId xmlns:p14="http://schemas.microsoft.com/office/powerpoint/2010/main" val="993370255"/>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58740" y="1898015"/>
            <a:ext cx="8428060" cy="4390585"/>
          </a:xfrm>
        </p:spPr>
        <p:txBody>
          <a:bodyPr>
            <a:normAutofit fontScale="92500"/>
          </a:bodyPr>
          <a:lstStyle/>
          <a:p>
            <a:r>
              <a:rPr lang="en-US" sz="3200" dirty="0" smtClean="0"/>
              <a:t>Science and Engineering Practices</a:t>
            </a:r>
          </a:p>
          <a:p>
            <a:pPr lvl="1"/>
            <a:r>
              <a:rPr lang="en-US" sz="2800" dirty="0" smtClean="0"/>
              <a:t>Asking questions and defining problems</a:t>
            </a:r>
          </a:p>
          <a:p>
            <a:pPr lvl="1"/>
            <a:r>
              <a:rPr lang="en-US" sz="2800" dirty="0" smtClean="0"/>
              <a:t>Developing and using models</a:t>
            </a:r>
          </a:p>
          <a:p>
            <a:pPr lvl="1"/>
            <a:r>
              <a:rPr lang="en-US" sz="2800" dirty="0" smtClean="0"/>
              <a:t>Planning and carrying out investigations</a:t>
            </a:r>
          </a:p>
          <a:p>
            <a:pPr lvl="1"/>
            <a:r>
              <a:rPr lang="en-US" sz="2800" dirty="0" smtClean="0"/>
              <a:t>Analyzing and interpreting data</a:t>
            </a:r>
          </a:p>
          <a:p>
            <a:pPr lvl="1"/>
            <a:r>
              <a:rPr lang="en-US" sz="2800" dirty="0" smtClean="0"/>
              <a:t>Using mathematics and computational thinking</a:t>
            </a:r>
          </a:p>
          <a:p>
            <a:pPr lvl="1"/>
            <a:r>
              <a:rPr lang="en-US" sz="2800" dirty="0" smtClean="0"/>
              <a:t>Constructing explanations and designing solutions</a:t>
            </a:r>
          </a:p>
          <a:p>
            <a:pPr lvl="1"/>
            <a:r>
              <a:rPr lang="en-US" sz="2800" dirty="0" smtClean="0"/>
              <a:t>Engaging in argument from evidence</a:t>
            </a:r>
          </a:p>
          <a:p>
            <a:pPr lvl="1"/>
            <a:r>
              <a:rPr lang="en-US" sz="2800" dirty="0" smtClean="0"/>
              <a:t>Obtaining, evaluating, and communicating information</a:t>
            </a:r>
          </a:p>
        </p:txBody>
      </p:sp>
      <p:sp>
        <p:nvSpPr>
          <p:cNvPr id="3" name="Title 2"/>
          <p:cNvSpPr>
            <a:spLocks noGrp="1"/>
          </p:cNvSpPr>
          <p:nvPr>
            <p:ph type="title"/>
          </p:nvPr>
        </p:nvSpPr>
        <p:spPr>
          <a:xfrm>
            <a:off x="457200" y="338328"/>
            <a:ext cx="5932765" cy="1252728"/>
          </a:xfrm>
        </p:spPr>
        <p:txBody>
          <a:bodyPr>
            <a:normAutofit fontScale="90000"/>
          </a:bodyPr>
          <a:lstStyle/>
          <a:p>
            <a:pPr algn="l"/>
            <a:r>
              <a:rPr lang="en-US" dirty="0" smtClean="0"/>
              <a:t>Vertical Evacuation Standards Correlation</a:t>
            </a:r>
            <a:endParaRPr lang="en-US" dirty="0"/>
          </a:p>
        </p:txBody>
      </p:sp>
      <p:pic>
        <p:nvPicPr>
          <p:cNvPr id="6" name="Picture 5" descr="ngss_logo-980x517.gi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12012" y="343512"/>
            <a:ext cx="2696873" cy="1422738"/>
          </a:xfrm>
          <a:prstGeom prst="rect">
            <a:avLst/>
          </a:prstGeom>
          <a:ln>
            <a:solidFill>
              <a:schemeClr val="tx1"/>
            </a:solidFill>
          </a:ln>
        </p:spPr>
      </p:pic>
      <p:grpSp>
        <p:nvGrpSpPr>
          <p:cNvPr id="14" name="Group 13"/>
          <p:cNvGrpSpPr/>
          <p:nvPr/>
        </p:nvGrpSpPr>
        <p:grpSpPr>
          <a:xfrm>
            <a:off x="249659" y="2540327"/>
            <a:ext cx="372288" cy="3690324"/>
            <a:chOff x="249659" y="2540327"/>
            <a:chExt cx="372288" cy="3690324"/>
          </a:xfrm>
        </p:grpSpPr>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9659" y="2991145"/>
              <a:ext cx="355572" cy="355572"/>
            </a:xfrm>
            <a:prstGeom prst="rect">
              <a:avLst/>
            </a:prstGeom>
          </p:spPr>
        </p:pic>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6213" y="2540327"/>
              <a:ext cx="325734" cy="325734"/>
            </a:xfrm>
            <a:prstGeom prst="rect">
              <a:avLst/>
            </a:prstGeom>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9659" y="3471801"/>
              <a:ext cx="355572" cy="355572"/>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9659" y="3952457"/>
              <a:ext cx="355572" cy="355572"/>
            </a:xfrm>
            <a:prstGeom prst="rect">
              <a:avLst/>
            </a:prstGeom>
          </p:spPr>
        </p:pic>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9659" y="4433113"/>
              <a:ext cx="355572" cy="355572"/>
            </a:xfrm>
            <a:prstGeom prst="rect">
              <a:avLst/>
            </a:prstGeom>
          </p:spPr>
        </p:pic>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9659" y="4913769"/>
              <a:ext cx="355572" cy="355572"/>
            </a:xfrm>
            <a:prstGeom prst="rect">
              <a:avLst/>
            </a:prstGeom>
          </p:spPr>
        </p:pic>
        <p:pic>
          <p:nvPicPr>
            <p:cNvPr id="12" name="Picture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9659" y="5394425"/>
              <a:ext cx="355572" cy="355572"/>
            </a:xfrm>
            <a:prstGeom prst="rect">
              <a:avLst/>
            </a:prstGeom>
          </p:spPr>
        </p:pic>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9659" y="5875079"/>
              <a:ext cx="355572" cy="355572"/>
            </a:xfrm>
            <a:prstGeom prst="rect">
              <a:avLst/>
            </a:prstGeom>
          </p:spPr>
        </p:pic>
      </p:grpSp>
    </p:spTree>
    <p:extLst>
      <p:ext uri="{BB962C8B-B14F-4D97-AF65-F5344CB8AC3E}">
        <p14:creationId xmlns:p14="http://schemas.microsoft.com/office/powerpoint/2010/main" val="9751899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58740" y="2372455"/>
            <a:ext cx="2727756" cy="2761122"/>
          </a:xfrm>
        </p:spPr>
        <p:txBody>
          <a:bodyPr>
            <a:normAutofit/>
          </a:bodyPr>
          <a:lstStyle/>
          <a:p>
            <a:r>
              <a:rPr lang="en-US" sz="3200" dirty="0" smtClean="0"/>
              <a:t>CEETEP March 2015 Share-a-thon</a:t>
            </a:r>
          </a:p>
        </p:txBody>
      </p:sp>
      <p:sp>
        <p:nvSpPr>
          <p:cNvPr id="3" name="Title 2"/>
          <p:cNvSpPr>
            <a:spLocks noGrp="1"/>
          </p:cNvSpPr>
          <p:nvPr>
            <p:ph type="title"/>
          </p:nvPr>
        </p:nvSpPr>
        <p:spPr>
          <a:xfrm>
            <a:off x="457200" y="338328"/>
            <a:ext cx="4812078" cy="1252728"/>
          </a:xfrm>
        </p:spPr>
        <p:txBody>
          <a:bodyPr>
            <a:normAutofit fontScale="90000"/>
          </a:bodyPr>
          <a:lstStyle/>
          <a:p>
            <a:pPr algn="l"/>
            <a:r>
              <a:rPr lang="en-US" dirty="0" smtClean="0"/>
              <a:t>TVES</a:t>
            </a:r>
            <a:br>
              <a:rPr lang="en-US" dirty="0" smtClean="0"/>
            </a:br>
            <a:r>
              <a:rPr lang="en-US" dirty="0" smtClean="0"/>
              <a:t>Examples</a:t>
            </a:r>
            <a:endParaRPr lang="en-US" dirty="0"/>
          </a:p>
        </p:txBody>
      </p:sp>
      <p:pic>
        <p:nvPicPr>
          <p:cNvPr id="4" name="Picture 3" descr="IMG_1830.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2724002" y="1075937"/>
            <a:ext cx="6493826" cy="4870370"/>
          </a:xfrm>
          <a:prstGeom prst="rect">
            <a:avLst/>
          </a:prstGeom>
          <a:ln>
            <a:solidFill>
              <a:srgbClr val="000000"/>
            </a:solidFill>
          </a:ln>
        </p:spPr>
      </p:pic>
    </p:spTree>
    <p:extLst>
      <p:ext uri="{BB962C8B-B14F-4D97-AF65-F5344CB8AC3E}">
        <p14:creationId xmlns:p14="http://schemas.microsoft.com/office/powerpoint/2010/main" val="4208173585"/>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38328"/>
            <a:ext cx="4812078" cy="1252728"/>
          </a:xfrm>
        </p:spPr>
        <p:txBody>
          <a:bodyPr>
            <a:normAutofit/>
          </a:bodyPr>
          <a:lstStyle/>
          <a:p>
            <a:pPr algn="l"/>
            <a:r>
              <a:rPr lang="en-US" dirty="0" smtClean="0"/>
              <a:t>TVES</a:t>
            </a:r>
            <a:r>
              <a:rPr lang="en-US" dirty="0"/>
              <a:t> </a:t>
            </a:r>
            <a:r>
              <a:rPr lang="en-US" dirty="0" smtClean="0"/>
              <a:t>Examples</a:t>
            </a:r>
            <a:endParaRPr lang="en-US" dirty="0"/>
          </a:p>
        </p:txBody>
      </p:sp>
      <p:pic>
        <p:nvPicPr>
          <p:cNvPr id="5" name="Picture 4" descr="IMG_1831.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2035036" y="-55435"/>
            <a:ext cx="5101769" cy="8360427"/>
          </a:xfrm>
          <a:prstGeom prst="rect">
            <a:avLst/>
          </a:prstGeom>
          <a:ln>
            <a:solidFill>
              <a:srgbClr val="000000"/>
            </a:solidFill>
          </a:ln>
        </p:spPr>
      </p:pic>
    </p:spTree>
    <p:extLst>
      <p:ext uri="{BB962C8B-B14F-4D97-AF65-F5344CB8AC3E}">
        <p14:creationId xmlns:p14="http://schemas.microsoft.com/office/powerpoint/2010/main" val="383146442"/>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58740" y="1977750"/>
            <a:ext cx="8611273" cy="4880250"/>
          </a:xfrm>
        </p:spPr>
        <p:txBody>
          <a:bodyPr>
            <a:normAutofit/>
          </a:bodyPr>
          <a:lstStyle/>
          <a:p>
            <a:r>
              <a:rPr lang="en-US" sz="3200" dirty="0" smtClean="0"/>
              <a:t>How could YOU use this?</a:t>
            </a:r>
          </a:p>
          <a:p>
            <a:endParaRPr lang="en-US" sz="1200" dirty="0"/>
          </a:p>
          <a:p>
            <a:r>
              <a:rPr lang="en-US" sz="3200" dirty="0" smtClean="0"/>
              <a:t>Possible Extensions –</a:t>
            </a:r>
          </a:p>
          <a:p>
            <a:pPr lvl="1"/>
            <a:r>
              <a:rPr lang="en-US" sz="3000" dirty="0" smtClean="0"/>
              <a:t>Build, shake, and inundate?</a:t>
            </a:r>
          </a:p>
          <a:p>
            <a:pPr lvl="1"/>
            <a:r>
              <a:rPr lang="en-US" sz="3000" dirty="0" smtClean="0"/>
              <a:t>Hatfield Marine Science Center – </a:t>
            </a:r>
            <a:r>
              <a:rPr lang="en-US" sz="3000" dirty="0" err="1" smtClean="0"/>
              <a:t>lego</a:t>
            </a:r>
            <a:r>
              <a:rPr lang="en-US" sz="3000" dirty="0" smtClean="0"/>
              <a:t> building</a:t>
            </a:r>
          </a:p>
          <a:p>
            <a:pPr lvl="1"/>
            <a:endParaRPr lang="en-US" sz="1200" dirty="0"/>
          </a:p>
          <a:p>
            <a:r>
              <a:rPr lang="en-US" sz="3200" dirty="0" smtClean="0"/>
              <a:t>International Building Codes - 2019-ish</a:t>
            </a:r>
          </a:p>
          <a:p>
            <a:pPr lvl="1"/>
            <a:r>
              <a:rPr lang="en-US" sz="3000" dirty="0" smtClean="0"/>
              <a:t>Structure in inundation zone must be VES</a:t>
            </a:r>
            <a:endParaRPr lang="en-US" sz="3000" dirty="0"/>
          </a:p>
          <a:p>
            <a:endParaRPr lang="en-US" sz="1200" dirty="0" smtClean="0"/>
          </a:p>
          <a:p>
            <a:r>
              <a:rPr lang="en-US" sz="3200" dirty="0" smtClean="0"/>
              <a:t>Questions??</a:t>
            </a:r>
          </a:p>
        </p:txBody>
      </p:sp>
      <p:sp>
        <p:nvSpPr>
          <p:cNvPr id="3" name="Title 2"/>
          <p:cNvSpPr>
            <a:spLocks noGrp="1"/>
          </p:cNvSpPr>
          <p:nvPr>
            <p:ph type="title"/>
          </p:nvPr>
        </p:nvSpPr>
        <p:spPr/>
        <p:txBody>
          <a:bodyPr>
            <a:normAutofit/>
          </a:bodyPr>
          <a:lstStyle/>
          <a:p>
            <a:pPr algn="l"/>
            <a:r>
              <a:rPr lang="en-US" dirty="0" smtClean="0"/>
              <a:t>Vertical Evacuation</a:t>
            </a:r>
            <a:endParaRPr lang="en-US" dirty="0"/>
          </a:p>
        </p:txBody>
      </p:sp>
      <p:pic>
        <p:nvPicPr>
          <p:cNvPr id="5" name="Picture 4" descr="Screen shot 2013-08-13 at 11.58.30 PM.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55337" y="292974"/>
            <a:ext cx="1914676" cy="2242532"/>
          </a:xfrm>
          <a:prstGeom prst="rect">
            <a:avLst/>
          </a:prstGeom>
          <a:ln w="28575" cmpd="sng">
            <a:solidFill>
              <a:srgbClr val="073E87"/>
            </a:solidFill>
          </a:ln>
        </p:spPr>
      </p:pic>
    </p:spTree>
    <p:extLst>
      <p:ext uri="{BB962C8B-B14F-4D97-AF65-F5344CB8AC3E}">
        <p14:creationId xmlns:p14="http://schemas.microsoft.com/office/powerpoint/2010/main" val="456473798"/>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165827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8328"/>
            <a:ext cx="8229600" cy="807580"/>
          </a:xfrm>
        </p:spPr>
        <p:txBody>
          <a:bodyPr/>
          <a:lstStyle/>
          <a:p>
            <a:pPr algn="l"/>
            <a:r>
              <a:rPr lang="en-US" dirty="0" err="1" smtClean="0"/>
              <a:t>Minaminsanriku</a:t>
            </a:r>
            <a:r>
              <a:rPr lang="en-US" dirty="0" smtClean="0"/>
              <a:t> DPC now</a:t>
            </a:r>
            <a:endParaRPr lang="en-US" dirty="0"/>
          </a:p>
        </p:txBody>
      </p:sp>
      <p:pic>
        <p:nvPicPr>
          <p:cNvPr id="6" name="Picture 5" descr="minami_sanriku_emergency_bldg_tearcown_ceremony.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0188" y="1269395"/>
            <a:ext cx="7285212" cy="5463909"/>
          </a:xfrm>
          <a:prstGeom prst="rect">
            <a:avLst/>
          </a:prstGeom>
          <a:ln>
            <a:solidFill>
              <a:srgbClr val="000000"/>
            </a:solidFill>
          </a:ln>
        </p:spPr>
      </p:pic>
    </p:spTree>
    <p:extLst>
      <p:ext uri="{BB962C8B-B14F-4D97-AF65-F5344CB8AC3E}">
        <p14:creationId xmlns:p14="http://schemas.microsoft.com/office/powerpoint/2010/main" val="345092869"/>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87328" y="5909788"/>
            <a:ext cx="4706299" cy="369332"/>
          </a:xfrm>
          <a:prstGeom prst="rect">
            <a:avLst/>
          </a:prstGeom>
          <a:noFill/>
        </p:spPr>
        <p:txBody>
          <a:bodyPr wrap="none" rtlCol="0">
            <a:spAutoFit/>
          </a:bodyPr>
          <a:lstStyle/>
          <a:p>
            <a:r>
              <a:rPr lang="en-US" dirty="0" smtClean="0"/>
              <a:t>Slides not used for Arcata presentation follow:</a:t>
            </a:r>
            <a:endParaRPr lang="en-US" dirty="0"/>
          </a:p>
        </p:txBody>
      </p:sp>
    </p:spTree>
    <p:extLst>
      <p:ext uri="{BB962C8B-B14F-4D97-AF65-F5344CB8AC3E}">
        <p14:creationId xmlns:p14="http://schemas.microsoft.com/office/powerpoint/2010/main" val="1218331364"/>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Not what we mean . . .</a:t>
            </a:r>
            <a:endParaRPr lang="en-US" dirty="0"/>
          </a:p>
        </p:txBody>
      </p:sp>
      <p:pic>
        <p:nvPicPr>
          <p:cNvPr id="4" name="Picture 3"/>
          <p:cNvPicPr>
            <a:picLocks noChangeAspect="1"/>
          </p:cNvPicPr>
          <p:nvPr/>
        </p:nvPicPr>
        <p:blipFill>
          <a:blip r:embed="rId3"/>
          <a:stretch>
            <a:fillRect/>
          </a:stretch>
        </p:blipFill>
        <p:spPr>
          <a:xfrm>
            <a:off x="762000" y="1591056"/>
            <a:ext cx="7620000" cy="5080000"/>
          </a:xfrm>
          <a:prstGeom prst="rect">
            <a:avLst/>
          </a:prstGeom>
          <a:ln w="28575" cmpd="sng">
            <a:solidFill>
              <a:schemeClr val="tx1"/>
            </a:solidFill>
          </a:ln>
        </p:spPr>
      </p:pic>
    </p:spTree>
    <p:extLst>
      <p:ext uri="{BB962C8B-B14F-4D97-AF65-F5344CB8AC3E}">
        <p14:creationId xmlns:p14="http://schemas.microsoft.com/office/powerpoint/2010/main" val="1536677579"/>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Not what we mean . . .</a:t>
            </a:r>
            <a:endParaRPr lang="en-US" dirty="0"/>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2371" y="1403267"/>
            <a:ext cx="8410249" cy="5300734"/>
          </a:xfrm>
          <a:prstGeom prst="rect">
            <a:avLst/>
          </a:prstGeom>
          <a:ln>
            <a:solidFill>
              <a:srgbClr val="000000"/>
            </a:solidFill>
          </a:ln>
        </p:spPr>
      </p:pic>
    </p:spTree>
    <p:extLst>
      <p:ext uri="{BB962C8B-B14F-4D97-AF65-F5344CB8AC3E}">
        <p14:creationId xmlns:p14="http://schemas.microsoft.com/office/powerpoint/2010/main" val="810842967"/>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l"/>
            <a:r>
              <a:rPr lang="en-US" dirty="0" smtClean="0"/>
              <a:t>Vertical Evacuation Resources</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71525" y="1736910"/>
            <a:ext cx="3374208" cy="4479552"/>
          </a:xfrm>
          <a:prstGeom prst="rect">
            <a:avLst/>
          </a:prstGeom>
          <a:solidFill>
            <a:srgbClr val="FFFFFF">
              <a:shade val="85000"/>
            </a:srgbClr>
          </a:solidFill>
          <a:ln w="12700" cap="sq" cmpd="sng">
            <a:solidFill>
              <a:schemeClr val="tx1"/>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Picture 7"/>
          <p:cNvPicPr>
            <a:picLocks noChangeAspect="1"/>
          </p:cNvPicPr>
          <p:nvPr/>
        </p:nvPicPr>
        <p:blipFill>
          <a:blip r:embed="rId4">
            <a:extLst>
              <a:ext uri="{28A0092B-C50C-407E-A947-70E740481C1C}">
                <a14:useLocalDpi xmlns:a14="http://schemas.microsoft.com/office/drawing/2010/main"/>
              </a:ext>
            </a:extLst>
          </a:blip>
          <a:stretch>
            <a:fillRect/>
          </a:stretch>
        </p:blipFill>
        <p:spPr>
          <a:xfrm rot="960000">
            <a:off x="4869414" y="1844878"/>
            <a:ext cx="3381354" cy="4359957"/>
          </a:xfrm>
          <a:prstGeom prst="rect">
            <a:avLst/>
          </a:prstGeom>
          <a:solidFill>
            <a:srgbClr val="FFFFFF">
              <a:shade val="85000"/>
            </a:srgbClr>
          </a:solidFill>
          <a:ln w="12700" cap="sq" cmpd="sng">
            <a:solidFill>
              <a:schemeClr val="tx1"/>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5181802"/>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58740" y="1824150"/>
            <a:ext cx="8630391" cy="4898383"/>
          </a:xfrm>
        </p:spPr>
        <p:txBody>
          <a:bodyPr>
            <a:normAutofit/>
          </a:bodyPr>
          <a:lstStyle/>
          <a:p>
            <a:r>
              <a:rPr lang="en-US" sz="3200" dirty="0" smtClean="0"/>
              <a:t>379 Line – </a:t>
            </a:r>
            <a:r>
              <a:rPr lang="en-US" sz="3200" smtClean="0"/>
              <a:t>enacted in 1995</a:t>
            </a:r>
            <a:endParaRPr lang="en-US" sz="3200" dirty="0" smtClean="0"/>
          </a:p>
          <a:p>
            <a:r>
              <a:rPr lang="en-US" sz="3200" dirty="0" smtClean="0"/>
              <a:t>No new critical facility buildings below that line</a:t>
            </a:r>
            <a:endParaRPr lang="en-US" sz="3000" dirty="0" smtClean="0"/>
          </a:p>
          <a:p>
            <a:endParaRPr lang="en-US" sz="3200" dirty="0"/>
          </a:p>
          <a:p>
            <a:pPr marL="0" indent="0">
              <a:buNone/>
            </a:pPr>
            <a:endParaRPr lang="en-US" sz="3000" dirty="0" smtClean="0"/>
          </a:p>
          <a:p>
            <a:pPr lvl="1"/>
            <a:endParaRPr lang="en-US" sz="3000" dirty="0"/>
          </a:p>
        </p:txBody>
      </p:sp>
      <p:sp>
        <p:nvSpPr>
          <p:cNvPr id="3" name="Title 2"/>
          <p:cNvSpPr>
            <a:spLocks noGrp="1"/>
          </p:cNvSpPr>
          <p:nvPr>
            <p:ph type="title"/>
          </p:nvPr>
        </p:nvSpPr>
        <p:spPr>
          <a:xfrm>
            <a:off x="457199" y="338328"/>
            <a:ext cx="8431931" cy="1252728"/>
          </a:xfrm>
        </p:spPr>
        <p:txBody>
          <a:bodyPr>
            <a:normAutofit/>
          </a:bodyPr>
          <a:lstStyle/>
          <a:p>
            <a:pPr algn="l"/>
            <a:r>
              <a:rPr lang="en-US" dirty="0" smtClean="0"/>
              <a:t>Vertical Evacuation – OR Law</a:t>
            </a:r>
            <a:endParaRPr lang="en-US" dirty="0"/>
          </a:p>
        </p:txBody>
      </p:sp>
    </p:spTree>
    <p:extLst>
      <p:ext uri="{BB962C8B-B14F-4D97-AF65-F5344CB8AC3E}">
        <p14:creationId xmlns:p14="http://schemas.microsoft.com/office/powerpoint/2010/main" val="2075390339"/>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90510" y="511968"/>
            <a:ext cx="7096815" cy="646331"/>
          </a:xfrm>
          <a:prstGeom prst="rect">
            <a:avLst/>
          </a:prstGeom>
          <a:solidFill>
            <a:schemeClr val="bg1"/>
          </a:solidFill>
          <a:ln>
            <a:solidFill>
              <a:srgbClr val="000000"/>
            </a:solidFill>
          </a:ln>
        </p:spPr>
        <p:txBody>
          <a:bodyPr wrap="none" rtlCol="0">
            <a:spAutoFit/>
          </a:bodyPr>
          <a:lstStyle/>
          <a:p>
            <a:pPr algn="ctr"/>
            <a:r>
              <a:rPr lang="en-US" sz="3600" dirty="0" smtClean="0"/>
              <a:t>Long Beach Elementary School, WA</a:t>
            </a:r>
          </a:p>
        </p:txBody>
      </p:sp>
      <p:sp>
        <p:nvSpPr>
          <p:cNvPr id="6" name="TextBox 5"/>
          <p:cNvSpPr txBox="1"/>
          <p:nvPr/>
        </p:nvSpPr>
        <p:spPr>
          <a:xfrm>
            <a:off x="428537" y="2325836"/>
            <a:ext cx="3624049" cy="2062103"/>
          </a:xfrm>
          <a:prstGeom prst="rect">
            <a:avLst/>
          </a:prstGeom>
          <a:solidFill>
            <a:schemeClr val="bg1"/>
          </a:solidFill>
          <a:ln>
            <a:solidFill>
              <a:srgbClr val="000000"/>
            </a:solidFill>
          </a:ln>
        </p:spPr>
        <p:txBody>
          <a:bodyPr wrap="square" rtlCol="0">
            <a:spAutoFit/>
          </a:bodyPr>
          <a:lstStyle/>
          <a:p>
            <a:pPr algn="ctr"/>
            <a:r>
              <a:rPr lang="en-US" sz="3200" i="1" dirty="0" smtClean="0"/>
              <a:t>$840,000 </a:t>
            </a:r>
          </a:p>
          <a:p>
            <a:pPr algn="ctr"/>
            <a:r>
              <a:rPr lang="en-US" sz="3200" i="1" dirty="0" smtClean="0"/>
              <a:t>Projected cost according to Project Safe Haven</a:t>
            </a:r>
          </a:p>
        </p:txBody>
      </p:sp>
      <p:pic>
        <p:nvPicPr>
          <p:cNvPr id="7" name="Picture 6"/>
          <p:cNvPicPr>
            <a:picLocks noChangeAspect="1"/>
          </p:cNvPicPr>
          <p:nvPr/>
        </p:nvPicPr>
        <p:blipFill>
          <a:blip r:embed="rId3"/>
          <a:stretch>
            <a:fillRect/>
          </a:stretch>
        </p:blipFill>
        <p:spPr>
          <a:xfrm>
            <a:off x="4499800" y="1448162"/>
            <a:ext cx="4296368" cy="5101937"/>
          </a:xfrm>
          <a:prstGeom prst="rect">
            <a:avLst/>
          </a:prstGeom>
          <a:ln>
            <a:solidFill>
              <a:srgbClr val="000000"/>
            </a:solidFill>
          </a:ln>
        </p:spPr>
      </p:pic>
    </p:spTree>
    <p:extLst>
      <p:ext uri="{BB962C8B-B14F-4D97-AF65-F5344CB8AC3E}">
        <p14:creationId xmlns:p14="http://schemas.microsoft.com/office/powerpoint/2010/main" val="2518222428"/>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58740" y="2213609"/>
            <a:ext cx="8611273" cy="4498877"/>
          </a:xfrm>
        </p:spPr>
        <p:txBody>
          <a:bodyPr>
            <a:normAutofit/>
          </a:bodyPr>
          <a:lstStyle/>
          <a:p>
            <a:pPr lvl="1"/>
            <a:endParaRPr lang="en-US" sz="3000" dirty="0"/>
          </a:p>
          <a:p>
            <a:endParaRPr lang="en-US" sz="3200" dirty="0" smtClean="0"/>
          </a:p>
          <a:p>
            <a:pPr lvl="1"/>
            <a:endParaRPr lang="en-US" sz="2800" dirty="0"/>
          </a:p>
          <a:p>
            <a:pPr lvl="1"/>
            <a:endParaRPr lang="en-US" sz="3000" dirty="0"/>
          </a:p>
          <a:p>
            <a:pPr marL="0" indent="0">
              <a:buNone/>
            </a:pPr>
            <a:endParaRPr lang="en-US" sz="3200" dirty="0"/>
          </a:p>
          <a:p>
            <a:endParaRPr lang="en-US" sz="3200" dirty="0"/>
          </a:p>
        </p:txBody>
      </p:sp>
      <p:sp>
        <p:nvSpPr>
          <p:cNvPr id="3" name="Title 2"/>
          <p:cNvSpPr>
            <a:spLocks noGrp="1"/>
          </p:cNvSpPr>
          <p:nvPr>
            <p:ph type="title"/>
          </p:nvPr>
        </p:nvSpPr>
        <p:spPr>
          <a:xfrm>
            <a:off x="457200" y="338328"/>
            <a:ext cx="8229600" cy="798582"/>
          </a:xfrm>
        </p:spPr>
        <p:txBody>
          <a:bodyPr>
            <a:normAutofit/>
          </a:bodyPr>
          <a:lstStyle/>
          <a:p>
            <a:pPr algn="l"/>
            <a:r>
              <a:rPr lang="en-US" dirty="0" smtClean="0"/>
              <a:t>Vertical Evacuation Modeling</a:t>
            </a:r>
            <a:endParaRPr lang="en-US" dirty="0"/>
          </a:p>
        </p:txBody>
      </p:sp>
      <p:pic>
        <p:nvPicPr>
          <p:cNvPr id="5" name="Seaside Evac without Towers.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11840" y="1136910"/>
            <a:ext cx="8363364" cy="5575576"/>
          </a:xfrm>
          <a:prstGeom prst="rect">
            <a:avLst/>
          </a:prstGeom>
          <a:ln>
            <a:solidFill>
              <a:srgbClr val="000000"/>
            </a:solidFill>
          </a:ln>
        </p:spPr>
      </p:pic>
    </p:spTree>
    <p:extLst>
      <p:ext uri="{BB962C8B-B14F-4D97-AF65-F5344CB8AC3E}">
        <p14:creationId xmlns:p14="http://schemas.microsoft.com/office/powerpoint/2010/main" val="2200939019"/>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58740" y="2213609"/>
            <a:ext cx="8611273" cy="4498877"/>
          </a:xfrm>
        </p:spPr>
        <p:txBody>
          <a:bodyPr>
            <a:normAutofit/>
          </a:bodyPr>
          <a:lstStyle/>
          <a:p>
            <a:pPr lvl="1"/>
            <a:endParaRPr lang="en-US" sz="3000" dirty="0"/>
          </a:p>
          <a:p>
            <a:endParaRPr lang="en-US" sz="3200" dirty="0" smtClean="0"/>
          </a:p>
          <a:p>
            <a:pPr lvl="1"/>
            <a:endParaRPr lang="en-US" sz="2800" dirty="0"/>
          </a:p>
          <a:p>
            <a:pPr lvl="1"/>
            <a:endParaRPr lang="en-US" sz="3000" dirty="0"/>
          </a:p>
          <a:p>
            <a:pPr marL="0" indent="0">
              <a:buNone/>
            </a:pPr>
            <a:endParaRPr lang="en-US" sz="3200" dirty="0"/>
          </a:p>
          <a:p>
            <a:endParaRPr lang="en-US" sz="3200" dirty="0"/>
          </a:p>
        </p:txBody>
      </p:sp>
      <p:sp>
        <p:nvSpPr>
          <p:cNvPr id="3" name="Title 2"/>
          <p:cNvSpPr>
            <a:spLocks noGrp="1"/>
          </p:cNvSpPr>
          <p:nvPr>
            <p:ph type="title"/>
          </p:nvPr>
        </p:nvSpPr>
        <p:spPr>
          <a:xfrm>
            <a:off x="457200" y="338328"/>
            <a:ext cx="8229600" cy="798582"/>
          </a:xfrm>
        </p:spPr>
        <p:txBody>
          <a:bodyPr>
            <a:normAutofit/>
          </a:bodyPr>
          <a:lstStyle/>
          <a:p>
            <a:pPr algn="l"/>
            <a:r>
              <a:rPr lang="en-US" dirty="0" smtClean="0"/>
              <a:t>Vertical Evacuation Modeling</a:t>
            </a:r>
            <a:endParaRPr lang="en-US" dirty="0"/>
          </a:p>
        </p:txBody>
      </p:sp>
      <p:pic>
        <p:nvPicPr>
          <p:cNvPr id="4" name="Seaside Evac with Towers.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11840" y="1136910"/>
            <a:ext cx="8363364" cy="5575576"/>
          </a:xfrm>
          <a:prstGeom prst="rect">
            <a:avLst/>
          </a:prstGeom>
          <a:ln>
            <a:solidFill>
              <a:srgbClr val="000000"/>
            </a:solidFill>
          </a:ln>
        </p:spPr>
      </p:pic>
    </p:spTree>
    <p:extLst>
      <p:ext uri="{BB962C8B-B14F-4D97-AF65-F5344CB8AC3E}">
        <p14:creationId xmlns:p14="http://schemas.microsoft.com/office/powerpoint/2010/main" val="4156369648"/>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58740" y="2213609"/>
            <a:ext cx="8611273" cy="4498877"/>
          </a:xfrm>
        </p:spPr>
        <p:txBody>
          <a:bodyPr>
            <a:normAutofit/>
          </a:bodyPr>
          <a:lstStyle/>
          <a:p>
            <a:r>
              <a:rPr lang="en-US" sz="3200" dirty="0" smtClean="0"/>
              <a:t>Brainstorm/Review:  </a:t>
            </a:r>
            <a:endParaRPr lang="en-US" sz="3200" dirty="0"/>
          </a:p>
          <a:p>
            <a:pPr lvl="1"/>
            <a:r>
              <a:rPr lang="en-US" sz="3000" dirty="0"/>
              <a:t>What are some design elements to consider</a:t>
            </a:r>
            <a:r>
              <a:rPr lang="en-US" sz="3000" dirty="0" smtClean="0"/>
              <a:t>?</a:t>
            </a:r>
          </a:p>
          <a:p>
            <a:pPr lvl="1"/>
            <a:endParaRPr lang="en-US" sz="3000" dirty="0"/>
          </a:p>
          <a:p>
            <a:pPr lvl="1"/>
            <a:endParaRPr lang="en-US" sz="3000" dirty="0" smtClean="0"/>
          </a:p>
          <a:p>
            <a:r>
              <a:rPr lang="en-US" sz="3200" dirty="0" smtClean="0"/>
              <a:t>Background Information</a:t>
            </a:r>
          </a:p>
          <a:p>
            <a:pPr lvl="1"/>
            <a:r>
              <a:rPr lang="en-US" sz="3000" dirty="0" smtClean="0"/>
              <a:t>Activity, Part A</a:t>
            </a:r>
            <a:endParaRPr lang="en-US" sz="3000" dirty="0"/>
          </a:p>
          <a:p>
            <a:endParaRPr lang="en-US" sz="3200" dirty="0" smtClean="0"/>
          </a:p>
          <a:p>
            <a:pPr lvl="1"/>
            <a:endParaRPr lang="en-US" sz="2800" dirty="0"/>
          </a:p>
          <a:p>
            <a:pPr lvl="1"/>
            <a:endParaRPr lang="en-US" sz="3000" dirty="0"/>
          </a:p>
          <a:p>
            <a:pPr marL="0" indent="0">
              <a:buNone/>
            </a:pPr>
            <a:endParaRPr lang="en-US" sz="3200" dirty="0"/>
          </a:p>
          <a:p>
            <a:endParaRPr lang="en-US" sz="3200" dirty="0"/>
          </a:p>
        </p:txBody>
      </p:sp>
      <p:sp>
        <p:nvSpPr>
          <p:cNvPr id="3" name="Title 2"/>
          <p:cNvSpPr>
            <a:spLocks noGrp="1"/>
          </p:cNvSpPr>
          <p:nvPr>
            <p:ph type="title"/>
          </p:nvPr>
        </p:nvSpPr>
        <p:spPr/>
        <p:txBody>
          <a:bodyPr>
            <a:normAutofit fontScale="90000"/>
          </a:bodyPr>
          <a:lstStyle/>
          <a:p>
            <a:pPr algn="l"/>
            <a:r>
              <a:rPr lang="en-US" dirty="0" smtClean="0"/>
              <a:t>Vertical Evacuation </a:t>
            </a:r>
            <a:br>
              <a:rPr lang="en-US" dirty="0" smtClean="0"/>
            </a:br>
            <a:r>
              <a:rPr lang="en-US" dirty="0" smtClean="0"/>
              <a:t>Design</a:t>
            </a:r>
            <a:endParaRPr lang="en-US" dirty="0"/>
          </a:p>
        </p:txBody>
      </p:sp>
      <p:pic>
        <p:nvPicPr>
          <p:cNvPr id="7" name="Picture 6" descr="Screen shot 2013-08-13 at 11.34.21 PM.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29563" y="292974"/>
            <a:ext cx="2610210" cy="2012037"/>
          </a:xfrm>
          <a:prstGeom prst="rect">
            <a:avLst/>
          </a:prstGeom>
          <a:ln w="28575" cmpd="sng">
            <a:solidFill>
              <a:schemeClr val="tx2"/>
            </a:solidFill>
          </a:ln>
        </p:spPr>
      </p:pic>
      <p:pic>
        <p:nvPicPr>
          <p:cNvPr id="4" name="Picture 3"/>
          <p:cNvPicPr>
            <a:picLocks noChangeAspect="1"/>
          </p:cNvPicPr>
          <p:nvPr/>
        </p:nvPicPr>
        <p:blipFill>
          <a:blip r:embed="rId4"/>
          <a:stretch>
            <a:fillRect/>
          </a:stretch>
        </p:blipFill>
        <p:spPr>
          <a:xfrm>
            <a:off x="5198096" y="3729259"/>
            <a:ext cx="2774793" cy="2774793"/>
          </a:xfrm>
          <a:prstGeom prst="rect">
            <a:avLst/>
          </a:prstGeom>
        </p:spPr>
      </p:pic>
    </p:spTree>
    <p:extLst>
      <p:ext uri="{BB962C8B-B14F-4D97-AF65-F5344CB8AC3E}">
        <p14:creationId xmlns:p14="http://schemas.microsoft.com/office/powerpoint/2010/main" val="91099298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58740" y="2213609"/>
            <a:ext cx="8611273" cy="4498877"/>
          </a:xfrm>
        </p:spPr>
        <p:txBody>
          <a:bodyPr>
            <a:normAutofit fontScale="85000" lnSpcReduction="20000"/>
          </a:bodyPr>
          <a:lstStyle/>
          <a:p>
            <a:r>
              <a:rPr lang="en-US" sz="3200" dirty="0" smtClean="0"/>
              <a:t>Pre-existing buildings?  Retrofits?</a:t>
            </a:r>
          </a:p>
          <a:p>
            <a:r>
              <a:rPr lang="en-US" sz="3200" dirty="0"/>
              <a:t>Location – where is it needed?  High population centers, where high ground isn’t available, </a:t>
            </a:r>
            <a:r>
              <a:rPr lang="en-US" sz="3200" dirty="0" smtClean="0"/>
              <a:t>high tourist areas, access to it is compromised (i.e. bridges)</a:t>
            </a:r>
            <a:endParaRPr lang="en-US" sz="3200" dirty="0"/>
          </a:p>
          <a:p>
            <a:r>
              <a:rPr lang="en-US" sz="3200" dirty="0"/>
              <a:t>Strong enough to withstand initial shaking and </a:t>
            </a:r>
            <a:r>
              <a:rPr lang="en-US" sz="3200" dirty="0" smtClean="0"/>
              <a:t>waves</a:t>
            </a:r>
          </a:p>
          <a:p>
            <a:r>
              <a:rPr lang="en-US" sz="3200" dirty="0" smtClean="0"/>
              <a:t>Scouring effect on foundations/walls</a:t>
            </a:r>
            <a:endParaRPr lang="en-US" sz="3200" dirty="0"/>
          </a:p>
          <a:p>
            <a:r>
              <a:rPr lang="en-US" sz="3200" dirty="0"/>
              <a:t>Accessibility </a:t>
            </a:r>
          </a:p>
          <a:p>
            <a:r>
              <a:rPr lang="en-US" sz="3200" dirty="0"/>
              <a:t>Size </a:t>
            </a:r>
            <a:r>
              <a:rPr lang="en-US" sz="3200" dirty="0" smtClean="0"/>
              <a:t>of building and # </a:t>
            </a:r>
            <a:r>
              <a:rPr lang="en-US" sz="3200" dirty="0"/>
              <a:t>of </a:t>
            </a:r>
            <a:r>
              <a:rPr lang="en-US" sz="3200" dirty="0" smtClean="0"/>
              <a:t>people it can support</a:t>
            </a:r>
            <a:endParaRPr lang="en-US" sz="3200" dirty="0"/>
          </a:p>
          <a:p>
            <a:r>
              <a:rPr lang="en-US" sz="3200" dirty="0"/>
              <a:t>Supplies – </a:t>
            </a:r>
            <a:r>
              <a:rPr lang="en-US" sz="3200" dirty="0" smtClean="0"/>
              <a:t>“island life”</a:t>
            </a:r>
            <a:endParaRPr lang="en-US" sz="3200" dirty="0"/>
          </a:p>
          <a:p>
            <a:r>
              <a:rPr lang="en-US" sz="3200" dirty="0" smtClean="0"/>
              <a:t>Safety - of people, of supplies</a:t>
            </a:r>
            <a:endParaRPr lang="en-US" sz="3200" dirty="0"/>
          </a:p>
          <a:p>
            <a:r>
              <a:rPr lang="en-US" sz="3200" dirty="0"/>
              <a:t>Communication</a:t>
            </a:r>
          </a:p>
          <a:p>
            <a:endParaRPr lang="en-US" sz="3200" dirty="0" smtClean="0"/>
          </a:p>
          <a:p>
            <a:endParaRPr lang="en-US" sz="3000" dirty="0" smtClean="0"/>
          </a:p>
          <a:p>
            <a:pPr lvl="1"/>
            <a:endParaRPr lang="en-US" sz="2800" dirty="0"/>
          </a:p>
          <a:p>
            <a:pPr lvl="1"/>
            <a:endParaRPr lang="en-US" sz="3000" dirty="0"/>
          </a:p>
          <a:p>
            <a:pPr marL="0" indent="0">
              <a:buNone/>
            </a:pPr>
            <a:endParaRPr lang="en-US" sz="3200" dirty="0"/>
          </a:p>
          <a:p>
            <a:endParaRPr lang="en-US" sz="3200" dirty="0"/>
          </a:p>
        </p:txBody>
      </p:sp>
      <p:sp>
        <p:nvSpPr>
          <p:cNvPr id="3" name="Title 2"/>
          <p:cNvSpPr>
            <a:spLocks noGrp="1"/>
          </p:cNvSpPr>
          <p:nvPr>
            <p:ph type="title"/>
          </p:nvPr>
        </p:nvSpPr>
        <p:spPr/>
        <p:txBody>
          <a:bodyPr>
            <a:normAutofit fontScale="90000"/>
          </a:bodyPr>
          <a:lstStyle/>
          <a:p>
            <a:pPr algn="l"/>
            <a:r>
              <a:rPr lang="en-US" dirty="0" smtClean="0"/>
              <a:t>Vertical Evacuation</a:t>
            </a:r>
            <a:br>
              <a:rPr lang="en-US" dirty="0" smtClean="0"/>
            </a:br>
            <a:r>
              <a:rPr lang="en-US" dirty="0" smtClean="0"/>
              <a:t>Design Elements</a:t>
            </a:r>
            <a:endParaRPr lang="en-US" dirty="0"/>
          </a:p>
        </p:txBody>
      </p:sp>
      <p:pic>
        <p:nvPicPr>
          <p:cNvPr id="7" name="Picture 6" descr="Screen shot 2013-08-13 at 11.34.21 PM.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29563" y="292974"/>
            <a:ext cx="2610210" cy="2012037"/>
          </a:xfrm>
          <a:prstGeom prst="rect">
            <a:avLst/>
          </a:prstGeom>
          <a:ln w="28575" cmpd="sng">
            <a:solidFill>
              <a:schemeClr val="tx2"/>
            </a:solidFill>
          </a:ln>
        </p:spPr>
      </p:pic>
    </p:spTree>
    <p:extLst>
      <p:ext uri="{BB962C8B-B14F-4D97-AF65-F5344CB8AC3E}">
        <p14:creationId xmlns:p14="http://schemas.microsoft.com/office/powerpoint/2010/main" val="342318534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58740" y="1824150"/>
            <a:ext cx="2427453" cy="4898383"/>
          </a:xfrm>
        </p:spPr>
        <p:txBody>
          <a:bodyPr>
            <a:normAutofit/>
          </a:bodyPr>
          <a:lstStyle/>
          <a:p>
            <a:r>
              <a:rPr lang="en-US" sz="3200" dirty="0" smtClean="0"/>
              <a:t>FEMA/NOAA Video</a:t>
            </a:r>
          </a:p>
          <a:p>
            <a:endParaRPr lang="en-US" sz="3200" dirty="0"/>
          </a:p>
          <a:p>
            <a:r>
              <a:rPr lang="en-US" sz="3200" dirty="0" smtClean="0"/>
              <a:t>Could you use this with your audiences?</a:t>
            </a:r>
          </a:p>
          <a:p>
            <a:r>
              <a:rPr lang="en-US" sz="3200" dirty="0" smtClean="0"/>
              <a:t>How?</a:t>
            </a:r>
            <a:endParaRPr lang="en-US" sz="3000" dirty="0" smtClean="0"/>
          </a:p>
          <a:p>
            <a:pPr lvl="1"/>
            <a:endParaRPr lang="en-US" sz="3000" dirty="0"/>
          </a:p>
        </p:txBody>
      </p:sp>
      <p:sp>
        <p:nvSpPr>
          <p:cNvPr id="3" name="Title 2"/>
          <p:cNvSpPr>
            <a:spLocks noGrp="1"/>
          </p:cNvSpPr>
          <p:nvPr>
            <p:ph type="title"/>
          </p:nvPr>
        </p:nvSpPr>
        <p:spPr/>
        <p:txBody>
          <a:bodyPr>
            <a:normAutofit/>
          </a:bodyPr>
          <a:lstStyle/>
          <a:p>
            <a:pPr algn="l"/>
            <a:r>
              <a:rPr lang="en-US" dirty="0" smtClean="0"/>
              <a:t>Vertical Evacuation</a:t>
            </a:r>
            <a:endParaRPr lang="en-US" dirty="0"/>
          </a:p>
        </p:txBody>
      </p:sp>
      <p:pic>
        <p:nvPicPr>
          <p:cNvPr id="4" name="Picture 3" descr="Screen shot 2013-08-13 at 11.47.52 PM.png">
            <a:hlinkClick r:id="rId3" action="ppaction://hlinkfile"/>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703357" y="2912989"/>
            <a:ext cx="6183820" cy="3664486"/>
          </a:xfrm>
          <a:prstGeom prst="rect">
            <a:avLst/>
          </a:prstGeom>
          <a:ln w="28575">
            <a:solidFill>
              <a:schemeClr val="tx2"/>
            </a:solidFill>
          </a:ln>
        </p:spPr>
      </p:pic>
      <p:pic>
        <p:nvPicPr>
          <p:cNvPr id="5" name="Picture 4" descr="Screen shot 2013-08-13 at 11.51.46 P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994930" y="308092"/>
            <a:ext cx="1843070" cy="2367832"/>
          </a:xfrm>
          <a:prstGeom prst="rect">
            <a:avLst/>
          </a:prstGeom>
          <a:ln w="28575" cmpd="sng">
            <a:solidFill>
              <a:srgbClr val="073E87"/>
            </a:solidFill>
          </a:ln>
        </p:spPr>
      </p:pic>
    </p:spTree>
    <p:extLst>
      <p:ext uri="{BB962C8B-B14F-4D97-AF65-F5344CB8AC3E}">
        <p14:creationId xmlns:p14="http://schemas.microsoft.com/office/powerpoint/2010/main" val="275247079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58740" y="2500428"/>
            <a:ext cx="8611273" cy="3358836"/>
          </a:xfrm>
        </p:spPr>
        <p:txBody>
          <a:bodyPr>
            <a:normAutofit/>
          </a:bodyPr>
          <a:lstStyle/>
          <a:p>
            <a:r>
              <a:rPr lang="en-US" sz="3200" dirty="0" smtClean="0"/>
              <a:t>Besides the actual structure design, what are other issues involved with TVES locations?</a:t>
            </a:r>
            <a:endParaRPr lang="en-US" sz="3200" dirty="0"/>
          </a:p>
          <a:p>
            <a:endParaRPr lang="en-US" sz="3200" dirty="0" smtClean="0"/>
          </a:p>
        </p:txBody>
      </p:sp>
      <p:sp>
        <p:nvSpPr>
          <p:cNvPr id="3" name="Title 2"/>
          <p:cNvSpPr>
            <a:spLocks noGrp="1"/>
          </p:cNvSpPr>
          <p:nvPr>
            <p:ph type="title"/>
          </p:nvPr>
        </p:nvSpPr>
        <p:spPr/>
        <p:txBody>
          <a:bodyPr>
            <a:normAutofit/>
          </a:bodyPr>
          <a:lstStyle/>
          <a:p>
            <a:pPr algn="l"/>
            <a:r>
              <a:rPr lang="en-US" dirty="0" smtClean="0"/>
              <a:t>Vertical Evacuation</a:t>
            </a:r>
            <a:r>
              <a:rPr lang="en-US" dirty="0"/>
              <a:t> </a:t>
            </a:r>
            <a:r>
              <a:rPr lang="en-US" dirty="0" smtClean="0"/>
              <a:t>Issues</a:t>
            </a:r>
            <a:endParaRPr lang="en-US" dirty="0"/>
          </a:p>
        </p:txBody>
      </p:sp>
    </p:spTree>
    <p:extLst>
      <p:ext uri="{BB962C8B-B14F-4D97-AF65-F5344CB8AC3E}">
        <p14:creationId xmlns:p14="http://schemas.microsoft.com/office/powerpoint/2010/main" val="94401994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58740" y="2213609"/>
            <a:ext cx="8611273" cy="4498877"/>
          </a:xfrm>
        </p:spPr>
        <p:txBody>
          <a:bodyPr>
            <a:normAutofit lnSpcReduction="10000"/>
          </a:bodyPr>
          <a:lstStyle/>
          <a:p>
            <a:r>
              <a:rPr lang="en-US" sz="3200" dirty="0" smtClean="0"/>
              <a:t>Technical</a:t>
            </a:r>
          </a:p>
          <a:p>
            <a:r>
              <a:rPr lang="en-US" sz="3200" dirty="0" smtClean="0"/>
              <a:t>Administrative / Management</a:t>
            </a:r>
          </a:p>
          <a:p>
            <a:r>
              <a:rPr lang="en-US" sz="3200" dirty="0" smtClean="0"/>
              <a:t>Political</a:t>
            </a:r>
          </a:p>
          <a:p>
            <a:r>
              <a:rPr lang="en-US" sz="3200" dirty="0" smtClean="0"/>
              <a:t>Economic</a:t>
            </a:r>
          </a:p>
          <a:p>
            <a:r>
              <a:rPr lang="en-US" sz="3200" dirty="0" smtClean="0"/>
              <a:t>Legal</a:t>
            </a:r>
          </a:p>
          <a:p>
            <a:r>
              <a:rPr lang="en-US" sz="3200" dirty="0" smtClean="0"/>
              <a:t>Ecological</a:t>
            </a:r>
            <a:endParaRPr lang="en-US" sz="3200" dirty="0"/>
          </a:p>
          <a:p>
            <a:r>
              <a:rPr lang="en-US" sz="3200" dirty="0" smtClean="0"/>
              <a:t>Community involvement</a:t>
            </a:r>
          </a:p>
          <a:p>
            <a:r>
              <a:rPr lang="en-US" sz="3200" dirty="0" smtClean="0"/>
              <a:t>Can community get to it (i.e. bridge loss)</a:t>
            </a:r>
          </a:p>
          <a:p>
            <a:endParaRPr lang="en-US" sz="3000" dirty="0" smtClean="0"/>
          </a:p>
          <a:p>
            <a:pPr lvl="1"/>
            <a:endParaRPr lang="en-US" sz="2800" dirty="0"/>
          </a:p>
          <a:p>
            <a:pPr lvl="1"/>
            <a:endParaRPr lang="en-US" sz="3000" dirty="0"/>
          </a:p>
          <a:p>
            <a:pPr marL="0" indent="0">
              <a:buNone/>
            </a:pPr>
            <a:endParaRPr lang="en-US" sz="3200" dirty="0"/>
          </a:p>
          <a:p>
            <a:endParaRPr lang="en-US" sz="3200" dirty="0"/>
          </a:p>
        </p:txBody>
      </p:sp>
      <p:sp>
        <p:nvSpPr>
          <p:cNvPr id="3" name="Title 2"/>
          <p:cNvSpPr>
            <a:spLocks noGrp="1"/>
          </p:cNvSpPr>
          <p:nvPr>
            <p:ph type="title"/>
          </p:nvPr>
        </p:nvSpPr>
        <p:spPr/>
        <p:txBody>
          <a:bodyPr>
            <a:normAutofit/>
          </a:bodyPr>
          <a:lstStyle/>
          <a:p>
            <a:pPr algn="l"/>
            <a:r>
              <a:rPr lang="en-US" dirty="0" smtClean="0"/>
              <a:t>Vertical Evacuation</a:t>
            </a:r>
            <a:r>
              <a:rPr lang="en-US" dirty="0"/>
              <a:t> </a:t>
            </a:r>
            <a:r>
              <a:rPr lang="en-US" dirty="0" smtClean="0"/>
              <a:t>Issues</a:t>
            </a:r>
            <a:endParaRPr lang="en-US" dirty="0"/>
          </a:p>
        </p:txBody>
      </p:sp>
    </p:spTree>
    <p:extLst>
      <p:ext uri="{BB962C8B-B14F-4D97-AF65-F5344CB8AC3E}">
        <p14:creationId xmlns:p14="http://schemas.microsoft.com/office/powerpoint/2010/main" val="1421095565"/>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Waveform.thmx</Template>
  <TotalTime>10139</TotalTime>
  <Words>1996</Words>
  <Application>Microsoft Macintosh PowerPoint</Application>
  <PresentationFormat>On-screen Show (4:3)</PresentationFormat>
  <Paragraphs>321</Paragraphs>
  <Slides>47</Slides>
  <Notes>33</Notes>
  <HiddenSlides>0</HiddenSlides>
  <MMClips>3</MMClips>
  <ScaleCrop>false</ScaleCrop>
  <HeadingPairs>
    <vt:vector size="4" baseType="variant">
      <vt:variant>
        <vt:lpstr>Theme</vt:lpstr>
      </vt:variant>
      <vt:variant>
        <vt:i4>1</vt:i4>
      </vt:variant>
      <vt:variant>
        <vt:lpstr>Slide Titles</vt:lpstr>
      </vt:variant>
      <vt:variant>
        <vt:i4>47</vt:i4>
      </vt:variant>
    </vt:vector>
  </HeadingPairs>
  <TitlesOfParts>
    <vt:vector size="48" baseType="lpstr">
      <vt:lpstr>Waveform</vt:lpstr>
      <vt:lpstr>Cascadia EarthScope Earthquake and Tsunami Education Program   -  CEETEP  -  </vt:lpstr>
      <vt:lpstr>Vertical Evacuation Resources</vt:lpstr>
      <vt:lpstr>Tohuku Japan 2010</vt:lpstr>
      <vt:lpstr>Minaminsanriku DPC now</vt:lpstr>
      <vt:lpstr>Vertical Evacuation  Design</vt:lpstr>
      <vt:lpstr>Vertical Evacuation Design Elements</vt:lpstr>
      <vt:lpstr>Vertical Evacuation</vt:lpstr>
      <vt:lpstr>Vertical Evacuation Issues</vt:lpstr>
      <vt:lpstr>Vertical Evacuation Issues</vt:lpstr>
      <vt:lpstr>PowerPoint Presentation</vt:lpstr>
      <vt:lpstr>3 miles from Fairhaven to Samoa’s high ground</vt:lpstr>
      <vt:lpstr>Two alternatives </vt:lpstr>
      <vt:lpstr>PowerPoint Presentation</vt:lpstr>
      <vt:lpstr>PowerPoint Presentation</vt:lpstr>
      <vt:lpstr>PowerPoint Presentation</vt:lpstr>
      <vt:lpstr>PowerPoint Presentation</vt:lpstr>
      <vt:lpstr>Proposed Solution to Coastal Commission</vt:lpstr>
      <vt:lpstr>Crescent City Concept</vt:lpstr>
      <vt:lpstr>The Tsunami Experience A Vertical Evacuation Center</vt:lpstr>
      <vt:lpstr>The Tsunami Experience When it’s not an Evacuation Center?</vt:lpstr>
      <vt:lpstr>Vertical Evacuation</vt:lpstr>
      <vt:lpstr>PowerPoint Presentation</vt:lpstr>
      <vt:lpstr>PowerPoint Presentation</vt:lpstr>
      <vt:lpstr>PowerPoint Presentation</vt:lpstr>
      <vt:lpstr>PowerPoint Presentation</vt:lpstr>
      <vt:lpstr>Vertical Evacuation – Building Code</vt:lpstr>
      <vt:lpstr>Vertical Evacuation – 2500 year event</vt:lpstr>
      <vt:lpstr>Vertical Evacuation – Building Code</vt:lpstr>
      <vt:lpstr>Community Vulnerability</vt:lpstr>
      <vt:lpstr>Vertical Evacuation</vt:lpstr>
      <vt:lpstr>Vertical Evacuation</vt:lpstr>
      <vt:lpstr>Vertical Evacuation</vt:lpstr>
      <vt:lpstr>Vertical Evacuation</vt:lpstr>
      <vt:lpstr>Vertical Evacuation</vt:lpstr>
      <vt:lpstr>Vertical Evacuation Standards Correlation</vt:lpstr>
      <vt:lpstr>TVES Examples</vt:lpstr>
      <vt:lpstr>TVES Examples</vt:lpstr>
      <vt:lpstr>Vertical Evacuation</vt:lpstr>
      <vt:lpstr>PowerPoint Presentation</vt:lpstr>
      <vt:lpstr>PowerPoint Presentation</vt:lpstr>
      <vt:lpstr>Not what we mean . . .</vt:lpstr>
      <vt:lpstr>Not what we mean . . .</vt:lpstr>
      <vt:lpstr>Vertical Evacuation Resources</vt:lpstr>
      <vt:lpstr>Vertical Evacuation – OR Law</vt:lpstr>
      <vt:lpstr>PowerPoint Presentation</vt:lpstr>
      <vt:lpstr>Vertical Evacuation Modeling</vt:lpstr>
      <vt:lpstr>Vertical Evacuation Modeling</vt:lpstr>
    </vt:vector>
  </TitlesOfParts>
  <Company>PPS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Cascadia EarthScope Earthquake and Tsunami Education Program   -  CEETEP  -  </dc:title>
  <dc:creator>Roger Groom</dc:creator>
  <cp:lastModifiedBy>Beth Pratt-Sitaula</cp:lastModifiedBy>
  <cp:revision>204</cp:revision>
  <dcterms:created xsi:type="dcterms:W3CDTF">2013-08-10T13:10:46Z</dcterms:created>
  <dcterms:modified xsi:type="dcterms:W3CDTF">2016-11-10T06:49:13Z</dcterms:modified>
</cp:coreProperties>
</file>