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484" r:id="rId2"/>
    <p:sldId id="1482" r:id="rId3"/>
    <p:sldId id="1483" r:id="rId4"/>
    <p:sldId id="1474" r:id="rId5"/>
    <p:sldId id="1485" r:id="rId6"/>
    <p:sldId id="1486" r:id="rId7"/>
    <p:sldId id="1488" r:id="rId8"/>
    <p:sldId id="1489" r:id="rId9"/>
    <p:sldId id="1490" r:id="rId10"/>
    <p:sldId id="1492" r:id="rId11"/>
    <p:sldId id="1493" r:id="rId1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2438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09638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5250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2450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E0ED"/>
    <a:srgbClr val="B33412"/>
    <a:srgbClr val="11487E"/>
    <a:srgbClr val="1059AB"/>
    <a:srgbClr val="0E4782"/>
    <a:srgbClr val="C2D1E4"/>
    <a:srgbClr val="BCCADA"/>
    <a:srgbClr val="0E4780"/>
    <a:srgbClr val="C4D3E4"/>
    <a:srgbClr val="434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0" autoAdjust="0"/>
  </p:normalViewPr>
  <p:slideViewPr>
    <p:cSldViewPr>
      <p:cViewPr>
        <p:scale>
          <a:sx n="75" d="100"/>
          <a:sy n="75" d="100"/>
        </p:scale>
        <p:origin x="-1512" y="-208"/>
      </p:cViewPr>
      <p:guideLst>
        <p:guide orient="horz"/>
        <p:guide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830" y="-8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A1B83B-6DF0-3641-999E-8ECD67C5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1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2DF3EF3-A6A3-864D-A56B-DD503777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1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07" charset="-128"/>
      </a:defRPr>
    </a:lvl3pPr>
    <a:lvl4pPr marL="1365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294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4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5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5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0DD10-F784-7B4B-92D0-9B10BF190C8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3725"/>
            <a:ext cx="5130800" cy="417195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Aft>
                <a:spcPts val="1300"/>
              </a:spcAft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76A759EC-C639-4945-92BA-EC3A23363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B17A9779-9FC6-FD45-A556-1D89C398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356EC89E-D3E0-9E48-B9D0-E35E9C46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62C04CE2-BCA5-EC4A-8098-FDC9CEDA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B6C24384-59EA-504A-8D4D-EBB03A6EE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-7620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jonpaul\Desktop\header_water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rgbClr val="F95D00"/>
              <a:srgbClr val="FFF1C1"/>
            </a:duotone>
            <a:lum bright="-4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66" b="2042"/>
          <a:stretch>
            <a:fillRect/>
          </a:stretch>
        </p:blipFill>
        <p:spPr bwMode="auto">
          <a:xfrm>
            <a:off x="0" y="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9"/>
          <p:cNvSpPr txBox="1">
            <a:spLocks noChangeArrowheads="1"/>
          </p:cNvSpPr>
          <p:nvPr userDrawn="1"/>
        </p:nvSpPr>
        <p:spPr bwMode="auto">
          <a:xfrm>
            <a:off x="76200" y="42863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schemeClr val="bg1"/>
                </a:solidFill>
              </a:rPr>
              <a:t>PREPAREDNESS</a:t>
            </a:r>
            <a:r>
              <a:rPr lang="en-US" sz="2400" b="1" smtClean="0">
                <a:solidFill>
                  <a:schemeClr val="bg1"/>
                </a:solidFill>
              </a:rPr>
              <a:t/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rgbClr val="FFFFFF"/>
                </a:solidFill>
              </a:rPr>
              <a:t>Conduct Trainings &amp; Drills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381000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1" baseline="30000" smtClean="0"/>
            </a:lvl1pPr>
            <a:lvl2pPr>
              <a:defRPr sz="4400"/>
            </a:lvl2pPr>
          </a:lstStyle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088918-5F73-B548-9163-7A921F7D78E6}" type="datetime1">
              <a:rPr lang="en-US"/>
              <a:pPr>
                <a:defRPr/>
              </a:pPr>
              <a:t>10/12/15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32A9F0-8652-9546-A0B5-1FEE70AD2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59F1D966-2EE6-6745-81D2-6F1453E61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7" indent="0">
              <a:buNone/>
              <a:defRPr sz="1800"/>
            </a:lvl2pPr>
            <a:lvl3pPr marL="913178" indent="0">
              <a:buNone/>
              <a:defRPr sz="1600"/>
            </a:lvl3pPr>
            <a:lvl4pPr marL="1369763" indent="0">
              <a:buNone/>
              <a:defRPr sz="1400"/>
            </a:lvl4pPr>
            <a:lvl5pPr marL="1826355" indent="0">
              <a:buNone/>
              <a:defRPr sz="1400"/>
            </a:lvl5pPr>
            <a:lvl6pPr marL="2282946" indent="0">
              <a:buNone/>
              <a:defRPr sz="1400"/>
            </a:lvl6pPr>
            <a:lvl7pPr marL="2739534" indent="0">
              <a:buNone/>
              <a:defRPr sz="1400"/>
            </a:lvl7pPr>
            <a:lvl8pPr marL="3196125" indent="0">
              <a:buNone/>
              <a:defRPr sz="1400"/>
            </a:lvl8pPr>
            <a:lvl9pPr marL="365271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F58CE831-CB22-9647-A78A-A28DCDE0F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45C2127A-A933-1748-BAAC-45AE9D3E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7" indent="0">
              <a:buNone/>
              <a:defRPr sz="2000" b="1"/>
            </a:lvl2pPr>
            <a:lvl3pPr marL="913178" indent="0">
              <a:buNone/>
              <a:defRPr sz="1800" b="1"/>
            </a:lvl3pPr>
            <a:lvl4pPr marL="1369763" indent="0">
              <a:buNone/>
              <a:defRPr sz="1600" b="1"/>
            </a:lvl4pPr>
            <a:lvl5pPr marL="1826355" indent="0">
              <a:buNone/>
              <a:defRPr sz="1600" b="1"/>
            </a:lvl5pPr>
            <a:lvl6pPr marL="2282946" indent="0">
              <a:buNone/>
              <a:defRPr sz="1600" b="1"/>
            </a:lvl6pPr>
            <a:lvl7pPr marL="2739534" indent="0">
              <a:buNone/>
              <a:defRPr sz="1600" b="1"/>
            </a:lvl7pPr>
            <a:lvl8pPr marL="3196125" indent="0">
              <a:buNone/>
              <a:defRPr sz="1600" b="1"/>
            </a:lvl8pPr>
            <a:lvl9pPr marL="3652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7" indent="0">
              <a:buNone/>
              <a:defRPr sz="2000" b="1"/>
            </a:lvl2pPr>
            <a:lvl3pPr marL="913178" indent="0">
              <a:buNone/>
              <a:defRPr sz="1800" b="1"/>
            </a:lvl3pPr>
            <a:lvl4pPr marL="1369763" indent="0">
              <a:buNone/>
              <a:defRPr sz="1600" b="1"/>
            </a:lvl4pPr>
            <a:lvl5pPr marL="1826355" indent="0">
              <a:buNone/>
              <a:defRPr sz="1600" b="1"/>
            </a:lvl5pPr>
            <a:lvl6pPr marL="2282946" indent="0">
              <a:buNone/>
              <a:defRPr sz="1600" b="1"/>
            </a:lvl6pPr>
            <a:lvl7pPr marL="2739534" indent="0">
              <a:buNone/>
              <a:defRPr sz="1600" b="1"/>
            </a:lvl7pPr>
            <a:lvl8pPr marL="3196125" indent="0">
              <a:buNone/>
              <a:defRPr sz="1600" b="1"/>
            </a:lvl8pPr>
            <a:lvl9pPr marL="3652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733D7E61-E794-0F4F-B27E-CF909B5F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B6DC2CF5-7BCD-8B49-9291-731F9086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34C4548D-5724-D843-8380-8EDF27FFF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7" indent="0">
              <a:buNone/>
              <a:defRPr sz="1200"/>
            </a:lvl2pPr>
            <a:lvl3pPr marL="913178" indent="0">
              <a:buNone/>
              <a:defRPr sz="1000"/>
            </a:lvl3pPr>
            <a:lvl4pPr marL="1369763" indent="0">
              <a:buNone/>
              <a:defRPr sz="900"/>
            </a:lvl4pPr>
            <a:lvl5pPr marL="1826355" indent="0">
              <a:buNone/>
              <a:defRPr sz="900"/>
            </a:lvl5pPr>
            <a:lvl6pPr marL="2282946" indent="0">
              <a:buNone/>
              <a:defRPr sz="900"/>
            </a:lvl6pPr>
            <a:lvl7pPr marL="2739534" indent="0">
              <a:buNone/>
              <a:defRPr sz="900"/>
            </a:lvl7pPr>
            <a:lvl8pPr marL="3196125" indent="0">
              <a:buNone/>
              <a:defRPr sz="900"/>
            </a:lvl8pPr>
            <a:lvl9pPr marL="3652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15886EE5-794F-8E40-9537-7F58F9690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7" indent="0">
              <a:buNone/>
              <a:defRPr sz="2800"/>
            </a:lvl2pPr>
            <a:lvl3pPr marL="913178" indent="0">
              <a:buNone/>
              <a:defRPr sz="2400"/>
            </a:lvl3pPr>
            <a:lvl4pPr marL="1369763" indent="0">
              <a:buNone/>
              <a:defRPr sz="2000"/>
            </a:lvl4pPr>
            <a:lvl5pPr marL="1826355" indent="0">
              <a:buNone/>
              <a:defRPr sz="2000"/>
            </a:lvl5pPr>
            <a:lvl6pPr marL="2282946" indent="0">
              <a:buNone/>
              <a:defRPr sz="2000"/>
            </a:lvl6pPr>
            <a:lvl7pPr marL="2739534" indent="0">
              <a:buNone/>
              <a:defRPr sz="2000"/>
            </a:lvl7pPr>
            <a:lvl8pPr marL="3196125" indent="0">
              <a:buNone/>
              <a:defRPr sz="2000"/>
            </a:lvl8pPr>
            <a:lvl9pPr marL="36527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7" indent="0">
              <a:buNone/>
              <a:defRPr sz="1200"/>
            </a:lvl2pPr>
            <a:lvl3pPr marL="913178" indent="0">
              <a:buNone/>
              <a:defRPr sz="1000"/>
            </a:lvl3pPr>
            <a:lvl4pPr marL="1369763" indent="0">
              <a:buNone/>
              <a:defRPr sz="900"/>
            </a:lvl4pPr>
            <a:lvl5pPr marL="1826355" indent="0">
              <a:buNone/>
              <a:defRPr sz="900"/>
            </a:lvl5pPr>
            <a:lvl6pPr marL="2282946" indent="0">
              <a:buNone/>
              <a:defRPr sz="900"/>
            </a:lvl6pPr>
            <a:lvl7pPr marL="2739534" indent="0">
              <a:buNone/>
              <a:defRPr sz="900"/>
            </a:lvl7pPr>
            <a:lvl8pPr marL="3196125" indent="0">
              <a:buNone/>
              <a:defRPr sz="900"/>
            </a:lvl8pPr>
            <a:lvl9pPr marL="3652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538F9A3C-210E-6842-BB71-0130840C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C2D1E4"/>
            </a:gs>
            <a:gs pos="100000">
              <a:srgbClr val="000000"/>
            </a:gs>
            <a:gs pos="99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E4780"/>
          </a:solidFill>
          <a:ln>
            <a:solidFill>
              <a:srgbClr val="0E4782"/>
            </a:solidFill>
          </a:ln>
        </p:spPr>
        <p:txBody>
          <a:bodyPr lIns="91316" tIns="45658" rIns="91316" bIns="45658"/>
          <a:lstStyle/>
          <a:p>
            <a:pPr eaLnBrk="0" hangingPunct="0"/>
            <a:endParaRPr lang="en-US"/>
          </a:p>
        </p:txBody>
      </p:sp>
      <p:sp>
        <p:nvSpPr>
          <p:cNvPr id="1136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8" rIns="91316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65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697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6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463416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63416"/>
          </a:solidFill>
          <a:latin typeface="+mn-lt"/>
          <a:ea typeface="ＭＳ Ｐゴシック" pitchFamily="-108" charset="-128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463416"/>
          </a:solidFill>
          <a:latin typeface="+mn-lt"/>
          <a:ea typeface="ヒラギノ角ゴ Pro W3" charset="-128"/>
          <a:cs typeface="ヒラギノ角ゴ Pro W3" pitchFamily="-107" charset="-128"/>
        </a:defRPr>
      </a:lvl3pPr>
      <a:lvl4pPr marL="1593850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3416"/>
          </a:solidFill>
          <a:latin typeface="+mn-lt"/>
          <a:ea typeface="ヒラギノ角ゴ Pro W3" charset="-128"/>
          <a:cs typeface="ヒラギノ角ゴ Pro W3" charset="0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rgbClr val="463416"/>
          </a:solidFill>
          <a:latin typeface="+mn-lt"/>
          <a:ea typeface="ＭＳ Ｐゴシック" charset="-128"/>
          <a:cs typeface="ＭＳ Ｐゴシック" charset="-128"/>
        </a:defRPr>
      </a:lvl5pPr>
      <a:lvl6pPr marL="2511242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67832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4419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1008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7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8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3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6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4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4114800"/>
          </a:xfrm>
          <a:prstGeom prst="rect">
            <a:avLst/>
          </a:prstGeom>
          <a:solidFill>
            <a:srgbClr val="E16E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95600"/>
            <a:ext cx="9144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Catching Quakes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North Coast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en-US" altLang="ja-JP" sz="32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32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32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32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Robert de Groot</a:t>
            </a:r>
            <a:b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Director for Education, Experiential Learning &amp; Career Advancement </a:t>
            </a:r>
            <a:b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Southern California Earthquake Center (SCEC) </a:t>
            </a:r>
            <a:b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Cascadia </a:t>
            </a:r>
            <a:r>
              <a:rPr lang="en-US" altLang="ja-JP" sz="2000" b="1" dirty="0" err="1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EarthScope</a:t>
            </a: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Earthquake and Tsunami Education Program </a:t>
            </a:r>
            <a:b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dirty="0">
                <a:solidFill>
                  <a:srgbClr val="43463B"/>
                </a:solidFill>
                <a:latin typeface="Arial" charset="0"/>
                <a:ea typeface="ＭＳ Ｐゴシック" charset="0"/>
                <a:cs typeface="ＭＳ Ｐゴシック" charset="0"/>
              </a:rPr>
              <a:t>9</a:t>
            </a:r>
            <a:r>
              <a:rPr lang="en-US" altLang="ja-JP" sz="2000" b="1" dirty="0" smtClean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ja-JP" sz="2000" b="1" dirty="0" smtClean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12 Oct </a:t>
            </a: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2015 – </a:t>
            </a:r>
            <a:r>
              <a:rPr lang="en-US" altLang="ja-JP" sz="2000" dirty="0" smtClean="0">
                <a:solidFill>
                  <a:srgbClr val="43463B"/>
                </a:solidFill>
                <a:latin typeface="Arial" charset="0"/>
                <a:ea typeface="ＭＳ Ｐゴシック" charset="0"/>
                <a:cs typeface="ＭＳ Ｐゴシック" charset="0"/>
              </a:rPr>
              <a:t>Arcata</a:t>
            </a:r>
            <a:r>
              <a:rPr lang="en-US" altLang="ja-JP" sz="2000" b="1" dirty="0" smtClean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000" dirty="0" smtClean="0">
                <a:solidFill>
                  <a:srgbClr val="43463B"/>
                </a:solidFill>
                <a:latin typeface="Arial" charset="0"/>
                <a:ea typeface="ＭＳ Ｐゴシック" charset="0"/>
                <a:cs typeface="ＭＳ Ｐゴシック" charset="0"/>
              </a:rPr>
              <a:t>CA</a:t>
            </a:r>
            <a: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000" b="1" dirty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2000" b="1" dirty="0" err="1" smtClean="0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degroot</a:t>
            </a:r>
            <a:r>
              <a:rPr lang="en-US" altLang="ja-JP" sz="2000" b="1" dirty="0" err="1">
                <a:solidFill>
                  <a:srgbClr val="43463B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@usc.edu</a:t>
            </a:r>
            <a:endParaRPr lang="en-US" sz="4000" b="1" dirty="0">
              <a:solidFill>
                <a:srgbClr val="43463B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81000" y="2514600"/>
            <a:ext cx="342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/>
            </a:r>
            <a:br>
              <a:rPr lang="en-US">
                <a:solidFill>
                  <a:srgbClr val="FFFFFF"/>
                </a:solidFill>
              </a:rPr>
            </a:br>
            <a:endParaRPr lang="en-US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8010525" y="66960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9966325" y="51085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IMG_8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38200"/>
            <a:ext cx="3149600" cy="2362200"/>
          </a:xfrm>
          <a:prstGeom prst="rect">
            <a:avLst/>
          </a:prstGeom>
        </p:spPr>
      </p:pic>
      <p:pic>
        <p:nvPicPr>
          <p:cNvPr id="3" name="Picture 2" descr="IMG_89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733800" cy="2800350"/>
          </a:xfrm>
          <a:prstGeom prst="rect">
            <a:avLst/>
          </a:prstGeom>
        </p:spPr>
      </p:pic>
      <p:pic>
        <p:nvPicPr>
          <p:cNvPr id="10" name="Picture 3" descr="BlakeQCN_Inst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96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5943600" y="1414462"/>
            <a:ext cx="3333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003399"/>
                </a:solidFill>
              </a:rPr>
              <a:t>As people become take part </a:t>
            </a:r>
          </a:p>
          <a:p>
            <a:r>
              <a:rPr lang="en-US" sz="2000" dirty="0">
                <a:solidFill>
                  <a:srgbClr val="003399"/>
                </a:solidFill>
              </a:rPr>
              <a:t>in seismic monitoring, </a:t>
            </a:r>
          </a:p>
          <a:p>
            <a:r>
              <a:rPr lang="en-US" sz="2000" dirty="0">
                <a:solidFill>
                  <a:srgbClr val="003399"/>
                </a:solidFill>
              </a:rPr>
              <a:t>they feel more safe and educated about SFIP operations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450" y="3956050"/>
            <a:ext cx="9055100" cy="2722563"/>
            <a:chOff x="0" y="0"/>
            <a:chExt cx="8112" cy="2440"/>
          </a:xfrm>
        </p:grpSpPr>
        <p:grpSp>
          <p:nvGrpSpPr>
            <p:cNvPr id="20500" name="Group 14"/>
            <p:cNvGrpSpPr>
              <a:grpSpLocks/>
            </p:cNvGrpSpPr>
            <p:nvPr/>
          </p:nvGrpSpPr>
          <p:grpSpPr bwMode="auto">
            <a:xfrm>
              <a:off x="0" y="0"/>
              <a:ext cx="8112" cy="2193"/>
              <a:chOff x="0" y="0"/>
              <a:chExt cx="8112" cy="2193"/>
            </a:xfrm>
          </p:grpSpPr>
          <p:sp>
            <p:nvSpPr>
              <p:cNvPr id="20507" name="Line 2"/>
              <p:cNvSpPr>
                <a:spLocks noChangeShapeType="1"/>
              </p:cNvSpPr>
              <p:nvPr/>
            </p:nvSpPr>
            <p:spPr bwMode="auto">
              <a:xfrm>
                <a:off x="1272" y="0"/>
                <a:ext cx="800" cy="8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0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" y="743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9" name="Line 4"/>
              <p:cNvSpPr>
                <a:spLocks noChangeShapeType="1"/>
              </p:cNvSpPr>
              <p:nvPr/>
            </p:nvSpPr>
            <p:spPr bwMode="auto">
              <a:xfrm>
                <a:off x="3904" y="112"/>
                <a:ext cx="800" cy="8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1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" y="743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1" name="Line 6"/>
              <p:cNvSpPr>
                <a:spLocks noChangeShapeType="1"/>
              </p:cNvSpPr>
              <p:nvPr/>
            </p:nvSpPr>
            <p:spPr bwMode="auto">
              <a:xfrm>
                <a:off x="6712" y="0"/>
                <a:ext cx="800" cy="8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12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6" y="743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3" name="Line 8"/>
              <p:cNvSpPr>
                <a:spLocks noChangeShapeType="1"/>
              </p:cNvSpPr>
              <p:nvPr/>
            </p:nvSpPr>
            <p:spPr bwMode="auto">
              <a:xfrm flipH="1">
                <a:off x="505" y="125"/>
                <a:ext cx="726" cy="7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14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42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5" name="Line 10"/>
              <p:cNvSpPr>
                <a:spLocks noChangeShapeType="1"/>
              </p:cNvSpPr>
              <p:nvPr/>
            </p:nvSpPr>
            <p:spPr bwMode="auto">
              <a:xfrm flipH="1">
                <a:off x="3016" y="119"/>
                <a:ext cx="726" cy="78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16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743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7" name="Line 12"/>
              <p:cNvSpPr>
                <a:spLocks noChangeShapeType="1"/>
              </p:cNvSpPr>
              <p:nvPr/>
            </p:nvSpPr>
            <p:spPr bwMode="auto">
              <a:xfrm flipH="1">
                <a:off x="5872" y="224"/>
                <a:ext cx="726" cy="77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518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743"/>
                <a:ext cx="1376" cy="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" y="2048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61975" y="2238375"/>
            <a:ext cx="7858125" cy="2084388"/>
            <a:chOff x="0" y="0"/>
            <a:chExt cx="7040" cy="1865"/>
          </a:xfrm>
        </p:grpSpPr>
        <p:grpSp>
          <p:nvGrpSpPr>
            <p:cNvPr id="20490" name="Group 28"/>
            <p:cNvGrpSpPr>
              <a:grpSpLocks/>
            </p:cNvGrpSpPr>
            <p:nvPr/>
          </p:nvGrpSpPr>
          <p:grpSpPr bwMode="auto">
            <a:xfrm>
              <a:off x="0" y="0"/>
              <a:ext cx="6808" cy="1865"/>
              <a:chOff x="0" y="0"/>
              <a:chExt cx="6808" cy="1865"/>
            </a:xfrm>
          </p:grpSpPr>
          <p:sp>
            <p:nvSpPr>
              <p:cNvPr id="2049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1033" y="0"/>
                <a:ext cx="1512" cy="69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5" name="Line 23"/>
              <p:cNvSpPr>
                <a:spLocks noChangeShapeType="1"/>
              </p:cNvSpPr>
              <p:nvPr/>
            </p:nvSpPr>
            <p:spPr bwMode="auto">
              <a:xfrm rot="10800000">
                <a:off x="3206" y="74"/>
                <a:ext cx="0" cy="82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6" name="Line 24"/>
              <p:cNvSpPr>
                <a:spLocks noChangeShapeType="1"/>
              </p:cNvSpPr>
              <p:nvPr/>
            </p:nvSpPr>
            <p:spPr bwMode="auto">
              <a:xfrm rot="10800000">
                <a:off x="3937" y="35"/>
                <a:ext cx="1706" cy="62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497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3"/>
                <a:ext cx="1496" cy="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8" name="Picture 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" y="369"/>
                <a:ext cx="1496" cy="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9" name="Picture 2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2" y="369"/>
                <a:ext cx="1496" cy="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91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1441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1441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" y="1441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35"/>
          <p:cNvGrpSpPr>
            <a:grpSpLocks/>
          </p:cNvGrpSpPr>
          <p:nvPr/>
        </p:nvGrpSpPr>
        <p:grpSpPr bwMode="auto">
          <a:xfrm>
            <a:off x="2414588" y="80963"/>
            <a:ext cx="3429000" cy="2314575"/>
            <a:chOff x="0" y="0"/>
            <a:chExt cx="3071" cy="2074"/>
          </a:xfrm>
        </p:grpSpPr>
        <p:pic>
          <p:nvPicPr>
            <p:cNvPr id="20488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71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1616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47663" y="874713"/>
            <a:ext cx="2384425" cy="839787"/>
            <a:chOff x="0" y="0"/>
            <a:chExt cx="2136" cy="752"/>
          </a:xfrm>
        </p:grpSpPr>
        <p:pic>
          <p:nvPicPr>
            <p:cNvPr id="20486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t="1514" r="29555" b="78181"/>
            <a:stretch>
              <a:fillRect/>
            </a:stretch>
          </p:blipFill>
          <p:spPr bwMode="auto">
            <a:xfrm>
              <a:off x="8" y="0"/>
              <a:ext cx="212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"/>
              <a:ext cx="4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79057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503555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5448300" y="2249488"/>
            <a:ext cx="38481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April 2013,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BBC came to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Marquez Charter School (Pacific Palisades)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see QCN in action!</a:t>
            </a:r>
          </a:p>
        </p:txBody>
      </p:sp>
    </p:spTree>
    <p:extLst>
      <p:ext uri="{BB962C8B-B14F-4D97-AF65-F5344CB8AC3E}">
        <p14:creationId xmlns:p14="http://schemas.microsoft.com/office/powerpoint/2010/main" val="31198721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686800" cy="4724400"/>
          </a:xfrm>
        </p:spPr>
        <p:txBody>
          <a:bodyPr rIns="131832"/>
          <a:lstStyle/>
          <a:p>
            <a:pPr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altLang="ja-JP" sz="1800" dirty="0" smtClean="0">
                <a:latin typeface="Arial" charset="0"/>
                <a:ea typeface="ＭＳ Ｐゴシック" charset="0"/>
                <a:cs typeface="ＭＳ Ｐゴシック" charset="0"/>
              </a:rPr>
              <a:t> Citizen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1800" dirty="0" smtClean="0">
                <a:latin typeface="Arial" charset="0"/>
                <a:ea typeface="ＭＳ Ｐゴシック" charset="0"/>
                <a:cs typeface="ＭＳ Ｐゴシック" charset="0"/>
              </a:rPr>
              <a:t>cience program where participants have an opportunity do authentic science through collecting data from                                                                  real earthquakes. </a:t>
            </a:r>
          </a:p>
          <a:p>
            <a:pPr>
              <a:defRPr/>
            </a:pPr>
            <a:endParaRPr lang="en-US" altLang="ja-JP" sz="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1800" dirty="0" smtClean="0">
                <a:latin typeface="Arial" charset="0"/>
                <a:ea typeface="ＭＳ Ｐゴシック" charset="0"/>
                <a:cs typeface="ＭＳ Ｐゴシック" charset="0"/>
              </a:rPr>
              <a:t>The data collected by your QCN station aids in                                            the better understanding of earthquakes.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Provides an educational opportunity that aligns with                                          the Next Generation Science Standards for K-12 schools.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Is used extensively in museums, libraries, and park visitor centers to provide informal learning opportunities for a broad audience.</a:t>
            </a:r>
          </a:p>
          <a:p>
            <a:pPr>
              <a:defRPr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As a participant you can get earthquake seismograms from an earthquake in your local area or from over 5000 QCN stations around the world!</a:t>
            </a:r>
          </a:p>
          <a:p>
            <a:pPr>
              <a:defRPr/>
            </a:pPr>
            <a:endParaRPr lang="en-US" sz="9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QCN has been successfully coupled with other opportunities such as The Great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ShakeOut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1800"/>
              </a:spcAft>
              <a:buFontTx/>
              <a:buNone/>
              <a:defRPr/>
            </a:pP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3000"/>
              </a:spcAft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4"/>
          <p:cNvSpPr>
            <a:spLocks/>
          </p:cNvSpPr>
          <p:nvPr/>
        </p:nvSpPr>
        <p:spPr bwMode="auto">
          <a:xfrm>
            <a:off x="0" y="146050"/>
            <a:ext cx="9156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547" bIns="0" anchor="ctr"/>
          <a:lstStyle/>
          <a:p>
            <a:pPr marL="39688" algn="ctr"/>
            <a:r>
              <a:rPr lang="en-US">
                <a:cs typeface="Arial Bold" charset="0"/>
                <a:sym typeface="Arial Bold" charset="0"/>
              </a:rPr>
              <a:t>Quake Catcher Network (QCN)</a:t>
            </a:r>
          </a:p>
        </p:txBody>
      </p:sp>
      <p:pic>
        <p:nvPicPr>
          <p:cNvPr id="8196" name="Picture 5" descr="QCN_Logo_origional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2009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4636" y="6400800"/>
            <a:ext cx="2744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 dirty="0"/>
          </a:p>
        </p:txBody>
      </p:sp>
      <p:pic>
        <p:nvPicPr>
          <p:cNvPr id="2" name="Picture 1" descr="QCN_sensor_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80" y="1371600"/>
            <a:ext cx="2915220" cy="1617415"/>
          </a:xfrm>
          <a:prstGeom prst="rect">
            <a:avLst/>
          </a:prstGeom>
        </p:spPr>
      </p:pic>
      <p:pic>
        <p:nvPicPr>
          <p:cNvPr id="3" name="Picture 2" descr="SCEC_anNSFUSGScenter_hi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871184"/>
            <a:ext cx="838200" cy="682016"/>
          </a:xfrm>
          <a:prstGeom prst="rect">
            <a:avLst/>
          </a:prstGeom>
        </p:spPr>
      </p:pic>
      <p:pic>
        <p:nvPicPr>
          <p:cNvPr id="4" name="Picture 3" descr="IRIS_Logo_noText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64" y="5833872"/>
            <a:ext cx="817536" cy="643128"/>
          </a:xfrm>
          <a:prstGeom prst="rect">
            <a:avLst/>
          </a:prstGeom>
        </p:spPr>
      </p:pic>
      <p:pic>
        <p:nvPicPr>
          <p:cNvPr id="5" name="Picture 4" descr="caltec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5858719"/>
            <a:ext cx="685801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4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31750"/>
            <a:ext cx="8643938" cy="94615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QCN-</a:t>
            </a:r>
            <a:r>
              <a:rPr lang="en-US" sz="3600" dirty="0" err="1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EPIcenter</a:t>
            </a:r>
            <a:r>
              <a:rPr 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Team is Growing!</a:t>
            </a:r>
          </a:p>
        </p:txBody>
      </p:sp>
      <p:sp>
        <p:nvSpPr>
          <p:cNvPr id="19458" name="Rectangle 3"/>
          <p:cNvSpPr>
            <a:spLocks/>
          </p:cNvSpPr>
          <p:nvPr/>
        </p:nvSpPr>
        <p:spPr bwMode="auto">
          <a:xfrm>
            <a:off x="76200" y="951176"/>
            <a:ext cx="8915400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Local Growth and Program Development: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QCN Expansion in the Coachella Valley led by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Sunnylands</a:t>
            </a:r>
            <a:r>
              <a:rPr lang="en-US" sz="2000" dirty="0" smtClean="0">
                <a:solidFill>
                  <a:schemeClr val="bg1"/>
                </a:solidFill>
              </a:rPr>
              <a:t> Center and Gardens (Rancho Mirage)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515938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Expansion into K-12 schools</a:t>
            </a:r>
          </a:p>
          <a:p>
            <a:pPr marL="342900" indent="-169863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Current Coachella Valley participants in QCN:</a:t>
            </a:r>
          </a:p>
          <a:p>
            <a:pPr marL="173037"/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The Living Desert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Rancho Mirage Public Library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Sunnylands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Palm Springs Aerial Tramway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Santa Rosa &amp; San Jacinto NM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 Visitor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Whitewater Visitor Center (pending)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Partnership with the Chaffey Joint Union High School District</a:t>
            </a:r>
          </a:p>
          <a:p>
            <a:r>
              <a:rPr lang="en-US" sz="2000" dirty="0">
                <a:solidFill>
                  <a:srgbClr val="FF6600"/>
                </a:solidFill>
              </a:rPr>
              <a:t>	</a:t>
            </a:r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	</a:t>
            </a:r>
            <a:r>
              <a:rPr lang="en-US" sz="2000" dirty="0" smtClean="0">
                <a:solidFill>
                  <a:srgbClr val="003399"/>
                </a:solidFill>
              </a:rPr>
              <a:t>- District wide programming and connections with feeder districts:       	  Ontario Montclair School District &amp; Mt. View School District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</p:txBody>
      </p:sp>
      <p:pic>
        <p:nvPicPr>
          <p:cNvPr id="4" name="Picture 3" descr="SCAG_RGB_yellow_black_grey_OL-01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45735"/>
            <a:ext cx="3048000" cy="935865"/>
          </a:xfrm>
          <a:prstGeom prst="rect">
            <a:avLst/>
          </a:prstGeom>
        </p:spPr>
      </p:pic>
      <p:pic>
        <p:nvPicPr>
          <p:cNvPr id="2" name="Picture 1" descr="CJUHS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45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31750"/>
            <a:ext cx="8643938" cy="94615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QCN-EPIcenter Team is Growing!</a:t>
            </a:r>
          </a:p>
        </p:txBody>
      </p:sp>
      <p:sp>
        <p:nvSpPr>
          <p:cNvPr id="19458" name="Rectangle 3"/>
          <p:cNvSpPr>
            <a:spLocks/>
          </p:cNvSpPr>
          <p:nvPr/>
        </p:nvSpPr>
        <p:spPr bwMode="auto">
          <a:xfrm>
            <a:off x="0" y="990600"/>
            <a:ext cx="9372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Join over </a:t>
            </a:r>
            <a:r>
              <a:rPr lang="en-US" sz="2400" dirty="0" smtClean="0">
                <a:solidFill>
                  <a:srgbClr val="0000FF"/>
                </a:solidFill>
              </a:rPr>
              <a:t>150 </a:t>
            </a:r>
            <a:r>
              <a:rPr lang="en-US" sz="2400" dirty="0">
                <a:solidFill>
                  <a:srgbClr val="0000FF"/>
                </a:solidFill>
              </a:rPr>
              <a:t>schools and free choice learning institutions in OR, WA,  AK,CA, AR, TN, MS, MO, and even as far east as Maine!</a:t>
            </a:r>
          </a:p>
          <a:p>
            <a:endParaRPr lang="en-US" sz="900" dirty="0"/>
          </a:p>
          <a:p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Summer 2015: </a:t>
            </a:r>
            <a:r>
              <a:rPr lang="en-US" sz="2400" dirty="0" smtClean="0">
                <a:solidFill>
                  <a:srgbClr val="FF0000"/>
                </a:solidFill>
              </a:rPr>
              <a:t>14 </a:t>
            </a:r>
            <a:r>
              <a:rPr lang="en-US" sz="2400" dirty="0">
                <a:solidFill>
                  <a:srgbClr val="FF0000"/>
                </a:solidFill>
              </a:rPr>
              <a:t>New QCN Stations in MO, TN, MS, &amp; AR!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>
                <a:solidFill>
                  <a:srgbClr val="FF6600"/>
                </a:solidFill>
              </a:rPr>
              <a:t>Saint Louis Science Center - Saint Louis, MO (QCN Hub for Central US)</a:t>
            </a:r>
            <a:endParaRPr lang="en-US" sz="2000" dirty="0"/>
          </a:p>
          <a:p>
            <a:endParaRPr lang="en-US" sz="9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/>
              <a:t>Blytheville </a:t>
            </a:r>
            <a:r>
              <a:rPr lang="en-US" sz="2000" dirty="0" err="1"/>
              <a:t>Elemenatary</a:t>
            </a:r>
            <a:r>
              <a:rPr lang="en-US" sz="2000" dirty="0"/>
              <a:t> and Middle Schools – Blytheville, AR</a:t>
            </a:r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sz="2000" dirty="0">
                <a:solidFill>
                  <a:srgbClr val="FFFF00"/>
                </a:solidFill>
              </a:rPr>
              <a:t>  </a:t>
            </a:r>
            <a:r>
              <a:rPr lang="en-US" sz="2000" dirty="0" err="1">
                <a:solidFill>
                  <a:srgbClr val="FF6600"/>
                </a:solidFill>
              </a:rPr>
              <a:t>Bootheel</a:t>
            </a:r>
            <a:r>
              <a:rPr lang="en-US" sz="2000" dirty="0">
                <a:solidFill>
                  <a:srgbClr val="FF6600"/>
                </a:solidFill>
              </a:rPr>
              <a:t> Youth Museum – Malden, MO</a:t>
            </a:r>
          </a:p>
          <a:p>
            <a:pPr>
              <a:buFontTx/>
              <a:buChar char="-"/>
            </a:pPr>
            <a:endParaRPr lang="en-US" sz="900" dirty="0">
              <a:solidFill>
                <a:srgbClr val="FFFF00"/>
              </a:solidFill>
            </a:endParaRPr>
          </a:p>
          <a:p>
            <a:r>
              <a:rPr lang="en-US" sz="2000" dirty="0"/>
              <a:t>  </a:t>
            </a:r>
            <a:r>
              <a:rPr lang="en-US" sz="2000" dirty="0" err="1">
                <a:solidFill>
                  <a:srgbClr val="FFFFFF"/>
                </a:solidFill>
              </a:rPr>
              <a:t>DeSoto</a:t>
            </a:r>
            <a:r>
              <a:rPr lang="en-US" sz="2000" dirty="0">
                <a:solidFill>
                  <a:srgbClr val="FFFFFF"/>
                </a:solidFill>
              </a:rPr>
              <a:t> Central Primary School – </a:t>
            </a:r>
            <a:r>
              <a:rPr lang="en-US" sz="2000" dirty="0" err="1">
                <a:solidFill>
                  <a:srgbClr val="FFFFFF"/>
                </a:solidFill>
              </a:rPr>
              <a:t>Southhaven</a:t>
            </a:r>
            <a:r>
              <a:rPr lang="en-US" sz="2000" dirty="0">
                <a:solidFill>
                  <a:srgbClr val="FFFFFF"/>
                </a:solidFill>
              </a:rPr>
              <a:t>, MS</a:t>
            </a:r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sz="2000" dirty="0">
                <a:solidFill>
                  <a:srgbClr val="FFFF00"/>
                </a:solidFill>
              </a:rPr>
              <a:t>  </a:t>
            </a:r>
            <a:r>
              <a:rPr lang="en-US" sz="2000" dirty="0">
                <a:solidFill>
                  <a:srgbClr val="FF6600"/>
                </a:solidFill>
              </a:rPr>
              <a:t>Central US Earthquake Consortium – Memphis, TN</a:t>
            </a:r>
          </a:p>
          <a:p>
            <a:pPr>
              <a:buFontTx/>
              <a:buChar char="-"/>
            </a:pPr>
            <a:endParaRPr lang="en-US" sz="900" dirty="0">
              <a:solidFill>
                <a:srgbClr val="FFFF00"/>
              </a:solidFill>
            </a:endParaRPr>
          </a:p>
          <a:p>
            <a:r>
              <a:rPr lang="en-US" sz="2000" dirty="0"/>
              <a:t>  </a:t>
            </a:r>
            <a:r>
              <a:rPr lang="en-US" sz="2000" dirty="0">
                <a:solidFill>
                  <a:srgbClr val="FFFFFF"/>
                </a:solidFill>
              </a:rPr>
              <a:t>Tunica County Museum – Tunica, MS</a:t>
            </a:r>
          </a:p>
          <a:p>
            <a:pPr>
              <a:buFontTx/>
              <a:buChar char="-"/>
            </a:pPr>
            <a:endParaRPr lang="en-US" sz="900" dirty="0">
              <a:solidFill>
                <a:srgbClr val="FFFF00"/>
              </a:solidFill>
            </a:endParaRPr>
          </a:p>
          <a:p>
            <a:r>
              <a:rPr lang="en-US" sz="2000" dirty="0"/>
              <a:t>  </a:t>
            </a:r>
            <a:r>
              <a:rPr lang="en-US" sz="2000" dirty="0" err="1">
                <a:solidFill>
                  <a:srgbClr val="FF6600"/>
                </a:solidFill>
              </a:rPr>
              <a:t>Reelfoot</a:t>
            </a:r>
            <a:r>
              <a:rPr lang="en-US" sz="2000" dirty="0">
                <a:solidFill>
                  <a:srgbClr val="FF6600"/>
                </a:solidFill>
              </a:rPr>
              <a:t> Lake State Park – Tiptonville, TN </a:t>
            </a:r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sz="2000" dirty="0">
                <a:solidFill>
                  <a:srgbClr val="FFFF00"/>
                </a:solidFill>
              </a:rPr>
              <a:t>  </a:t>
            </a:r>
            <a:r>
              <a:rPr lang="en-US" sz="2000" dirty="0">
                <a:solidFill>
                  <a:srgbClr val="FFFFFF"/>
                </a:solidFill>
              </a:rPr>
              <a:t>Lara Kendall Elementary School  – </a:t>
            </a:r>
            <a:r>
              <a:rPr lang="en-US" sz="2000" dirty="0" err="1">
                <a:solidFill>
                  <a:srgbClr val="FFFFFF"/>
                </a:solidFill>
              </a:rPr>
              <a:t>Ridgely</a:t>
            </a:r>
            <a:r>
              <a:rPr lang="en-US" sz="2000" dirty="0">
                <a:solidFill>
                  <a:srgbClr val="FFFFFF"/>
                </a:solidFill>
              </a:rPr>
              <a:t>, TN</a:t>
            </a:r>
          </a:p>
          <a:p>
            <a:endParaRPr lang="en-US" sz="9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>
                <a:solidFill>
                  <a:srgbClr val="FF6600"/>
                </a:solidFill>
              </a:rPr>
              <a:t>Lewisburg Elementary School – Olive Branch, MS</a:t>
            </a:r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19459" name="Picture 1" descr="IMG_7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022725"/>
            <a:ext cx="29035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414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31750"/>
            <a:ext cx="8643938" cy="94615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QCN-EPIcenter Team is Growing!</a:t>
            </a:r>
          </a:p>
        </p:txBody>
      </p:sp>
      <p:sp>
        <p:nvSpPr>
          <p:cNvPr id="19458" name="Rectangle 3"/>
          <p:cNvSpPr>
            <a:spLocks/>
          </p:cNvSpPr>
          <p:nvPr/>
        </p:nvSpPr>
        <p:spPr bwMode="auto">
          <a:xfrm>
            <a:off x="0" y="-43934"/>
            <a:ext cx="9372600" cy="65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Fall </a:t>
            </a:r>
            <a:r>
              <a:rPr lang="en-US" sz="2400" dirty="0">
                <a:solidFill>
                  <a:srgbClr val="FF0000"/>
                </a:solidFill>
              </a:rPr>
              <a:t>2015: </a:t>
            </a:r>
            <a:r>
              <a:rPr lang="en-US" sz="2400" dirty="0" smtClean="0">
                <a:solidFill>
                  <a:srgbClr val="FF0000"/>
                </a:solidFill>
              </a:rPr>
              <a:t>CEETEP Facilitated Expansion on North Coast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 New Stations Since Wednesday &amp; More on the Way!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    </a:t>
            </a:r>
            <a:r>
              <a:rPr lang="en-US" sz="2000" dirty="0" smtClean="0">
                <a:solidFill>
                  <a:srgbClr val="FF6600"/>
                </a:solidFill>
              </a:rPr>
              <a:t>Humboldt </a:t>
            </a:r>
            <a:r>
              <a:rPr lang="en-US" sz="2000" dirty="0">
                <a:solidFill>
                  <a:srgbClr val="FF6600"/>
                </a:solidFill>
              </a:rPr>
              <a:t>County Office of Emergency Services – Eureka, CA</a:t>
            </a:r>
          </a:p>
          <a:p>
            <a:endParaRPr lang="en-US" sz="900" dirty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    </a:t>
            </a:r>
            <a:r>
              <a:rPr lang="en-US" sz="2000" dirty="0" smtClean="0">
                <a:solidFill>
                  <a:srgbClr val="0000F1"/>
                </a:solidFill>
              </a:rPr>
              <a:t>Humboldt </a:t>
            </a:r>
            <a:r>
              <a:rPr lang="en-US" sz="2000" dirty="0">
                <a:solidFill>
                  <a:srgbClr val="0000F1"/>
                </a:solidFill>
              </a:rPr>
              <a:t>State University Geology Department Station – Arcata, CA</a:t>
            </a:r>
          </a:p>
          <a:p>
            <a:endParaRPr lang="en-US" sz="900" dirty="0"/>
          </a:p>
          <a:p>
            <a:r>
              <a:rPr lang="en-US" sz="2000" dirty="0" smtClean="0">
                <a:solidFill>
                  <a:srgbClr val="FF6600"/>
                </a:solidFill>
              </a:rPr>
              <a:t>    Pacific Watershed Associates – Arcata, CA</a:t>
            </a:r>
            <a:endParaRPr lang="en-US" sz="2000" dirty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9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     </a:t>
            </a:r>
            <a:r>
              <a:rPr lang="en-US" sz="2000" dirty="0" smtClean="0">
                <a:solidFill>
                  <a:srgbClr val="0000F1"/>
                </a:solidFill>
              </a:rPr>
              <a:t>National Weather Service WFO Eureka Station – Eureka, CA</a:t>
            </a:r>
            <a:endParaRPr lang="en-US" sz="2000" dirty="0">
              <a:solidFill>
                <a:srgbClr val="0000F1"/>
              </a:solidFill>
            </a:endParaRPr>
          </a:p>
          <a:p>
            <a:endParaRPr lang="en-US" sz="900" dirty="0" smtClean="0">
              <a:solidFill>
                <a:srgbClr val="FF66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     </a:t>
            </a:r>
            <a:r>
              <a:rPr lang="en-US" sz="2000" dirty="0" err="1" smtClean="0">
                <a:solidFill>
                  <a:srgbClr val="FF6600"/>
                </a:solidFill>
              </a:rPr>
              <a:t>McKinleyville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>
                <a:solidFill>
                  <a:srgbClr val="FF6600"/>
                </a:solidFill>
              </a:rPr>
              <a:t>High School – </a:t>
            </a:r>
            <a:r>
              <a:rPr lang="en-US" sz="2000" dirty="0" err="1">
                <a:solidFill>
                  <a:srgbClr val="FF6600"/>
                </a:solidFill>
              </a:rPr>
              <a:t>McKinleyville</a:t>
            </a:r>
            <a:r>
              <a:rPr lang="en-US" sz="2000" dirty="0">
                <a:solidFill>
                  <a:srgbClr val="FF6600"/>
                </a:solidFill>
              </a:rPr>
              <a:t>, CA</a:t>
            </a:r>
          </a:p>
          <a:p>
            <a:endParaRPr lang="en-US" sz="900" dirty="0">
              <a:solidFill>
                <a:srgbClr val="FF6600"/>
              </a:solidFill>
            </a:endParaRP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00F1"/>
                </a:solidFill>
              </a:rPr>
              <a:t>Del </a:t>
            </a:r>
            <a:r>
              <a:rPr lang="en-US" sz="2000" dirty="0">
                <a:solidFill>
                  <a:srgbClr val="0000F1"/>
                </a:solidFill>
              </a:rPr>
              <a:t>Norte County High School – Crescent </a:t>
            </a:r>
            <a:r>
              <a:rPr lang="en-US" sz="2000" dirty="0" smtClean="0">
                <a:solidFill>
                  <a:srgbClr val="0000F1"/>
                </a:solidFill>
              </a:rPr>
              <a:t>City, CA </a:t>
            </a:r>
            <a:endParaRPr lang="en-US" sz="2000" dirty="0">
              <a:solidFill>
                <a:srgbClr val="0000F1"/>
              </a:solidFill>
            </a:endParaRPr>
          </a:p>
          <a:p>
            <a:endParaRPr lang="en-US" sz="9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     Sunny Brae Middle School – Arcata, CA</a:t>
            </a:r>
            <a:endParaRPr lang="en-US" sz="2000" dirty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900" dirty="0"/>
          </a:p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3" name="Picture 2" descr="IMG_89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33900"/>
            <a:ext cx="317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98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3476625" y="120650"/>
            <a:ext cx="223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4800600" y="1200150"/>
            <a:ext cx="419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</a:rPr>
              <a:t>ShakeMap</a:t>
            </a:r>
            <a:r>
              <a:rPr lang="en-US" sz="2800" dirty="0">
                <a:solidFill>
                  <a:schemeClr val="bg1"/>
                </a:solidFill>
              </a:rPr>
              <a:t> - Instrumental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-57150" y="6181725"/>
            <a:ext cx="493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</a:rPr>
              <a:t>Did You Feel </a:t>
            </a:r>
            <a:r>
              <a:rPr lang="en-US" sz="2800" dirty="0" err="1">
                <a:solidFill>
                  <a:srgbClr val="003399"/>
                </a:solidFill>
              </a:rPr>
              <a:t>lt</a:t>
            </a:r>
            <a:r>
              <a:rPr lang="en-US" sz="2800" dirty="0">
                <a:solidFill>
                  <a:srgbClr val="003399"/>
                </a:solidFill>
              </a:rPr>
              <a:t>?  - Community </a:t>
            </a:r>
          </a:p>
        </p:txBody>
      </p:sp>
      <p:pic>
        <p:nvPicPr>
          <p:cNvPr id="10244" name="Picture 8" descr="uw02281854_ci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990600"/>
            <a:ext cx="4568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Nisqually_Earthquake_ShakeMAp_Mon_13_2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905000"/>
            <a:ext cx="42703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98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686800" cy="1143000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 5.1 La Habra Earthquake 3/28/14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62400" y="990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Recorded at Montclair High School</a:t>
            </a:r>
          </a:p>
        </p:txBody>
      </p:sp>
      <p:pic>
        <p:nvPicPr>
          <p:cNvPr id="14339" name="Content Placeholder 6" descr="DYFI_La_Habra_M_5_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733800" cy="4835525"/>
          </a:xfrm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038600" y="35163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Recorded at Colony High School</a:t>
            </a:r>
          </a:p>
        </p:txBody>
      </p:sp>
      <p:pic>
        <p:nvPicPr>
          <p:cNvPr id="14341" name="Picture 8" descr="Montclair HS QCN M5.1 March 28 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011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Colony HS QCN M5.1 La Habra March 28 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0013"/>
            <a:ext cx="49799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9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686800" cy="1143000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 5.1 La Habra Earthquake 3/28/14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962400" y="9906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Recorded at Salton Sea SRA – Visitor Center</a:t>
            </a:r>
          </a:p>
        </p:txBody>
      </p:sp>
      <p:pic>
        <p:nvPicPr>
          <p:cNvPr id="16387" name="Content Placeholder 6" descr="DYFI_La_Habra_M_5_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3733800" cy="4835525"/>
          </a:xfrm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038600" y="35163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Recorded at Morongo Reservation School</a:t>
            </a:r>
          </a:p>
        </p:txBody>
      </p:sp>
      <p:pic>
        <p:nvPicPr>
          <p:cNvPr id="16389" name="Picture 7" descr="Salton_Sea_SRA_QCN_St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334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La_HabraEQ_3.28_14_Morongo_School_St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70325"/>
            <a:ext cx="5334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1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4" name="Content Placeholder 3" descr="Screen Shot 2015-08-10 at 9.44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97" r="-73497"/>
          <a:stretch>
            <a:fillRect/>
          </a:stretch>
        </p:blipFill>
        <p:spPr>
          <a:xfrm>
            <a:off x="-1828800" y="0"/>
            <a:ext cx="12553950" cy="6858000"/>
          </a:xfrm>
        </p:spPr>
      </p:pic>
    </p:spTree>
    <p:extLst>
      <p:ext uri="{BB962C8B-B14F-4D97-AF65-F5344CB8AC3E}">
        <p14:creationId xmlns:p14="http://schemas.microsoft.com/office/powerpoint/2010/main" val="208961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42359</TotalTime>
  <Words>507</Words>
  <Application>Microsoft Macintosh PowerPoint</Application>
  <PresentationFormat>On-screen Show (4:3)</PresentationFormat>
  <Paragraphs>109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Mountain Top</vt:lpstr>
      <vt:lpstr>      Catching Quakes on the North Coast!  Robert de Groot Director for Education, Experiential Learning &amp; Career Advancement  Southern California Earthquake Center (SCEC)  Cascadia EarthScope Earthquake and Tsunami Education Program  9 – 12 Oct 2015 – Arcata, CA degroot@usc.edu</vt:lpstr>
      <vt:lpstr>PowerPoint Presentation</vt:lpstr>
      <vt:lpstr>The QCN-EPIcenter Team is Growing!</vt:lpstr>
      <vt:lpstr>The QCN-EPIcenter Team is Growing!</vt:lpstr>
      <vt:lpstr>The QCN-EPIcenter Team is Growing!</vt:lpstr>
      <vt:lpstr>PowerPoint Presentation</vt:lpstr>
      <vt:lpstr>M 5.1 La Habra Earthquake 3/28/14</vt:lpstr>
      <vt:lpstr>M 5.1 La Habra Earthquake 3/28/14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Robert  de Groot</cp:lastModifiedBy>
  <cp:revision>690</cp:revision>
  <cp:lastPrinted>2009-03-11T22:11:51Z</cp:lastPrinted>
  <dcterms:created xsi:type="dcterms:W3CDTF">2014-09-06T04:21:27Z</dcterms:created>
  <dcterms:modified xsi:type="dcterms:W3CDTF">2015-10-12T21:34:38Z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