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3"/>
  </p:notesMasterIdLst>
  <p:handoutMasterIdLst>
    <p:handoutMasterId r:id="rId74"/>
  </p:handoutMasterIdLst>
  <p:sldIdLst>
    <p:sldId id="681" r:id="rId2"/>
    <p:sldId id="718" r:id="rId3"/>
    <p:sldId id="764" r:id="rId4"/>
    <p:sldId id="716" r:id="rId5"/>
    <p:sldId id="717" r:id="rId6"/>
    <p:sldId id="671" r:id="rId7"/>
    <p:sldId id="672" r:id="rId8"/>
    <p:sldId id="675" r:id="rId9"/>
    <p:sldId id="767" r:id="rId10"/>
    <p:sldId id="676" r:id="rId11"/>
    <p:sldId id="709" r:id="rId12"/>
    <p:sldId id="693" r:id="rId13"/>
    <p:sldId id="741" r:id="rId14"/>
    <p:sldId id="695" r:id="rId15"/>
    <p:sldId id="740" r:id="rId16"/>
    <p:sldId id="738" r:id="rId17"/>
    <p:sldId id="739" r:id="rId18"/>
    <p:sldId id="710" r:id="rId19"/>
    <p:sldId id="711" r:id="rId20"/>
    <p:sldId id="712" r:id="rId21"/>
    <p:sldId id="708" r:id="rId22"/>
    <p:sldId id="696" r:id="rId23"/>
    <p:sldId id="700" r:id="rId24"/>
    <p:sldId id="701" r:id="rId25"/>
    <p:sldId id="704" r:id="rId26"/>
    <p:sldId id="705" r:id="rId27"/>
    <p:sldId id="706" r:id="rId28"/>
    <p:sldId id="707" r:id="rId29"/>
    <p:sldId id="715" r:id="rId30"/>
    <p:sldId id="747" r:id="rId31"/>
    <p:sldId id="678" r:id="rId32"/>
    <p:sldId id="742" r:id="rId33"/>
    <p:sldId id="749" r:id="rId34"/>
    <p:sldId id="750" r:id="rId35"/>
    <p:sldId id="751" r:id="rId36"/>
    <p:sldId id="752" r:id="rId37"/>
    <p:sldId id="753" r:id="rId38"/>
    <p:sldId id="754" r:id="rId39"/>
    <p:sldId id="755" r:id="rId40"/>
    <p:sldId id="760" r:id="rId41"/>
    <p:sldId id="761" r:id="rId42"/>
    <p:sldId id="768" r:id="rId43"/>
    <p:sldId id="599" r:id="rId44"/>
    <p:sldId id="762" r:id="rId45"/>
    <p:sldId id="691" r:id="rId46"/>
    <p:sldId id="582" r:id="rId47"/>
    <p:sldId id="583" r:id="rId48"/>
    <p:sldId id="584" r:id="rId49"/>
    <p:sldId id="585" r:id="rId50"/>
    <p:sldId id="586" r:id="rId51"/>
    <p:sldId id="587" r:id="rId52"/>
    <p:sldId id="725" r:id="rId53"/>
    <p:sldId id="765" r:id="rId54"/>
    <p:sldId id="726" r:id="rId55"/>
    <p:sldId id="757" r:id="rId56"/>
    <p:sldId id="766" r:id="rId57"/>
    <p:sldId id="727" r:id="rId58"/>
    <p:sldId id="728" r:id="rId59"/>
    <p:sldId id="743" r:id="rId60"/>
    <p:sldId id="744" r:id="rId61"/>
    <p:sldId id="729" r:id="rId62"/>
    <p:sldId id="763" r:id="rId63"/>
    <p:sldId id="758" r:id="rId64"/>
    <p:sldId id="733" r:id="rId65"/>
    <p:sldId id="734" r:id="rId66"/>
    <p:sldId id="735" r:id="rId67"/>
    <p:sldId id="736" r:id="rId68"/>
    <p:sldId id="737" r:id="rId69"/>
    <p:sldId id="745" r:id="rId70"/>
    <p:sldId id="746" r:id="rId71"/>
    <p:sldId id="759" r:id="rId72"/>
  </p:sldIdLst>
  <p:sldSz cx="9144000" cy="6858000" type="screen4x3"/>
  <p:notesSz cx="7010400" cy="9296400"/>
  <p:defaultTextStyle>
    <a:defPPr>
      <a:defRPr lang="en-US"/>
    </a:defPPr>
    <a:lvl1pPr algn="l" rtl="0" fontAlgn="base">
      <a:lnSpc>
        <a:spcPct val="90000"/>
      </a:lnSpc>
      <a:spcBef>
        <a:spcPct val="0"/>
      </a:spcBef>
      <a:spcAft>
        <a:spcPct val="40000"/>
      </a:spcAft>
      <a:buChar char="•"/>
      <a:defRPr sz="2400" b="1" i="1" kern="1200">
        <a:solidFill>
          <a:srgbClr val="FFFFCC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40000"/>
      </a:spcAft>
      <a:buChar char="•"/>
      <a:defRPr sz="2400" b="1" i="1" kern="1200">
        <a:solidFill>
          <a:srgbClr val="FFFFCC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40000"/>
      </a:spcAft>
      <a:buChar char="•"/>
      <a:defRPr sz="2400" b="1" i="1" kern="1200">
        <a:solidFill>
          <a:srgbClr val="FFFFCC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40000"/>
      </a:spcAft>
      <a:buChar char="•"/>
      <a:defRPr sz="2400" b="1" i="1" kern="1200">
        <a:solidFill>
          <a:srgbClr val="FFFFCC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40000"/>
      </a:spcAft>
      <a:buChar char="•"/>
      <a:defRPr sz="2400" b="1" i="1" kern="1200">
        <a:solidFill>
          <a:srgbClr val="FFFFCC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rgbClr val="FFFFCC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rgbClr val="FFFFCC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rgbClr val="FFFFCC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rgbClr val="FFFFCC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CC"/>
    <a:srgbClr val="00FFCC"/>
    <a:srgbClr val="FFFFFF"/>
    <a:srgbClr val="FFEA81"/>
    <a:srgbClr val="FFC081"/>
    <a:srgbClr val="FFA245"/>
    <a:srgbClr val="CC3300"/>
    <a:srgbClr val="FFF5C9"/>
    <a:srgbClr val="FFE88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6" autoAdjust="0"/>
    <p:restoredTop sz="96229" autoAdjust="0"/>
  </p:normalViewPr>
  <p:slideViewPr>
    <p:cSldViewPr>
      <p:cViewPr varScale="1">
        <p:scale>
          <a:sx n="71" d="100"/>
          <a:sy n="71" d="100"/>
        </p:scale>
        <p:origin x="-1152" y="-96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220"/>
    </p:cViewPr>
  </p:sorterViewPr>
  <p:notesViewPr>
    <p:cSldViewPr>
      <p:cViewPr>
        <p:scale>
          <a:sx n="75" d="100"/>
          <a:sy n="75" d="100"/>
        </p:scale>
        <p:origin x="-1488" y="-330"/>
      </p:cViewPr>
      <p:guideLst>
        <p:guide orient="horz" pos="2928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2" tIns="46490" rIns="92972" bIns="46490" numCol="1" anchor="t" anchorCtr="0" compatLnSpc="1">
            <a:prstTxWarp prst="textNoShape">
              <a:avLst/>
            </a:prstTxWarp>
          </a:bodyPr>
          <a:lstStyle>
            <a:lvl1pPr defTabSz="929405"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ACaslon RegularSC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10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2" tIns="46490" rIns="92972" bIns="46490" numCol="1" anchor="t" anchorCtr="0" compatLnSpc="1">
            <a:prstTxWarp prst="textNoShape">
              <a:avLst/>
            </a:prstTxWarp>
          </a:bodyPr>
          <a:lstStyle>
            <a:lvl1pPr algn="r" defTabSz="929405"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ACaslon RegularSC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2" tIns="46490" rIns="92972" bIns="46490" numCol="1" anchor="b" anchorCtr="0" compatLnSpc="1">
            <a:prstTxWarp prst="textNoShape">
              <a:avLst/>
            </a:prstTxWarp>
          </a:bodyPr>
          <a:lstStyle>
            <a:lvl1pPr defTabSz="929405"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ACaslon RegularSC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100" y="883285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72" tIns="46490" rIns="92972" bIns="46490" numCol="1" anchor="b" anchorCtr="0" compatLnSpc="1">
            <a:prstTxWarp prst="textNoShape">
              <a:avLst/>
            </a:prstTxWarp>
          </a:bodyPr>
          <a:lstStyle>
            <a:lvl1pPr algn="r" defTabSz="929405"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ACaslon RegularSC" pitchFamily="18" charset="0"/>
              </a:defRPr>
            </a:lvl1pPr>
          </a:lstStyle>
          <a:p>
            <a:pPr>
              <a:defRPr/>
            </a:pPr>
            <a:fld id="{50065F0E-5FD6-4AD2-8760-A336B4B43E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55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6" tIns="46049" rIns="92096" bIns="4604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CaslonOpnface BT" pitchFamily="8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5263" y="0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6" tIns="46049" rIns="92096" bIns="4604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CaslonOpnface BT" pitchFamily="8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1738" y="692150"/>
            <a:ext cx="4605337" cy="345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376738"/>
            <a:ext cx="5164137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6" tIns="46049" rIns="92096" bIns="460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 Second level</a:t>
            </a:r>
          </a:p>
          <a:p>
            <a:pPr lvl="2"/>
            <a:r>
              <a:rPr lang="en-US" noProof="0" smtClean="0"/>
              <a:t>  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443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6" tIns="46049" rIns="92096" bIns="4604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CaslonOpnface BT" pitchFamily="8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5263" y="883443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6" tIns="46049" rIns="92096" bIns="4604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Aft>
                <a:spcPct val="0"/>
              </a:spcAft>
              <a:buFontTx/>
              <a:buNone/>
              <a:defRPr sz="1200" b="0" i="0">
                <a:solidFill>
                  <a:srgbClr val="FFFFFF"/>
                </a:solidFill>
                <a:effectLst/>
                <a:latin typeface="CaslonOpnface BT" pitchFamily="82" charset="0"/>
              </a:defRPr>
            </a:lvl1pPr>
          </a:lstStyle>
          <a:p>
            <a:pPr>
              <a:defRPr/>
            </a:pPr>
            <a:fld id="{BDA3C981-F804-4A2B-B148-AB9240A602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51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42900" indent="1143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Ø"/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749300" indent="1651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ü"/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1922" indent="-285231" eaLnBrk="0" hangingPunct="0">
              <a:spcBef>
                <a:spcPct val="30000"/>
              </a:spcBef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528" indent="-227544" eaLnBrk="0" hangingPunct="0">
              <a:spcBef>
                <a:spcPct val="30000"/>
              </a:spcBef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218" indent="-2275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5909" indent="-2275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7406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8904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40402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1899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8DEE25A-D93A-4B42-B8C5-30E7FE4CCF36}" type="slidenum">
              <a:rPr lang="en-US" altLang="en-US" sz="1200">
                <a:solidFill>
                  <a:srgbClr val="FFFFFF"/>
                </a:solidFill>
                <a:latin typeface="CaslonOpnface BT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 dirty="0">
              <a:solidFill>
                <a:srgbClr val="FFFFFF"/>
              </a:solidFill>
              <a:latin typeface="CaslonOpnface B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1922" indent="-285231" eaLnBrk="0" hangingPunct="0">
              <a:spcBef>
                <a:spcPct val="30000"/>
              </a:spcBef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528" indent="-227544" eaLnBrk="0" hangingPunct="0">
              <a:spcBef>
                <a:spcPct val="30000"/>
              </a:spcBef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218" indent="-2275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5909" indent="-2275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7406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8904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40402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1899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8DEE25A-D93A-4B42-B8C5-30E7FE4CCF36}" type="slidenum">
              <a:rPr lang="en-US" altLang="en-US" sz="1200">
                <a:solidFill>
                  <a:srgbClr val="FFFFFF"/>
                </a:solidFill>
                <a:latin typeface="CaslonOpnface BT"/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 dirty="0">
              <a:solidFill>
                <a:srgbClr val="FFFFFF"/>
              </a:solidFill>
              <a:latin typeface="CaslonOpnface B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1pPr>
            <a:lvl2pPr marL="749934" indent="-288436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2pPr>
            <a:lvl3pPr marL="1153744" indent="-230749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3pPr>
            <a:lvl4pPr marL="1615242" indent="-230749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4pPr>
            <a:lvl5pPr marL="2076740" indent="-230749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5pPr>
            <a:lvl6pPr marL="2538237" indent="-23074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6pPr>
            <a:lvl7pPr marL="2999735" indent="-23074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7pPr>
            <a:lvl8pPr marL="3461233" indent="-23074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8pPr>
            <a:lvl9pPr marL="3922730" indent="-23074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9pPr>
          </a:lstStyle>
          <a:p>
            <a:pPr eaLnBrk="1" hangingPunct="1"/>
            <a:fld id="{DFDACBCC-8C00-485E-9AC5-CE66AA1CC2EB}" type="slidenum">
              <a:rPr lang="en-US" altLang="en-US" sz="1200" b="0" i="0">
                <a:solidFill>
                  <a:srgbClr val="FFFFFF"/>
                </a:solidFill>
                <a:latin typeface="CaslonOpnface BT" pitchFamily="82" charset="0"/>
              </a:rPr>
              <a:pPr eaLnBrk="1" hangingPunct="1"/>
              <a:t>43</a:t>
            </a:fld>
            <a:endParaRPr lang="en-US" altLang="en-US" sz="1200" b="0" i="0" dirty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7951D1-7326-4F60-A06A-897FF139CF3C}" type="slidenum">
              <a:rPr lang="en-US" sz="1200" smtClean="0"/>
              <a:pPr eaLnBrk="1" hangingPunct="1"/>
              <a:t>46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7951D1-7326-4F60-A06A-897FF139CF3C}" type="slidenum">
              <a:rPr lang="en-US" sz="1200" smtClean="0"/>
              <a:pPr eaLnBrk="1" hangingPunct="1"/>
              <a:t>47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CF3B120-7580-4CD9-B0BF-D731A76241A1}" type="slidenum">
              <a:rPr lang="en-US" sz="1200" smtClean="0"/>
              <a:pPr eaLnBrk="1" hangingPunct="1"/>
              <a:t>48</a:t>
            </a:fld>
            <a:endParaRPr lang="en-US" sz="1200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CF3B120-7580-4CD9-B0BF-D731A76241A1}" type="slidenum">
              <a:rPr lang="en-US" sz="1200" smtClean="0"/>
              <a:pPr eaLnBrk="1" hangingPunct="1"/>
              <a:t>49</a:t>
            </a:fld>
            <a:endParaRPr lang="en-US" sz="1200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9DC625-BD06-4929-9A7E-FB0AFB41073C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44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D41122-D28A-4696-BF56-3810A2095C4A}" type="slidenum">
              <a:rPr lang="en-US" sz="1200" smtClean="0"/>
              <a:pPr eaLnBrk="1" hangingPunct="1"/>
              <a:t>51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4005263" y="8834438"/>
            <a:ext cx="3003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6" tIns="46049" rIns="92096" bIns="46049" anchor="b"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D0FAA70-7BAE-4C1F-A196-202DD449FAFB}" type="slidenum">
              <a:rPr lang="en-US" altLang="en-US" sz="1200" b="0" i="0">
                <a:solidFill>
                  <a:srgbClr val="FFFFFF"/>
                </a:solidFill>
                <a:latin typeface="CaslonOpnface BT" pitchFamily="82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 b="0" i="0" dirty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4005263" y="8834438"/>
            <a:ext cx="3003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6" tIns="46049" rIns="92096" bIns="46049" anchor="b"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D0FAA70-7BAE-4C1F-A196-202DD449FAFB}" type="slidenum">
              <a:rPr lang="en-US" altLang="en-US" sz="1200" b="0" i="0">
                <a:solidFill>
                  <a:srgbClr val="FFFFFF"/>
                </a:solidFill>
                <a:latin typeface="CaslonOpnface BT" pitchFamily="82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 b="0" i="0" dirty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9934" indent="-288436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3744" indent="-230749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5242" indent="-230749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6740" indent="-230749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8237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9735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1233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2730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E796-34DA-4AF9-A308-B77E1A74EC3E}" type="slidenum">
              <a:rPr lang="en-US" altLang="en-US" sz="120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en-US" altLang="en-US" sz="1200" dirty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9934" indent="-288436" eaLnBrk="0" hangingPunct="0">
              <a:spcBef>
                <a:spcPct val="30000"/>
              </a:spcBef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3744" indent="-230749" eaLnBrk="0" hangingPunct="0">
              <a:spcBef>
                <a:spcPct val="30000"/>
              </a:spcBef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5242" indent="-2307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6740" indent="-2307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8237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9735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1233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2730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51286C-3E3E-45D1-83D4-C3B3C3AF2AD6}" type="slidenum">
              <a:rPr lang="en-US" altLang="en-US" sz="1200">
                <a:solidFill>
                  <a:srgbClr val="FFFFFF"/>
                </a:solidFill>
                <a:latin typeface="CaslonOpnface BT"/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200">
              <a:solidFill>
                <a:srgbClr val="FFFFFF"/>
              </a:solidFill>
              <a:latin typeface="CaslonOpnface BT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endParaRPr lang="en-US" altLang="en-US" dirty="0" smtClean="0"/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2BC1D61-91EA-473E-B510-50930A115D33}" type="slidenum">
              <a:rPr lang="en-US" altLang="en-US" sz="1200" b="0" i="0"/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 b="0" i="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endParaRPr lang="en-US" altLang="en-US" dirty="0" smtClean="0"/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F895BDC-110C-47D3-9567-D87365F5569E}" type="slidenum">
              <a:rPr lang="en-US" altLang="en-US" sz="1200" b="0" i="0"/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 b="0" i="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endParaRPr lang="en-US" altLang="en-US" dirty="0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88628CD-A738-4369-A568-15B97BC651A9}" type="slidenum">
              <a:rPr lang="en-US" altLang="en-US" sz="1200" b="0" i="0"/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 b="0" i="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/>
          <a:p>
            <a:endParaRPr lang="en-US" altLang="en-US" dirty="0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6463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6463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228FAB1-17BE-4CB1-8BBA-A672486EBCAB}" type="slidenum">
              <a:rPr lang="en-US" altLang="en-US" sz="1200" b="0" i="0"/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200" b="0" i="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4005263" y="8834438"/>
            <a:ext cx="3003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6" tIns="46049" rIns="92096" bIns="46049" anchor="b"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D0FAA70-7BAE-4C1F-A196-202DD449FAFB}" type="slidenum">
              <a:rPr lang="en-US" altLang="en-US" sz="1200" b="0" i="0">
                <a:solidFill>
                  <a:srgbClr val="FFFFFF"/>
                </a:solidFill>
                <a:latin typeface="CaslonOpnface BT" pitchFamily="82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 b="0" i="0" dirty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4005263" y="8834438"/>
            <a:ext cx="3003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6" tIns="46049" rIns="92096" bIns="46049" anchor="b"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D0FAA70-7BAE-4C1F-A196-202DD449FAFB}" type="slidenum">
              <a:rPr lang="en-US" altLang="en-US" sz="1200" b="0" i="0">
                <a:solidFill>
                  <a:srgbClr val="FFFFFF"/>
                </a:solidFill>
                <a:latin typeface="CaslonOpnface BT" pitchFamily="82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200" b="0" i="0" dirty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71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A5A749-CB3C-481D-8D4D-8F14D1D12F68}" type="slidenum">
              <a:rPr lang="en-US" altLang="en-US" sz="1200" smtClean="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z="1200" dirty="0" smtClean="0">
              <a:solidFill>
                <a:srgbClr val="FFFFFF"/>
              </a:solidFill>
              <a:latin typeface="CaslonOpnface BT" pitchFamily="8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har char="•"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1922" indent="-285231" eaLnBrk="0" hangingPunct="0">
              <a:spcBef>
                <a:spcPct val="30000"/>
              </a:spcBef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528" indent="-227544" eaLnBrk="0" hangingPunct="0">
              <a:spcBef>
                <a:spcPct val="30000"/>
              </a:spcBef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218" indent="-2275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5909" indent="-2275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7406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8904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40402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1899" indent="-2275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8DEE25A-D93A-4B42-B8C5-30E7FE4CCF36}" type="slidenum">
              <a:rPr lang="en-US" altLang="en-US" sz="1200">
                <a:solidFill>
                  <a:srgbClr val="FFFFFF"/>
                </a:solidFill>
                <a:latin typeface="CaslonOpnface BT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dirty="0">
              <a:solidFill>
                <a:srgbClr val="FFFFFF"/>
              </a:solidFill>
              <a:latin typeface="CaslonOpnface B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9934" indent="-288436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3744" indent="-230749" eaLnBrk="0" hangingPunct="0">
              <a:spcBef>
                <a:spcPct val="30000"/>
              </a:spcBef>
              <a:spcAft>
                <a:spcPct val="0"/>
              </a:spcAft>
              <a:buFont typeface="Wingdings" pitchFamily="2" charset="2"/>
              <a:buChar char="ü"/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5242" indent="-230749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6740" indent="-230749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8237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9735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61233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22730" indent="-2307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D65E51-01D9-4BEB-A668-9C1135173FC6}" type="slidenum">
              <a:rPr lang="en-US" altLang="en-US" sz="1200">
                <a:solidFill>
                  <a:srgbClr val="FFFFFF"/>
                </a:solidFill>
                <a:latin typeface="CaslonOpnface BT" pitchFamily="82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 sz="1200" dirty="0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71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71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6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86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3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6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3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4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35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74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524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FE88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2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First of all: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6751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1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7642742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Survive the Earthquake.  						Then what?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5" y="1296769"/>
            <a:ext cx="45148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5855" y="3160165"/>
            <a:ext cx="8034245" cy="24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How do I know if I’m in the tsunami zone?</a:t>
            </a:r>
          </a:p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How do I know if the earthquake is big enough to cause a tsunami?</a:t>
            </a:r>
          </a:p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How long until the tsunami gets here? </a:t>
            </a:r>
          </a:p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When do I start to evacuate?</a:t>
            </a:r>
          </a:p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What if I’m outside?</a:t>
            </a:r>
          </a:p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What if the earthquake is in Alaska?</a:t>
            </a:r>
          </a:p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endParaRPr lang="en-US" kern="0" dirty="0" smtClean="0"/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148075" y="2068294"/>
            <a:ext cx="1267365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22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know if I’m in the zone?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3" y="202980"/>
            <a:ext cx="1212648" cy="10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6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0" y="-5219700"/>
            <a:ext cx="9144000" cy="145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880" y="817460"/>
            <a:ext cx="445498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One line in the sand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Gray = Safe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a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0"/>
            <a:ext cx="8530827" cy="65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315200" cy="1371600"/>
          </a:xfrm>
        </p:spPr>
        <p:txBody>
          <a:bodyPr/>
          <a:lstStyle/>
          <a:p>
            <a:pPr algn="ctr">
              <a:defRPr/>
            </a:pPr>
            <a:r>
              <a:rPr lang="en-US" altLang="en-US" dirty="0" smtClean="0"/>
              <a:t>Know your Zone - Signs</a:t>
            </a:r>
            <a:br>
              <a:rPr lang="en-US" altLang="en-US" dirty="0" smtClean="0"/>
            </a:br>
            <a:endParaRPr lang="en-US" altLang="en-US" dirty="0"/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algn="ctr">
              <a:defRPr/>
            </a:pPr>
            <a:endParaRPr lang="en-US" altLang="en-US" sz="3600" i="0" dirty="0"/>
          </a:p>
          <a:p>
            <a:pPr marL="571500" lvl="1" indent="-457200">
              <a:defRPr/>
            </a:pPr>
            <a:endParaRPr lang="en-US" altLang="en-US" sz="3200" dirty="0"/>
          </a:p>
          <a:p>
            <a:pPr marL="533400" indent="-533400">
              <a:buFontTx/>
              <a:buChar char="•"/>
              <a:defRPr/>
            </a:pPr>
            <a:endParaRPr lang="en-US" altLang="en-US" dirty="0"/>
          </a:p>
          <a:p>
            <a:pPr marL="533400" indent="-533400">
              <a:defRPr/>
            </a:pPr>
            <a:endParaRPr lang="en-US" altLang="en-US" dirty="0"/>
          </a:p>
        </p:txBody>
      </p:sp>
      <p:pic>
        <p:nvPicPr>
          <p:cNvPr id="43012" name="Picture 6" descr="EM-1A_MOCK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82" y="4197228"/>
            <a:ext cx="2273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EM-1C_ENTERING_MOCK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524000"/>
            <a:ext cx="18176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 descr="EM-1C_LEAVING_MOC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524000"/>
            <a:ext cx="18113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9" descr="EM-1B_MOCK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38288"/>
            <a:ext cx="27432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2" descr="NOAA_LOG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know if the earthquake is big enough to cause a tsunami?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30030" y="2929802"/>
            <a:ext cx="576075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i="0" kern="0" dirty="0" smtClean="0"/>
              <a:t>The longer the earthquake, </a:t>
            </a:r>
          </a:p>
          <a:p>
            <a:pPr>
              <a:buNone/>
            </a:pPr>
            <a:r>
              <a:rPr lang="en-US" i="0" kern="0" dirty="0" smtClean="0"/>
              <a:t>the higher chance of a tsunami </a:t>
            </a:r>
            <a:endParaRPr lang="en-US" i="0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3" y="202980"/>
            <a:ext cx="1212648" cy="10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6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152400"/>
            <a:ext cx="7081135" cy="2585310"/>
          </a:xfrm>
        </p:spPr>
        <p:txBody>
          <a:bodyPr/>
          <a:lstStyle/>
          <a:p>
            <a:r>
              <a:rPr lang="en-US" dirty="0"/>
              <a:t>How do I know if the earthquake is </a:t>
            </a:r>
            <a:r>
              <a:rPr lang="en-US" u="sng" dirty="0" smtClean="0"/>
              <a:t>LONG</a:t>
            </a:r>
            <a:r>
              <a:rPr lang="en-US" dirty="0" smtClean="0"/>
              <a:t> </a:t>
            </a:r>
            <a:r>
              <a:rPr lang="en-US" dirty="0"/>
              <a:t>enough to cause a tsunami?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2665" y="3621025"/>
            <a:ext cx="130577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1 sec</a:t>
            </a:r>
            <a:endParaRPr lang="en-US" sz="2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3" y="202980"/>
            <a:ext cx="1212648" cy="10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2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2665" y="3621025"/>
            <a:ext cx="130577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1 sec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22680" y="3621025"/>
            <a:ext cx="18818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5 minutes</a:t>
            </a:r>
            <a:endParaRPr lang="en-US" sz="28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0199" y="152400"/>
            <a:ext cx="7081135" cy="2585310"/>
          </a:xfrm>
        </p:spPr>
        <p:txBody>
          <a:bodyPr/>
          <a:lstStyle/>
          <a:p>
            <a:r>
              <a:rPr lang="en-US" dirty="0"/>
              <a:t>How do I know if the earthquake is </a:t>
            </a:r>
            <a:r>
              <a:rPr lang="en-US" dirty="0" smtClean="0"/>
              <a:t>LONG </a:t>
            </a:r>
            <a:r>
              <a:rPr lang="en-US" dirty="0"/>
              <a:t>enough to cause a tsunami?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3" y="202980"/>
            <a:ext cx="1212648" cy="10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2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2665" y="3621025"/>
            <a:ext cx="130577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1 sec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22680" y="3621025"/>
            <a:ext cx="18818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/>
              <a:t>5 minutes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647340" y="3861090"/>
            <a:ext cx="499265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1960461" y="3861089"/>
            <a:ext cx="422454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261820" y="3534443"/>
            <a:ext cx="7664" cy="63375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1900046" y="3544214"/>
            <a:ext cx="7664" cy="63375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2615175" y="2929802"/>
            <a:ext cx="301344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i="0" kern="0" dirty="0" smtClean="0"/>
              <a:t>When in doubt, drill it out</a:t>
            </a:r>
            <a:endParaRPr lang="en-US" i="0" kern="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00199" y="152400"/>
            <a:ext cx="7081135" cy="2585310"/>
          </a:xfrm>
        </p:spPr>
        <p:txBody>
          <a:bodyPr/>
          <a:lstStyle/>
          <a:p>
            <a:r>
              <a:rPr lang="en-US" dirty="0"/>
              <a:t>How do I know if the earthquake is </a:t>
            </a:r>
            <a:r>
              <a:rPr lang="en-US" dirty="0" smtClean="0"/>
              <a:t>LONG </a:t>
            </a:r>
            <a:r>
              <a:rPr lang="en-US" dirty="0"/>
              <a:t>enough to cause a tsunami?</a:t>
            </a:r>
            <a:br>
              <a:rPr lang="en-US" dirty="0"/>
            </a:b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3" y="202980"/>
            <a:ext cx="1212648" cy="10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6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815" y="189572"/>
            <a:ext cx="6881720" cy="2162856"/>
          </a:xfrm>
        </p:spPr>
        <p:txBody>
          <a:bodyPr/>
          <a:lstStyle/>
          <a:p>
            <a:r>
              <a:rPr lang="en-US" dirty="0" smtClean="0"/>
              <a:t>How long until the tsunami gets here, and when do I start to evacuate?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3" y="202980"/>
            <a:ext cx="1212648" cy="10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77880" y="3044950"/>
            <a:ext cx="5376700" cy="29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i="0" kern="0" dirty="0" smtClean="0"/>
              <a:t>- 10 minutes</a:t>
            </a:r>
            <a:r>
              <a:rPr lang="en-US" i="0" kern="0" dirty="0" smtClean="0">
                <a:solidFill>
                  <a:srgbClr val="FF0000"/>
                </a:solidFill>
              </a:rPr>
              <a:t>*</a:t>
            </a:r>
            <a:r>
              <a:rPr lang="en-US" i="0" kern="0" dirty="0" smtClean="0"/>
              <a:t/>
            </a:r>
            <a:br>
              <a:rPr lang="en-US" i="0" kern="0" dirty="0" smtClean="0"/>
            </a:br>
            <a:r>
              <a:rPr lang="en-US" i="0" kern="0" dirty="0" smtClean="0"/>
              <a:t/>
            </a:r>
            <a:br>
              <a:rPr lang="en-US" i="0" kern="0" dirty="0" smtClean="0"/>
            </a:br>
            <a:r>
              <a:rPr lang="en-US" i="0" kern="0" dirty="0" smtClean="0"/>
              <a:t>-  As soon as it is safe to move</a:t>
            </a:r>
            <a:r>
              <a:rPr lang="en-US" i="0" kern="0" dirty="0" smtClean="0">
                <a:solidFill>
                  <a:srgbClr val="FF0000"/>
                </a:solidFill>
              </a:rPr>
              <a:t>*</a:t>
            </a:r>
            <a:endParaRPr lang="en-US" i="0" kern="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00" y="2507280"/>
            <a:ext cx="28384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765" y="2852925"/>
            <a:ext cx="6705600" cy="533400"/>
          </a:xfrm>
        </p:spPr>
        <p:txBody>
          <a:bodyPr/>
          <a:lstStyle/>
          <a:p>
            <a:r>
              <a:rPr lang="en-US" dirty="0" smtClean="0"/>
              <a:t>Tsunami: Are you ready?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I’m outside?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16" y="1815990"/>
            <a:ext cx="4869615" cy="354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47450" y="1815990"/>
            <a:ext cx="376369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i="0" kern="0" dirty="0" smtClean="0"/>
              <a:t>If at the coast: For any earthquake</a:t>
            </a:r>
            <a:endParaRPr lang="en-US" i="0" kern="0" dirty="0"/>
          </a:p>
        </p:txBody>
      </p:sp>
    </p:spTree>
    <p:extLst>
      <p:ext uri="{BB962C8B-B14F-4D97-AF65-F5344CB8AC3E}">
        <p14:creationId xmlns:p14="http://schemas.microsoft.com/office/powerpoint/2010/main" val="21067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earthquake is in Alaska?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25" y="2716025"/>
            <a:ext cx="4724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Screen shot 2013-01-28 at 4.17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28600"/>
            <a:ext cx="87598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 bwMode="auto">
          <a:xfrm>
            <a:off x="5410200" y="6858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295400" y="24384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2057400" y="18288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5029200" y="11430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2895600" y="10668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7315200" y="44196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4876800" y="54864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4826" name="Straight Arrow Connector 14"/>
          <p:cNvCxnSpPr>
            <a:cxnSpLocks noChangeShapeType="1"/>
          </p:cNvCxnSpPr>
          <p:nvPr/>
        </p:nvCxnSpPr>
        <p:spPr bwMode="auto">
          <a:xfrm>
            <a:off x="8077200" y="5105400"/>
            <a:ext cx="457200" cy="304800"/>
          </a:xfrm>
          <a:prstGeom prst="straightConnector1">
            <a:avLst/>
          </a:prstGeom>
          <a:noFill/>
          <a:ln w="25400">
            <a:solidFill>
              <a:srgbClr val="FFFF5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7" name="Straight Arrow Connector 15"/>
          <p:cNvCxnSpPr>
            <a:cxnSpLocks noChangeShapeType="1"/>
          </p:cNvCxnSpPr>
          <p:nvPr/>
        </p:nvCxnSpPr>
        <p:spPr bwMode="auto">
          <a:xfrm rot="5400000">
            <a:off x="5029200" y="6324600"/>
            <a:ext cx="457200" cy="152400"/>
          </a:xfrm>
          <a:prstGeom prst="straightConnector1">
            <a:avLst/>
          </a:prstGeom>
          <a:noFill/>
          <a:ln w="25400">
            <a:solidFill>
              <a:srgbClr val="FFFF5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8" name="TextBox 17"/>
          <p:cNvSpPr txBox="1">
            <a:spLocks noChangeArrowheads="1"/>
          </p:cNvSpPr>
          <p:nvPr/>
        </p:nvSpPr>
        <p:spPr bwMode="auto">
          <a:xfrm>
            <a:off x="7543800" y="47244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1960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2010</a:t>
            </a:r>
          </a:p>
        </p:txBody>
      </p:sp>
      <p:sp>
        <p:nvSpPr>
          <p:cNvPr id="34829" name="TextBox 18"/>
          <p:cNvSpPr txBox="1">
            <a:spLocks noChangeArrowheads="1"/>
          </p:cNvSpPr>
          <p:nvPr/>
        </p:nvSpPr>
        <p:spPr bwMode="auto">
          <a:xfrm>
            <a:off x="5638800" y="1066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1964</a:t>
            </a:r>
          </a:p>
        </p:txBody>
      </p:sp>
      <p:sp>
        <p:nvSpPr>
          <p:cNvPr id="34830" name="TextBox 19"/>
          <p:cNvSpPr txBox="1">
            <a:spLocks noChangeArrowheads="1"/>
          </p:cNvSpPr>
          <p:nvPr/>
        </p:nvSpPr>
        <p:spPr bwMode="auto">
          <a:xfrm>
            <a:off x="5257800" y="1447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1946</a:t>
            </a:r>
          </a:p>
        </p:txBody>
      </p:sp>
      <p:sp>
        <p:nvSpPr>
          <p:cNvPr id="34831" name="TextBox 20"/>
          <p:cNvSpPr txBox="1">
            <a:spLocks noChangeArrowheads="1"/>
          </p:cNvSpPr>
          <p:nvPr/>
        </p:nvSpPr>
        <p:spPr bwMode="auto">
          <a:xfrm>
            <a:off x="3124200" y="1447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1952</a:t>
            </a:r>
          </a:p>
        </p:txBody>
      </p:sp>
      <p:sp>
        <p:nvSpPr>
          <p:cNvPr id="34832" name="TextBox 21"/>
          <p:cNvSpPr txBox="1">
            <a:spLocks noChangeArrowheads="1"/>
          </p:cNvSpPr>
          <p:nvPr/>
        </p:nvSpPr>
        <p:spPr bwMode="auto">
          <a:xfrm>
            <a:off x="2286000" y="2209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2006</a:t>
            </a:r>
          </a:p>
        </p:txBody>
      </p:sp>
      <p:sp>
        <p:nvSpPr>
          <p:cNvPr id="34833" name="TextBox 22"/>
          <p:cNvSpPr txBox="1">
            <a:spLocks noChangeArrowheads="1"/>
          </p:cNvSpPr>
          <p:nvPr/>
        </p:nvSpPr>
        <p:spPr bwMode="auto">
          <a:xfrm>
            <a:off x="1524000" y="27432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2011</a:t>
            </a:r>
          </a:p>
        </p:txBody>
      </p:sp>
      <p:sp>
        <p:nvSpPr>
          <p:cNvPr id="34834" name="TextBox 23"/>
          <p:cNvSpPr txBox="1">
            <a:spLocks noChangeArrowheads="1"/>
          </p:cNvSpPr>
          <p:nvPr/>
        </p:nvSpPr>
        <p:spPr bwMode="auto">
          <a:xfrm>
            <a:off x="5105400" y="58674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2009</a:t>
            </a:r>
          </a:p>
        </p:txBody>
      </p:sp>
      <p:sp>
        <p:nvSpPr>
          <p:cNvPr id="2" name="5-Point Star 12"/>
          <p:cNvSpPr/>
          <p:nvPr/>
        </p:nvSpPr>
        <p:spPr bwMode="auto">
          <a:xfrm>
            <a:off x="6915150" y="1892300"/>
            <a:ext cx="923925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36" name="TextBox 19"/>
          <p:cNvSpPr txBox="1">
            <a:spLocks noChangeArrowheads="1"/>
          </p:cNvSpPr>
          <p:nvPr/>
        </p:nvSpPr>
        <p:spPr bwMode="auto">
          <a:xfrm>
            <a:off x="7145338" y="2276475"/>
            <a:ext cx="463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1700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6896344" y="2682875"/>
            <a:ext cx="2171700" cy="4254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2pPr>
            <a:lvl3pPr marL="1143000" indent="-22860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3pPr>
            <a:lvl4pPr marL="1600200" indent="-22860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4pPr>
            <a:lvl5pPr marL="2057400" indent="-22860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dirty="0" smtClean="0"/>
              <a:t>Humboldt</a:t>
            </a: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440318" y="4043480"/>
            <a:ext cx="4667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 smtClean="0">
                <a:solidFill>
                  <a:schemeClr val="tx1"/>
                </a:solidFill>
                <a:ea typeface="ＭＳ Ｐゴシック" charset="-128"/>
              </a:rPr>
              <a:t>2004</a:t>
            </a:r>
            <a:endParaRPr lang="en-US" altLang="en-US" sz="1000" b="0" i="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70" y="3108325"/>
            <a:ext cx="1728810" cy="8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5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Screen shot 2013-01-28 at 4.17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28600"/>
            <a:ext cx="87598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 bwMode="auto">
          <a:xfrm>
            <a:off x="5410200" y="6858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295400" y="24384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2057400" y="18288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5029200" y="11430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2895600" y="10668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7315200" y="44196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4876800" y="5486400"/>
            <a:ext cx="914400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7898" name="Straight Arrow Connector 14"/>
          <p:cNvCxnSpPr>
            <a:cxnSpLocks noChangeShapeType="1"/>
          </p:cNvCxnSpPr>
          <p:nvPr/>
        </p:nvCxnSpPr>
        <p:spPr bwMode="auto">
          <a:xfrm>
            <a:off x="8077200" y="5105400"/>
            <a:ext cx="457200" cy="304800"/>
          </a:xfrm>
          <a:prstGeom prst="straightConnector1">
            <a:avLst/>
          </a:prstGeom>
          <a:noFill/>
          <a:ln w="25400">
            <a:solidFill>
              <a:srgbClr val="FFFF5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9" name="Straight Arrow Connector 15"/>
          <p:cNvCxnSpPr>
            <a:cxnSpLocks noChangeShapeType="1"/>
          </p:cNvCxnSpPr>
          <p:nvPr/>
        </p:nvCxnSpPr>
        <p:spPr bwMode="auto">
          <a:xfrm rot="5400000">
            <a:off x="5029200" y="6324600"/>
            <a:ext cx="457200" cy="152400"/>
          </a:xfrm>
          <a:prstGeom prst="straightConnector1">
            <a:avLst/>
          </a:prstGeom>
          <a:noFill/>
          <a:ln w="25400">
            <a:solidFill>
              <a:srgbClr val="FFFF50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0" name="TextBox 17"/>
          <p:cNvSpPr txBox="1">
            <a:spLocks noChangeArrowheads="1"/>
          </p:cNvSpPr>
          <p:nvPr/>
        </p:nvSpPr>
        <p:spPr bwMode="auto">
          <a:xfrm>
            <a:off x="7543800" y="47244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1960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2010</a:t>
            </a:r>
          </a:p>
        </p:txBody>
      </p:sp>
      <p:sp>
        <p:nvSpPr>
          <p:cNvPr id="37901" name="TextBox 18"/>
          <p:cNvSpPr txBox="1">
            <a:spLocks noChangeArrowheads="1"/>
          </p:cNvSpPr>
          <p:nvPr/>
        </p:nvSpPr>
        <p:spPr bwMode="auto">
          <a:xfrm>
            <a:off x="5638800" y="1066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1964</a:t>
            </a:r>
          </a:p>
        </p:txBody>
      </p:sp>
      <p:sp>
        <p:nvSpPr>
          <p:cNvPr id="37902" name="TextBox 19"/>
          <p:cNvSpPr txBox="1">
            <a:spLocks noChangeArrowheads="1"/>
          </p:cNvSpPr>
          <p:nvPr/>
        </p:nvSpPr>
        <p:spPr bwMode="auto">
          <a:xfrm>
            <a:off x="5257800" y="1447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1946</a:t>
            </a:r>
          </a:p>
        </p:txBody>
      </p:sp>
      <p:sp>
        <p:nvSpPr>
          <p:cNvPr id="37903" name="TextBox 20"/>
          <p:cNvSpPr txBox="1">
            <a:spLocks noChangeArrowheads="1"/>
          </p:cNvSpPr>
          <p:nvPr/>
        </p:nvSpPr>
        <p:spPr bwMode="auto">
          <a:xfrm>
            <a:off x="3124200" y="1447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1952</a:t>
            </a:r>
          </a:p>
        </p:txBody>
      </p:sp>
      <p:sp>
        <p:nvSpPr>
          <p:cNvPr id="37904" name="TextBox 21"/>
          <p:cNvSpPr txBox="1">
            <a:spLocks noChangeArrowheads="1"/>
          </p:cNvSpPr>
          <p:nvPr/>
        </p:nvSpPr>
        <p:spPr bwMode="auto">
          <a:xfrm>
            <a:off x="2286000" y="22098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2006</a:t>
            </a:r>
          </a:p>
        </p:txBody>
      </p:sp>
      <p:sp>
        <p:nvSpPr>
          <p:cNvPr id="37905" name="TextBox 22"/>
          <p:cNvSpPr txBox="1">
            <a:spLocks noChangeArrowheads="1"/>
          </p:cNvSpPr>
          <p:nvPr/>
        </p:nvSpPr>
        <p:spPr bwMode="auto">
          <a:xfrm>
            <a:off x="1524000" y="27432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2011</a:t>
            </a:r>
          </a:p>
        </p:txBody>
      </p:sp>
      <p:sp>
        <p:nvSpPr>
          <p:cNvPr id="37906" name="TextBox 23"/>
          <p:cNvSpPr txBox="1">
            <a:spLocks noChangeArrowheads="1"/>
          </p:cNvSpPr>
          <p:nvPr/>
        </p:nvSpPr>
        <p:spPr bwMode="auto">
          <a:xfrm>
            <a:off x="5105400" y="5867400"/>
            <a:ext cx="466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2009</a:t>
            </a:r>
          </a:p>
        </p:txBody>
      </p:sp>
      <p:sp>
        <p:nvSpPr>
          <p:cNvPr id="2" name="5-Point Star 12"/>
          <p:cNvSpPr/>
          <p:nvPr/>
        </p:nvSpPr>
        <p:spPr bwMode="auto">
          <a:xfrm>
            <a:off x="6915150" y="1892300"/>
            <a:ext cx="923925" cy="914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endParaRPr lang="en-US" b="0" i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908" name="TextBox 19"/>
          <p:cNvSpPr txBox="1">
            <a:spLocks noChangeArrowheads="1"/>
          </p:cNvSpPr>
          <p:nvPr/>
        </p:nvSpPr>
        <p:spPr bwMode="auto">
          <a:xfrm>
            <a:off x="7145338" y="2276475"/>
            <a:ext cx="463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>
                <a:solidFill>
                  <a:schemeClr val="tx1"/>
                </a:solidFill>
                <a:ea typeface="ＭＳ Ｐゴシック" charset="-128"/>
              </a:rPr>
              <a:t>1700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4687888" y="587375"/>
            <a:ext cx="1957387" cy="185102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923925" y="709613"/>
            <a:ext cx="3417888" cy="300037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354513" y="4954588"/>
            <a:ext cx="1958975" cy="1852612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792913" y="4017963"/>
            <a:ext cx="1958975" cy="185102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645275" y="2535893"/>
            <a:ext cx="2171700" cy="4254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2pPr>
            <a:lvl3pPr marL="1143000" indent="-22860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3pPr>
            <a:lvl4pPr marL="1600200" indent="-22860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4pPr>
            <a:lvl5pPr marL="2057400" indent="-228600" eaLnBrk="0" hangingPunct="0">
              <a:defRPr sz="2400" b="1" i="1">
                <a:solidFill>
                  <a:srgbClr val="FFFFCC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 i="1">
                <a:solidFill>
                  <a:srgbClr val="FFFFCC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dirty="0" smtClean="0"/>
              <a:t>Humboldt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15" y="3084581"/>
            <a:ext cx="1728810" cy="8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95" y="1884149"/>
            <a:ext cx="1728810" cy="8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90" y="4058813"/>
            <a:ext cx="1728810" cy="8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704" y="5541749"/>
            <a:ext cx="1728810" cy="8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5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DA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93763"/>
            <a:ext cx="87566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6679" y="6457890"/>
            <a:ext cx="914400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5-Point Star 2"/>
          <p:cNvSpPr/>
          <p:nvPr/>
        </p:nvSpPr>
        <p:spPr bwMode="auto">
          <a:xfrm>
            <a:off x="4418013" y="1662113"/>
            <a:ext cx="307975" cy="307975"/>
          </a:xfrm>
          <a:prstGeom prst="star5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7" name="Picture 5" descr="NOAA_LOG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55" y="39749"/>
            <a:ext cx="27209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s3-media4.ak.yelpcdn.com/bphoto/i2ZWEC_oCeSmndp4EwQ-FA/348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0" y="3346281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805370" y="3121760"/>
            <a:ext cx="384050" cy="188187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4725988" y="1816100"/>
            <a:ext cx="1996692" cy="601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 descr="NOAA_LOGO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65" y="656372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5-Point Star 11"/>
          <p:cNvSpPr/>
          <p:nvPr/>
        </p:nvSpPr>
        <p:spPr bwMode="auto">
          <a:xfrm>
            <a:off x="2505288" y="2585281"/>
            <a:ext cx="759718" cy="576101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2651750" y="2750222"/>
            <a:ext cx="4667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defRPr sz="2800" b="1" i="1">
                <a:solidFill>
                  <a:srgbClr val="FFFFCC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defRPr sz="2400" b="1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buChar char="–"/>
              <a:defRPr sz="2000" i="1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defRPr b="1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buChar char="»"/>
              <a:defRPr i="1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000" b="0" i="0" dirty="0" smtClean="0">
                <a:solidFill>
                  <a:schemeClr val="tx1"/>
                </a:solidFill>
                <a:ea typeface="ＭＳ Ｐゴシック" charset="-128"/>
              </a:rPr>
              <a:t>2011</a:t>
            </a:r>
            <a:endParaRPr lang="en-US" altLang="en-US" sz="1000" b="0" i="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7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-144463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Tsunami Warning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24720" r="13332" b="13220"/>
          <a:stretch/>
        </p:blipFill>
        <p:spPr>
          <a:xfrm>
            <a:off x="7650480" y="3370692"/>
            <a:ext cx="1371600" cy="16203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32251" r="17620" b="8388"/>
          <a:stretch/>
        </p:blipFill>
        <p:spPr>
          <a:xfrm>
            <a:off x="482197" y="5007818"/>
            <a:ext cx="1269188" cy="15134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19953" r="23338" b="21071"/>
          <a:stretch/>
        </p:blipFill>
        <p:spPr>
          <a:xfrm>
            <a:off x="0" y="3062786"/>
            <a:ext cx="1371600" cy="1634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https://encrypted-tbn0.gstatic.com/images?q=tbn:ANd9GcQtZYVsLbvN5O6U-5JNSbODK9lWxrPhhJMFmrJq1UNeKCiDwjlXg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r="23340"/>
          <a:stretch/>
        </p:blipFill>
        <p:spPr bwMode="auto">
          <a:xfrm rot="703175" flipV="1">
            <a:off x="4913127" y="5073039"/>
            <a:ext cx="800857" cy="15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data:image/jpeg;base64,/9j/4AAQSkZJRgABAQAAAQABAAD/2wCEAAkGBhQRERQRExIUFRUUGCAWGRUUGBcYHhwdFhoaGhwfGhwYHCYqIRkvGxscHzAhIycpLC4sHR4xNTAqNSYtLCkBCQoKDgwOGg8PGjQjHCQpLywqNSs1MC4wLDU1NSw0Ki00LyovNTQvMCwtKSkpLC8pNCwsNSw0LSwsLCwsLzEqKf/AABEIAHgAeAMBIgACEQEDEQH/xAAcAAABBQEBAQAAAAAAAAAAAAAAAwQFBgcCCAH/xAA/EAACAQIEAwYDBwICCwEAAAABAgMAEQQSITEFBkETIjJRYXEUUoEHI0KRobHRYsFy8CQzNFNUc4KSo8LSFf/EABkBAAIDAQAAAAAAAAAAAAAAAAADAQIEBf/EADYRAAEDAQUECAYABwAAAAAAAAEAAhEDBBIhMUETUWGBInGRobHB0fAFFDIzQuEjUmJygpLx/9oADAMBAAIRAxEAPwDcaKKKEIoormSUKLk2FQSAJKF1RUJj+ZFTRRc+xJ/7R/eqhxH7QlziMSBnY2EaHOxPlljv+pFYjbWu+00u6su04JopnXBaQ0gG5A9zXHxSfOv5isn4hzdMiPKcNJlRc5zPEjAXsLoCzC52uBSeC5qnmiSZIogjnKM+Jscx0CEdn4z5Ur5utE3Gx/d6BW2bd/ctgVgdjevtY3gPtGLSvB8POJo75kUxt4d7aqT9NTVg4d9o0ZfszLkf/dzgxtrtpJb96YLXUBh9M/4kO/fco2Y0PktEoqHwfMatYNofMfx/F6lo5AwuDceYrRStFOt9B9exLcwtzXVFFFPVUUUUUIRRRSWJxARSxqr3BjS52QUgSuMXjBGLn8v89KoXNXOgjcRKGlnbwwp4vQsfwL76mmH2h8//AAq5EIM7i4vqEHR2Hn8q/U+tK5N5ijUZXmljmecSGVFEnaXFskl9bXJPvrXMe2pXbtXjo6N38XR4JzYaYGaUwHGW4mk6lpDMimRMKv3cTZWG5BzM1ujHrTbnfhAVcPiYwsaFBF2cdrxsoJYZk0O/nfeu8Rg0wuIj4hh8RKsbYkxziZCpU3zsCFHeW19LaG1cf/sdqMRHgcOHw5PaNFMoaxJIvEoOmxNr3H0pgLtoHt+njgBoRw4Yc1OkaqR4xgnxjRDDhg2Mwys8jyEBhBpkZVUjNt1trS/L6NHgcKThs18WD3g+l9BJb9PLSqNjeZMUwydvIqWA7NDkUZemVbW2v760g3EJQhYSyAkWuHbz96YLG8suEiJnXj5R2KpqCZVr4Dw8LxrEvJnf4cyTZzYbDQtprobC1ulHK2D+IfF4qRRMoQqY3AzOz6xqC2i7dDcW0qH5Z4jjnLRwyM6nxCSzLYi1mzXvp+G/0pLFcxA4I4Jo8hR84aPTMy6HtQ2p9LWtYaVBpPMtkTDRhoNTz4KZ1UyvHjh5IEwzhZJCFlwzFjDE17Ze/wB5WvvY2Gu9aFyxz1eQwOrRTLo0L63y9UP41096z/lnh0eBjOPxBjlJZVhWMhyGPeLX2DAHY/xUZx/mFXjVFztJHIzriXY5zc37qg9zYaa2tpvVHURVdDZwwvag+YGUH1U3oGPYvS3D+ILMuZfqP89KdVjn2dc/me0bm06jXykA3IHzjqOu/truExQkUMOtPo1XXtlV+od43jzS3NEXhklqKKK1JaKpnOfM64eGSZtQmir8zHwr9Tqf6QatHE5ssZ8zp/P6Vgv2r8b7TErhge7ALt/zHFz+S2X6nzrBVG3rij+I6TvIeaYOi29qqRxTFSTyNNIczOczHzJ9PLyHQWptg8Y8LrIjFWUggjoRTwMDsRXw4cHeuoWylypDi/M8uNfNK2lzljGirm3sP7nU1ZPs6hyJOw3ZggBNgcqljf8ApAbX6VTMJwSSZgsKs59Btfa52H1q2YTANh8MA5ZVdriUrmTPYC7ra7RGwUWuCdSNhWG0hgp7JsBNpyDeKlONLhp7oydtIDlMkIClDpfvXAIAIvo1hUDDy3EskqOZWWBrMoyXZsrPYbHRUYkaelqmuG4BZCJ2xCQGVlDQAozK4QqzAv4FI7ttTY6mpocuYdSzLjijSN2kh7aI3Y7llIt1tYdCfOrUbJXDOhl794Kj7QycV8wcCqOyiKq6C3ZMgXVgTlsOtgdAxbQk1nHMHDAmMlW1hfMB/iF/3vVt5k4evaRZ8RFJF2plaXDNla5yj7xbnKLAfegkKL6a0w5i4b8VMxhcFiSqF28YALhDcaOF1FySV8Vja6KLDZ6n8TUYprn7RuCqsuOZUaMMcrEEqDoSNiR51Hm7GpHF8GkgNpo3T1tcH/qFxXKZRtaum0h2ISDLcEjhDJEyyocroQykbgjrXoHkLmtcREko0D911H4XHiHt+IehrAmnUdas/wBmfHOyxRhJ7mIsBfpIuqH91+orJbaJey8z6m4j055K9N0GDkV6TFFMuE4nPGPSipo1RVYHjIhVcLphMeOYoBsticq5rD9vc2tXl7iOJeaWSVwczuztvoWYkj6bfSvVHHMCWUSL4k6ea9R79axj7R+WcjHHwgZW/wBao9bDP/ZvWx61ls7hTtL2PzdiDvAERyTHCWAjRZusR8j+Rqf5SXDGbJi1YBtEYkhc3QN6E2F76VYuReHjESykWJWBil9RnYFVJHpTvnngPw2BwyBfuwT2rW1MjAWLeniA8vrWirXYany8wT6T6KGgxfUtxSMQwyJGAtskSJcKAZQoYm3UgnXe+1VXjmJyuFIYBLNZgAQ0lwNMqkEKG8QBPdvewNR2E5mLYeSGRFl7MKyl9yitbI1vRiQ24tTriWAkw4yyQiLMEdVDFzlIdbljqzXI19qzU7O6nJOh9Ewva9wadUg0SuviGYXuuvSxB8rG/Typm4sbVOcQxkHYwJBF3wv3spBuzeS67anp0FI27OOOSOdTLIDmRR3k6WObzNdywW/ZO6eRw/fcuNWsjwZpiW4dfZnmu04GUwnxZdQc6hUuD3TmBzDzvbTyJpfh3Fe7HEzRqEbuSSFmcKQGVVXXu7oSSNh1GrXEYmeALC0SRMmtzEgfXqWIufeiIYuKCfEYcARxBO0Y73NzYDqLOL6fUUz4o01WgOgumRG5Osz2scbsgazvVqx2Pih7SViMgAe2+rXsBc2zWOgt76VlnE52mkMoiCKx7qqthp9NTbc9af8AMPGC8mQiypbQfifKoZ29T+gq58h8F+K4fikkHdkP3OawPaKp1S/rlB+tcKm1tlp7R2Zjs94rpucXm6FmZwzD8J/KvsAZXBW4a4K23uDpb1vV3+0jhi4fERgEXMCZgPmQZSfranv2Zcp52+OmHdU/dA+Y0L28hsvrr0rV8ywUdscoSS03rq1vladyAHGVmUMy+RsCw+jEiipLhGCKKXYWdunygbD+fWis1jY5lLpCJJMbp0VqhBdgpCqxx/hKi91vFJcEHYFtCP8ACas9cSxBgVYXB0Iq1ps+2bgYcMQdxUMfdPDVeeijcF4gGsTh5Lgde4Tqt/nU29xbzqyScSkdi7ZGhmtmUqZFcHpboQLIF0Obva1Z+beV0nifDS7HvRydQRsfcbEdRWT8Gx2KwWJ+FAPahwhjJ7rX0De1tb+VYrvzLS+AKjcHA++YP/U6bhDdDkpKLlqJcawMbIvw+aSIsGyNPdcob0U3F9b074lhnbBhWiJfBnK0jOzdohFgiWHdBUhgemXe4qVx+GGElnknLOZ2BDIjOtlUd1gt7W1PtY1XONcxYaVMglmFhYOkZzDyuSQCt+lvanWau9xkgkECffWk2iheaC0w4ZT4KFiiJAkQ3Te+txr+MdD67eRr4T13J9taseA4kksBEMecwooRRrlYkC7bNY94v5nLqero8Pb4pyUPY2YJk7Y+B1sxsuhZSbDbu9Kua8EghS1kaePiqxPmUZ5QxOgCtclj0BJ1C/lfpVlPCGMUGEdCEa880ylrSAm4BU7E6LrY6E7CmPNuNjRBES8aSESAJ4tMveyk+MkOM5y3B2pPCc5YZIwiQ4ggG+rL3jp4j7C1MFR5pyxuJ7glPoB1QFxwmTvJUgnKkM/EEM4LdrCZAoOQPJFYEMdbKVsdKkcZiiJS7iOOLDXUWtaEo2yAadpawtYZhqdDS2HglxMsAeBsMIZFm7ZmjHi0ygKxvnFgB5C9UjmZcVNjnwr3eXtMiqNFN9QQBsMtiSdhesVNjqzwwuyHuOS1uIaJTjAYWTjWPMj3WNQM1vwoCcqj+tv5PStv4Fwte7ZQscdgqja66C39K7e9QfJ/K64aFMOniPeeQC17+Jv/AFUeVXqKIKoUCwAsBTWAWh4u/bZlxO/qGiWSWiTmV3RRRXSSUUUUUITbiGBEqZTvuD5Gs847wEGdMWI74jDXuvzrY6erDdT9K0yozjPDs47RPGv6jyrn2ugfu0xjEEfzDUde5Opv/E8uCyyLEyAtItpYJFzE6EyuxK5Ta2WUnKABqBpew1gOJ8ox4gK2HlERa57Gdr6Zsi5ZFuLEg2DW66ka1I86YWXBSfHYYnspTaaM6qHOmYjoD+h96gU5jwstu0jeI2t3SZI9AQLrcNYA2AvYADypVEPaNpRMtO7wI39Xcrug4OzSWA5fx2ClE64eRuh7Mdojo24zJfS3WrsJVEJciZu6SYirZzfZbBb6nTXoSaj8PxhDIHXFIAitlQkrmbJlTNcALY7W0Fj50Hj8tmVcWFBuVPbKQostlPeuSO8Nhqb6jZdV76pF5sHmFZou5Kp43lrG4lmmOGkBY7svZoqjQC72AUC35VKcH5HjjCvipg2YArDh2DXu2UZpNlGay6XOo2qQxvGUewmmRrKFJLM5zAPeRd9CWGmlso8qjOK87Q5WjyGY584uOzUWB7u5Yi5vupNl8q1bWu4BrRA4ep/SXdbmSrBJKskfeSOHCxqSEbMAuawurDvdsCvW5uw6E1M8s8ILyHHTAtLIoRLqFbJ+EEDQOwsTbZbDzqncncNl4lOs8/8As8BsqbIWGuUD5Ru199ASb1tfBMFtKRp+Ae+7H1P7e9Z303B2xaekRj/SNeZ971N4ROnin3DsH2a6+JtWI/Yeg2p3RRXUYxtNoa3IJBMmSiiiirqEUUUUIRRRRQhVrmPhK94lQ0UgyyIdtf7f3rAOa+WDgMRkNzC/eic9V+U/1DQH6GvUM0QZSrC4OhFU7i/Lhb7uSDt4gcy3UNb3HnXP6VlqFzWksdmBmDvjcdU7CoInELz+Z1+YVHit4PJGH1/0C3tCv8V8HJOH/wCA/wDCv8VoPxBp/B3+qoKJGo7Vi8c62GoGlOeE8vvjcQI4tjq79FA3Pv0A6mtePKkC3PwIHqYE/wDm1SnBeGoDkw8KqT4mVAqj1OUC58qXV+JCLrGOLtARCltA5kiE65a5fRI1w8a5Y4x3v3y36knUmreBaksJhVjQIuw/U9SfWlqvZ6JpglxlxxJ96DRQ504DJFFFFaVRFFFFCEUUUUIRRRRQhFFFFCEUUUUIRRRRQhFFFFCEUUUUIRRRRQh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4" descr="data:image/jpeg;base64,/9j/4AAQSkZJRgABAQAAAQABAAD/2wCEAAkGBhQRERQRExIUFRUUGCAWGRUUGBcYHhwdFhoaGhwfGhwYHCYqIRkvGxscHzAhIycpLC4sHR4xNTAqNSYtLCkBCQoKDgwOGg8PGjQjHCQpLywqNSs1MC4wLDU1NSw0Ki00LyovNTQvMCwtKSkpLC8pNCwsNSw0LSwsLCwsLzEqKf/AABEIAHgAeAMBIgACEQEDEQH/xAAcAAABBQEBAQAAAAAAAAAAAAAAAwQFBgcCCAH/xAA/EAACAQIEAwYDBwICCwEAAAABAgMAEQQSITEFBkETIjJRYXEUUoEHI0KRobHRYsFy8CQzNFNUc4KSo8LSFf/EABkBAAIDAQAAAAAAAAAAAAAAAAADAQIEBf/EADYRAAEDAQUECAYABwAAAAAAAAEAAhEDBBIhMUETUWGBInGRobHB0fAFFDIzQuEjUmJygpLx/9oADAMBAAIRAxEAPwDcaKKKEIoormSUKLk2FQSAJKF1RUJj+ZFTRRc+xJ/7R/eqhxH7QlziMSBnY2EaHOxPlljv+pFYjbWu+00u6su04JopnXBaQ0gG5A9zXHxSfOv5isn4hzdMiPKcNJlRc5zPEjAXsLoCzC52uBSeC5qnmiSZIogjnKM+Jscx0CEdn4z5Ur5utE3Gx/d6BW2bd/ctgVgdjevtY3gPtGLSvB8POJo75kUxt4d7aqT9NTVg4d9o0ZfszLkf/dzgxtrtpJb96YLXUBh9M/4kO/fco2Y0PktEoqHwfMatYNofMfx/F6lo5AwuDceYrRStFOt9B9exLcwtzXVFFFPVUUUUUIRRRSWJxARSxqr3BjS52QUgSuMXjBGLn8v89KoXNXOgjcRKGlnbwwp4vQsfwL76mmH2h8//AAq5EIM7i4vqEHR2Hn8q/U+tK5N5ijUZXmljmecSGVFEnaXFskl9bXJPvrXMe2pXbtXjo6N38XR4JzYaYGaUwHGW4mk6lpDMimRMKv3cTZWG5BzM1ujHrTbnfhAVcPiYwsaFBF2cdrxsoJYZk0O/nfeu8Rg0wuIj4hh8RKsbYkxziZCpU3zsCFHeW19LaG1cf/sdqMRHgcOHw5PaNFMoaxJIvEoOmxNr3H0pgLtoHt+njgBoRw4Yc1OkaqR4xgnxjRDDhg2Mwys8jyEBhBpkZVUjNt1trS/L6NHgcKThs18WD3g+l9BJb9PLSqNjeZMUwydvIqWA7NDkUZemVbW2v760g3EJQhYSyAkWuHbz96YLG8suEiJnXj5R2KpqCZVr4Dw8LxrEvJnf4cyTZzYbDQtprobC1ulHK2D+IfF4qRRMoQqY3AzOz6xqC2i7dDcW0qH5Z4jjnLRwyM6nxCSzLYi1mzXvp+G/0pLFcxA4I4Jo8hR84aPTMy6HtQ2p9LWtYaVBpPMtkTDRhoNTz4KZ1UyvHjh5IEwzhZJCFlwzFjDE17Ze/wB5WvvY2Gu9aFyxz1eQwOrRTLo0L63y9UP41096z/lnh0eBjOPxBjlJZVhWMhyGPeLX2DAHY/xUZx/mFXjVFztJHIzriXY5zc37qg9zYaa2tpvVHURVdDZwwvag+YGUH1U3oGPYvS3D+ILMuZfqP89KdVjn2dc/me0bm06jXykA3IHzjqOu/truExQkUMOtPo1XXtlV+od43jzS3NEXhklqKKK1JaKpnOfM64eGSZtQmir8zHwr9Tqf6QatHE5ssZ8zp/P6Vgv2r8b7TErhge7ALt/zHFz+S2X6nzrBVG3rij+I6TvIeaYOi29qqRxTFSTyNNIczOczHzJ9PLyHQWptg8Y8LrIjFWUggjoRTwMDsRXw4cHeuoWylypDi/M8uNfNK2lzljGirm3sP7nU1ZPs6hyJOw3ZggBNgcqljf8ApAbX6VTMJwSSZgsKs59Btfa52H1q2YTANh8MA5ZVdriUrmTPYC7ra7RGwUWuCdSNhWG0hgp7JsBNpyDeKlONLhp7oydtIDlMkIClDpfvXAIAIvo1hUDDy3EskqOZWWBrMoyXZsrPYbHRUYkaelqmuG4BZCJ2xCQGVlDQAozK4QqzAv4FI7ttTY6mpocuYdSzLjijSN2kh7aI3Y7llIt1tYdCfOrUbJXDOhl794Kj7QycV8wcCqOyiKq6C3ZMgXVgTlsOtgdAxbQk1nHMHDAmMlW1hfMB/iF/3vVt5k4evaRZ8RFJF2plaXDNla5yj7xbnKLAfegkKL6a0w5i4b8VMxhcFiSqF28YALhDcaOF1FySV8Vja6KLDZ6n8TUYprn7RuCqsuOZUaMMcrEEqDoSNiR51Hm7GpHF8GkgNpo3T1tcH/qFxXKZRtaum0h2ISDLcEjhDJEyyocroQykbgjrXoHkLmtcREko0D911H4XHiHt+IehrAmnUdas/wBmfHOyxRhJ7mIsBfpIuqH91+orJbaJey8z6m4j055K9N0GDkV6TFFMuE4nPGPSipo1RVYHjIhVcLphMeOYoBsticq5rD9vc2tXl7iOJeaWSVwczuztvoWYkj6bfSvVHHMCWUSL4k6ea9R79axj7R+WcjHHwgZW/wBao9bDP/ZvWx61ls7hTtL2PzdiDvAERyTHCWAjRZusR8j+Rqf5SXDGbJi1YBtEYkhc3QN6E2F76VYuReHjESykWJWBil9RnYFVJHpTvnngPw2BwyBfuwT2rW1MjAWLeniA8vrWirXYany8wT6T6KGgxfUtxSMQwyJGAtskSJcKAZQoYm3UgnXe+1VXjmJyuFIYBLNZgAQ0lwNMqkEKG8QBPdvewNR2E5mLYeSGRFl7MKyl9yitbI1vRiQ24tTriWAkw4yyQiLMEdVDFzlIdbljqzXI19qzU7O6nJOh9Ewva9wadUg0SuviGYXuuvSxB8rG/Typm4sbVOcQxkHYwJBF3wv3spBuzeS67anp0FI27OOOSOdTLIDmRR3k6WObzNdywW/ZO6eRw/fcuNWsjwZpiW4dfZnmu04GUwnxZdQc6hUuD3TmBzDzvbTyJpfh3Fe7HEzRqEbuSSFmcKQGVVXXu7oSSNh1GrXEYmeALC0SRMmtzEgfXqWIufeiIYuKCfEYcARxBO0Y73NzYDqLOL6fUUz4o01WgOgumRG5Osz2scbsgazvVqx2Pih7SViMgAe2+rXsBc2zWOgt76VlnE52mkMoiCKx7qqthp9NTbc9af8AMPGC8mQiypbQfifKoZ29T+gq58h8F+K4fikkHdkP3OawPaKp1S/rlB+tcKm1tlp7R2Zjs94rpucXm6FmZwzD8J/KvsAZXBW4a4K23uDpb1vV3+0jhi4fERgEXMCZgPmQZSfranv2Zcp52+OmHdU/dA+Y0L28hsvrr0rV8ywUdscoSS03rq1vladyAHGVmUMy+RsCw+jEiipLhGCKKXYWdunygbD+fWis1jY5lLpCJJMbp0VqhBdgpCqxx/hKi91vFJcEHYFtCP8ACas9cSxBgVYXB0Iq1ps+2bgYcMQdxUMfdPDVeeijcF4gGsTh5Lgde4Tqt/nU29xbzqyScSkdi7ZGhmtmUqZFcHpboQLIF0Obva1Z+beV0nifDS7HvRydQRsfcbEdRWT8Gx2KwWJ+FAPahwhjJ7rX0De1tb+VYrvzLS+AKjcHA++YP/U6bhDdDkpKLlqJcawMbIvw+aSIsGyNPdcob0U3F9b074lhnbBhWiJfBnK0jOzdohFgiWHdBUhgemXe4qVx+GGElnknLOZ2BDIjOtlUd1gt7W1PtY1XONcxYaVMglmFhYOkZzDyuSQCt+lvanWau9xkgkECffWk2iheaC0w4ZT4KFiiJAkQ3Te+txr+MdD67eRr4T13J9taseA4kksBEMecwooRRrlYkC7bNY94v5nLqero8Pb4pyUPY2YJk7Y+B1sxsuhZSbDbu9Kua8EghS1kaePiqxPmUZ5QxOgCtclj0BJ1C/lfpVlPCGMUGEdCEa880ylrSAm4BU7E6LrY6E7CmPNuNjRBES8aSESAJ4tMveyk+MkOM5y3B2pPCc5YZIwiQ4ggG+rL3jp4j7C1MFR5pyxuJ7glPoB1QFxwmTvJUgnKkM/EEM4LdrCZAoOQPJFYEMdbKVsdKkcZiiJS7iOOLDXUWtaEo2yAadpawtYZhqdDS2HglxMsAeBsMIZFm7ZmjHi0ygKxvnFgB5C9UjmZcVNjnwr3eXtMiqNFN9QQBsMtiSdhesVNjqzwwuyHuOS1uIaJTjAYWTjWPMj3WNQM1vwoCcqj+tv5PStv4Fwte7ZQscdgqja66C39K7e9QfJ/K64aFMOniPeeQC17+Jv/AFUeVXqKIKoUCwAsBTWAWh4u/bZlxO/qGiWSWiTmV3RRRXSSUUUUUITbiGBEqZTvuD5Gs847wEGdMWI74jDXuvzrY6erDdT9K0yozjPDs47RPGv6jyrn2ugfu0xjEEfzDUde5Opv/E8uCyyLEyAtItpYJFzE6EyuxK5Ta2WUnKABqBpew1gOJ8ox4gK2HlERa57Gdr6Zsi5ZFuLEg2DW66ka1I86YWXBSfHYYnspTaaM6qHOmYjoD+h96gU5jwstu0jeI2t3SZI9AQLrcNYA2AvYADypVEPaNpRMtO7wI39Xcrug4OzSWA5fx2ClE64eRuh7Mdojo24zJfS3WrsJVEJciZu6SYirZzfZbBb6nTXoSaj8PxhDIHXFIAitlQkrmbJlTNcALY7W0Fj50Hj8tmVcWFBuVPbKQostlPeuSO8Nhqb6jZdV76pF5sHmFZou5Kp43lrG4lmmOGkBY7svZoqjQC72AUC35VKcH5HjjCvipg2YArDh2DXu2UZpNlGay6XOo2qQxvGUewmmRrKFJLM5zAPeRd9CWGmlso8qjOK87Q5WjyGY584uOzUWB7u5Yi5vupNl8q1bWu4BrRA4ep/SXdbmSrBJKskfeSOHCxqSEbMAuawurDvdsCvW5uw6E1M8s8ILyHHTAtLIoRLqFbJ+EEDQOwsTbZbDzqncncNl4lOs8/8As8BsqbIWGuUD5Ru199ASb1tfBMFtKRp+Ae+7H1P7e9Z303B2xaekRj/SNeZ971N4ROnin3DsH2a6+JtWI/Yeg2p3RRXUYxtNoa3IJBMmSiiiirqEUUUUIRRRRQhVrmPhK94lQ0UgyyIdtf7f3rAOa+WDgMRkNzC/eic9V+U/1DQH6GvUM0QZSrC4OhFU7i/Lhb7uSDt4gcy3UNb3HnXP6VlqFzWksdmBmDvjcdU7CoInELz+Z1+YVHit4PJGH1/0C3tCv8V8HJOH/wCA/wDCv8VoPxBp/B3+qoKJGo7Vi8c62GoGlOeE8vvjcQI4tjq79FA3Pv0A6mtePKkC3PwIHqYE/wDm1SnBeGoDkw8KqT4mVAqj1OUC58qXV+JCLrGOLtARCltA5kiE65a5fRI1w8a5Y4x3v3y36knUmreBaksJhVjQIuw/U9SfWlqvZ6JpglxlxxJ96DRQ504DJFFFFaVRFFFFCEUUUUIRRRRQhFFFFCEUUUUIRRRRQhFFFFCEUUUUIRRRRQh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4" descr="http://www.noaanews.noaa.gov/stories2004/images/tsunamiwarningcenter-alask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19923" r="7663" b="12818"/>
          <a:stretch/>
        </p:blipFill>
        <p:spPr bwMode="auto">
          <a:xfrm>
            <a:off x="3673016" y="770795"/>
            <a:ext cx="1568730" cy="94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 flipH="1">
            <a:off x="3667760" y="1788160"/>
            <a:ext cx="556356" cy="45629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1558927" y="2922121"/>
            <a:ext cx="792482" cy="47086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1751385" y="3599785"/>
            <a:ext cx="1224861" cy="132781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682768" y="1965960"/>
            <a:ext cx="346432" cy="296164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161280" y="1788160"/>
            <a:ext cx="609600" cy="3556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953488" y="3141599"/>
            <a:ext cx="595392" cy="45818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143744" y="3784891"/>
            <a:ext cx="978416" cy="148666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1" name="Picture 6" descr="http://www.odmp.org/media/image/agency/966/9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80" y="2244457"/>
            <a:ext cx="1355328" cy="13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609726" y="1793187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Eureka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90" y="5271557"/>
            <a:ext cx="1811512" cy="9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Arrow Connector 51"/>
          <p:cNvCxnSpPr/>
          <p:nvPr/>
        </p:nvCxnSpPr>
        <p:spPr bwMode="auto">
          <a:xfrm flipH="1">
            <a:off x="2976246" y="3599785"/>
            <a:ext cx="489196" cy="155133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" name="Picture 8" descr="samoa fir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43" y="5423665"/>
            <a:ext cx="1862138" cy="130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G:\PHOTOS\office\Outside Office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r="8275" b="33096"/>
          <a:stretch/>
        </p:blipFill>
        <p:spPr bwMode="auto">
          <a:xfrm>
            <a:off x="2569846" y="2441928"/>
            <a:ext cx="1654270" cy="10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TextBox 1051"/>
          <p:cNvSpPr txBox="1"/>
          <p:nvPr/>
        </p:nvSpPr>
        <p:spPr>
          <a:xfrm>
            <a:off x="4886712" y="4528224"/>
            <a:ext cx="115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152400"/>
            <a:ext cx="8296275" cy="533400"/>
          </a:xfrm>
        </p:spPr>
        <p:txBody>
          <a:bodyPr/>
          <a:lstStyle/>
          <a:p>
            <a:pPr algn="ctr">
              <a:defRPr/>
            </a:pPr>
            <a:r>
              <a:rPr lang="en-US" altLang="en-US" dirty="0" smtClean="0"/>
              <a:t>Tsunami Warning System</a:t>
            </a:r>
            <a:endParaRPr lang="en-US" altLang="en-US" dirty="0"/>
          </a:p>
        </p:txBody>
      </p:sp>
      <p:sp>
        <p:nvSpPr>
          <p:cNvPr id="140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990600"/>
            <a:ext cx="8305800" cy="4648200"/>
          </a:xfrm>
        </p:spPr>
        <p:txBody>
          <a:bodyPr/>
          <a:lstStyle/>
          <a:p>
            <a:pPr marL="533400" indent="-533400">
              <a:defRPr/>
            </a:pPr>
            <a:endParaRPr lang="en-US" altLang="en-US" dirty="0"/>
          </a:p>
          <a:p>
            <a:pPr marL="1149350" lvl="3" indent="-342900">
              <a:defRPr/>
            </a:pPr>
            <a:r>
              <a:rPr lang="en-US" altLang="en-US" dirty="0" smtClean="0"/>
              <a:t>Sirens</a:t>
            </a:r>
          </a:p>
          <a:p>
            <a:pPr marL="1149350" lvl="3" indent="-342900">
              <a:defRPr/>
            </a:pPr>
            <a:r>
              <a:rPr lang="en-US" altLang="en-US" dirty="0" smtClean="0"/>
              <a:t>Civil Air Patrol</a:t>
            </a:r>
          </a:p>
          <a:p>
            <a:pPr marL="1149350" lvl="3" indent="-342900">
              <a:defRPr/>
            </a:pPr>
            <a:r>
              <a:rPr lang="en-US" altLang="en-US" dirty="0" smtClean="0"/>
              <a:t>Emergency Alert System</a:t>
            </a:r>
          </a:p>
          <a:p>
            <a:pPr marL="1149350" lvl="3" indent="-342900">
              <a:defRPr/>
            </a:pPr>
            <a:r>
              <a:rPr lang="en-US" altLang="en-US" dirty="0" smtClean="0"/>
              <a:t>NOAA Weather Radio</a:t>
            </a:r>
          </a:p>
          <a:p>
            <a:pPr marL="1149350" lvl="3" indent="-342900">
              <a:defRPr/>
            </a:pPr>
            <a:r>
              <a:rPr lang="en-US" altLang="en-US" dirty="0" smtClean="0"/>
              <a:t>Social media</a:t>
            </a:r>
          </a:p>
          <a:p>
            <a:pPr marL="1149350" lvl="3" indent="-342900">
              <a:defRPr/>
            </a:pPr>
            <a:r>
              <a:rPr lang="en-US" altLang="en-US" dirty="0" smtClean="0"/>
              <a:t>Door-to-door</a:t>
            </a:r>
          </a:p>
          <a:p>
            <a:pPr marL="1149350" lvl="3" indent="-342900">
              <a:defRPr/>
            </a:pPr>
            <a:r>
              <a:rPr lang="en-US" altLang="en-US" dirty="0" smtClean="0"/>
              <a:t>Wireless Emergency Alert (WEA)</a:t>
            </a:r>
          </a:p>
          <a:p>
            <a:pPr marL="806450" lvl="3" indent="0">
              <a:buFontTx/>
              <a:buNone/>
              <a:defRPr/>
            </a:pPr>
            <a:endParaRPr lang="en-US" altLang="en-US" dirty="0"/>
          </a:p>
          <a:p>
            <a:pPr marL="533400" indent="-533400">
              <a:buFontTx/>
              <a:buChar char="•"/>
              <a:defRPr/>
            </a:pPr>
            <a:endParaRPr lang="en-US" altLang="en-US" dirty="0"/>
          </a:p>
          <a:p>
            <a:pPr marL="533400" indent="-533400">
              <a:buFontTx/>
              <a:buChar char="•"/>
              <a:defRPr/>
            </a:pPr>
            <a:endParaRPr lang="en-US" altLang="en-US" dirty="0"/>
          </a:p>
        </p:txBody>
      </p:sp>
      <p:pic>
        <p:nvPicPr>
          <p:cNvPr id="46084" name="Picture 5" descr="NOAA_LO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 descr="Installation of Tsunami Sir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970088"/>
            <a:ext cx="311150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2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Tsunami Warning Test	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22420"/>
          </a:xfrm>
        </p:spPr>
        <p:txBody>
          <a:bodyPr/>
          <a:lstStyle/>
          <a:p>
            <a:r>
              <a:rPr lang="en-US" dirty="0" smtClean="0"/>
              <a:t>March 23</a:t>
            </a:r>
            <a:r>
              <a:rPr lang="en-US" baseline="30000" dirty="0" smtClean="0"/>
              <a:t>rd</a:t>
            </a:r>
            <a:r>
              <a:rPr lang="en-US" dirty="0" smtClean="0"/>
              <a:t> between 11:00 a.m. and 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1813"/>
            <a:ext cx="8229600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71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6" y="0"/>
            <a:ext cx="8714104" cy="1143000"/>
          </a:xfrm>
        </p:spPr>
        <p:txBody>
          <a:bodyPr/>
          <a:lstStyle/>
          <a:p>
            <a:pPr algn="ctr"/>
            <a:r>
              <a:rPr lang="en-US" dirty="0" smtClean="0"/>
              <a:t>Ground shaking = Natural warning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24720" r="13332" b="13220"/>
          <a:stretch/>
        </p:blipFill>
        <p:spPr>
          <a:xfrm>
            <a:off x="7650480" y="3370692"/>
            <a:ext cx="1371600" cy="16203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32251" r="17620" b="8388"/>
          <a:stretch/>
        </p:blipFill>
        <p:spPr>
          <a:xfrm>
            <a:off x="482197" y="5007818"/>
            <a:ext cx="1269188" cy="15134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19953" r="23338" b="21071"/>
          <a:stretch/>
        </p:blipFill>
        <p:spPr>
          <a:xfrm>
            <a:off x="0" y="3062786"/>
            <a:ext cx="1371600" cy="1634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https://encrypted-tbn0.gstatic.com/images?q=tbn:ANd9GcQtZYVsLbvN5O6U-5JNSbODK9lWxrPhhJMFmrJq1UNeKCiDwjlXg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r="23340"/>
          <a:stretch/>
        </p:blipFill>
        <p:spPr bwMode="auto">
          <a:xfrm rot="703175" flipV="1">
            <a:off x="4913127" y="5073039"/>
            <a:ext cx="800857" cy="15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data:image/jpeg;base64,/9j/4AAQSkZJRgABAQAAAQABAAD/2wCEAAkGBhQRERQRExIUFRUUGCAWGRUUGBcYHhwdFhoaGhwfGhwYHCYqIRkvGxscHzAhIycpLC4sHR4xNTAqNSYtLCkBCQoKDgwOGg8PGjQjHCQpLywqNSs1MC4wLDU1NSw0Ki00LyovNTQvMCwtKSkpLC8pNCwsNSw0LSwsLCwsLzEqKf/AABEIAHgAeAMBIgACEQEDEQH/xAAcAAABBQEBAQAAAAAAAAAAAAAAAwQFBgcCCAH/xAA/EAACAQIEAwYDBwICCwEAAAABAgMAEQQSITEFBkETIjJRYXEUUoEHI0KRobHRYsFy8CQzNFNUc4KSo8LSFf/EABkBAAIDAQAAAAAAAAAAAAAAAAADAQIEBf/EADYRAAEDAQUECAYABwAAAAAAAAEAAhEDBBIhMUETUWGBInGRobHB0fAFFDIzQuEjUmJygpLx/9oADAMBAAIRAxEAPwDcaKKKEIoormSUKLk2FQSAJKF1RUJj+ZFTRRc+xJ/7R/eqhxH7QlziMSBnY2EaHOxPlljv+pFYjbWu+00u6su04JopnXBaQ0gG5A9zXHxSfOv5isn4hzdMiPKcNJlRc5zPEjAXsLoCzC52uBSeC5qnmiSZIogjnKM+Jscx0CEdn4z5Ur5utE3Gx/d6BW2bd/ctgVgdjevtY3gPtGLSvB8POJo75kUxt4d7aqT9NTVg4d9o0ZfszLkf/dzgxtrtpJb96YLXUBh9M/4kO/fco2Y0PktEoqHwfMatYNofMfx/F6lo5AwuDceYrRStFOt9B9exLcwtzXVFFFPVUUUUUIRRRSWJxARSxqr3BjS52QUgSuMXjBGLn8v89KoXNXOgjcRKGlnbwwp4vQsfwL76mmH2h8//AAq5EIM7i4vqEHR2Hn8q/U+tK5N5ijUZXmljmecSGVFEnaXFskl9bXJPvrXMe2pXbtXjo6N38XR4JzYaYGaUwHGW4mk6lpDMimRMKv3cTZWG5BzM1ujHrTbnfhAVcPiYwsaFBF2cdrxsoJYZk0O/nfeu8Rg0wuIj4hh8RKsbYkxziZCpU3zsCFHeW19LaG1cf/sdqMRHgcOHw5PaNFMoaxJIvEoOmxNr3H0pgLtoHt+njgBoRw4Yc1OkaqR4xgnxjRDDhg2Mwys8jyEBhBpkZVUjNt1trS/L6NHgcKThs18WD3g+l9BJb9PLSqNjeZMUwydvIqWA7NDkUZemVbW2v760g3EJQhYSyAkWuHbz96YLG8suEiJnXj5R2KpqCZVr4Dw8LxrEvJnf4cyTZzYbDQtprobC1ulHK2D+IfF4qRRMoQqY3AzOz6xqC2i7dDcW0qH5Z4jjnLRwyM6nxCSzLYi1mzXvp+G/0pLFcxA4I4Jo8hR84aPTMy6HtQ2p9LWtYaVBpPMtkTDRhoNTz4KZ1UyvHjh5IEwzhZJCFlwzFjDE17Ze/wB5WvvY2Gu9aFyxz1eQwOrRTLo0L63y9UP41096z/lnh0eBjOPxBjlJZVhWMhyGPeLX2DAHY/xUZx/mFXjVFztJHIzriXY5zc37qg9zYaa2tpvVHURVdDZwwvag+YGUH1U3oGPYvS3D+ILMuZfqP89KdVjn2dc/me0bm06jXykA3IHzjqOu/truExQkUMOtPo1XXtlV+od43jzS3NEXhklqKKK1JaKpnOfM64eGSZtQmir8zHwr9Tqf6QatHE5ssZ8zp/P6Vgv2r8b7TErhge7ALt/zHFz+S2X6nzrBVG3rij+I6TvIeaYOi29qqRxTFSTyNNIczOczHzJ9PLyHQWptg8Y8LrIjFWUggjoRTwMDsRXw4cHeuoWylypDi/M8uNfNK2lzljGirm3sP7nU1ZPs6hyJOw3ZggBNgcqljf8ApAbX6VTMJwSSZgsKs59Btfa52H1q2YTANh8MA5ZVdriUrmTPYC7ra7RGwUWuCdSNhWG0hgp7JsBNpyDeKlONLhp7oydtIDlMkIClDpfvXAIAIvo1hUDDy3EskqOZWWBrMoyXZsrPYbHRUYkaelqmuG4BZCJ2xCQGVlDQAozK4QqzAv4FI7ttTY6mpocuYdSzLjijSN2kh7aI3Y7llIt1tYdCfOrUbJXDOhl794Kj7QycV8wcCqOyiKq6C3ZMgXVgTlsOtgdAxbQk1nHMHDAmMlW1hfMB/iF/3vVt5k4evaRZ8RFJF2plaXDNla5yj7xbnKLAfegkKL6a0w5i4b8VMxhcFiSqF28YALhDcaOF1FySV8Vja6KLDZ6n8TUYprn7RuCqsuOZUaMMcrEEqDoSNiR51Hm7GpHF8GkgNpo3T1tcH/qFxXKZRtaum0h2ISDLcEjhDJEyyocroQykbgjrXoHkLmtcREko0D911H4XHiHt+IehrAmnUdas/wBmfHOyxRhJ7mIsBfpIuqH91+orJbaJey8z6m4j055K9N0GDkV6TFFMuE4nPGPSipo1RVYHjIhVcLphMeOYoBsticq5rD9vc2tXl7iOJeaWSVwczuztvoWYkj6bfSvVHHMCWUSL4k6ea9R79axj7R+WcjHHwgZW/wBao9bDP/ZvWx61ls7hTtL2PzdiDvAERyTHCWAjRZusR8j+Rqf5SXDGbJi1YBtEYkhc3QN6E2F76VYuReHjESykWJWBil9RnYFVJHpTvnngPw2BwyBfuwT2rW1MjAWLeniA8vrWirXYany8wT6T6KGgxfUtxSMQwyJGAtskSJcKAZQoYm3UgnXe+1VXjmJyuFIYBLNZgAQ0lwNMqkEKG8QBPdvewNR2E5mLYeSGRFl7MKyl9yitbI1vRiQ24tTriWAkw4yyQiLMEdVDFzlIdbljqzXI19qzU7O6nJOh9Ewva9wadUg0SuviGYXuuvSxB8rG/Typm4sbVOcQxkHYwJBF3wv3spBuzeS67anp0FI27OOOSOdTLIDmRR3k6WObzNdywW/ZO6eRw/fcuNWsjwZpiW4dfZnmu04GUwnxZdQc6hUuD3TmBzDzvbTyJpfh3Fe7HEzRqEbuSSFmcKQGVVXXu7oSSNh1GrXEYmeALC0SRMmtzEgfXqWIufeiIYuKCfEYcARxBO0Y73NzYDqLOL6fUUz4o01WgOgumRG5Osz2scbsgazvVqx2Pih7SViMgAe2+rXsBc2zWOgt76VlnE52mkMoiCKx7qqthp9NTbc9af8AMPGC8mQiypbQfifKoZ29T+gq58h8F+K4fikkHdkP3OawPaKp1S/rlB+tcKm1tlp7R2Zjs94rpucXm6FmZwzD8J/KvsAZXBW4a4K23uDpb1vV3+0jhi4fERgEXMCZgPmQZSfranv2Zcp52+OmHdU/dA+Y0L28hsvrr0rV8ywUdscoSS03rq1vladyAHGVmUMy+RsCw+jEiipLhGCKKXYWdunygbD+fWis1jY5lLpCJJMbp0VqhBdgpCqxx/hKi91vFJcEHYFtCP8ACas9cSxBgVYXB0Iq1ps+2bgYcMQdxUMfdPDVeeijcF4gGsTh5Lgde4Tqt/nU29xbzqyScSkdi7ZGhmtmUqZFcHpboQLIF0Obva1Z+beV0nifDS7HvRydQRsfcbEdRWT8Gx2KwWJ+FAPahwhjJ7rX0De1tb+VYrvzLS+AKjcHA++YP/U6bhDdDkpKLlqJcawMbIvw+aSIsGyNPdcob0U3F9b074lhnbBhWiJfBnK0jOzdohFgiWHdBUhgemXe4qVx+GGElnknLOZ2BDIjOtlUd1gt7W1PtY1XONcxYaVMglmFhYOkZzDyuSQCt+lvanWau9xkgkECffWk2iheaC0w4ZT4KFiiJAkQ3Te+txr+MdD67eRr4T13J9taseA4kksBEMecwooRRrlYkC7bNY94v5nLqero8Pb4pyUPY2YJk7Y+B1sxsuhZSbDbu9Kua8EghS1kaePiqxPmUZ5QxOgCtclj0BJ1C/lfpVlPCGMUGEdCEa880ylrSAm4BU7E6LrY6E7CmPNuNjRBES8aSESAJ4tMveyk+MkOM5y3B2pPCc5YZIwiQ4ggG+rL3jp4j7C1MFR5pyxuJ7glPoB1QFxwmTvJUgnKkM/EEM4LdrCZAoOQPJFYEMdbKVsdKkcZiiJS7iOOLDXUWtaEo2yAadpawtYZhqdDS2HglxMsAeBsMIZFm7ZmjHi0ygKxvnFgB5C9UjmZcVNjnwr3eXtMiqNFN9QQBsMtiSdhesVNjqzwwuyHuOS1uIaJTjAYWTjWPMj3WNQM1vwoCcqj+tv5PStv4Fwte7ZQscdgqja66C39K7e9QfJ/K64aFMOniPeeQC17+Jv/AFUeVXqKIKoUCwAsBTWAWh4u/bZlxO/qGiWSWiTmV3RRRXSSUUUUUITbiGBEqZTvuD5Gs847wEGdMWI74jDXuvzrY6erDdT9K0yozjPDs47RPGv6jyrn2ugfu0xjEEfzDUde5Opv/E8uCyyLEyAtItpYJFzE6EyuxK5Ta2WUnKABqBpew1gOJ8ox4gK2HlERa57Gdr6Zsi5ZFuLEg2DW66ka1I86YWXBSfHYYnspTaaM6qHOmYjoD+h96gU5jwstu0jeI2t3SZI9AQLrcNYA2AvYADypVEPaNpRMtO7wI39Xcrug4OzSWA5fx2ClE64eRuh7Mdojo24zJfS3WrsJVEJciZu6SYirZzfZbBb6nTXoSaj8PxhDIHXFIAitlQkrmbJlTNcALY7W0Fj50Hj8tmVcWFBuVPbKQostlPeuSO8Nhqb6jZdV76pF5sHmFZou5Kp43lrG4lmmOGkBY7svZoqjQC72AUC35VKcH5HjjCvipg2YArDh2DXu2UZpNlGay6XOo2qQxvGUewmmRrKFJLM5zAPeRd9CWGmlso8qjOK87Q5WjyGY584uOzUWB7u5Yi5vupNl8q1bWu4BrRA4ep/SXdbmSrBJKskfeSOHCxqSEbMAuawurDvdsCvW5uw6E1M8s8ILyHHTAtLIoRLqFbJ+EEDQOwsTbZbDzqncncNl4lOs8/8As8BsqbIWGuUD5Ru199ASb1tfBMFtKRp+Ae+7H1P7e9Z303B2xaekRj/SNeZ971N4ROnin3DsH2a6+JtWI/Yeg2p3RRXUYxtNoa3IJBMmSiiiirqEUUUUIRRRRQhVrmPhK94lQ0UgyyIdtf7f3rAOa+WDgMRkNzC/eic9V+U/1DQH6GvUM0QZSrC4OhFU7i/Lhb7uSDt4gcy3UNb3HnXP6VlqFzWksdmBmDvjcdU7CoInELz+Z1+YVHit4PJGH1/0C3tCv8V8HJOH/wCA/wDCv8VoPxBp/B3+qoKJGo7Vi8c62GoGlOeE8vvjcQI4tjq79FA3Pv0A6mtePKkC3PwIHqYE/wDm1SnBeGoDkw8KqT4mVAqj1OUC58qXV+JCLrGOLtARCltA5kiE65a5fRI1w8a5Y4x3v3y36knUmreBaksJhVjQIuw/U9SfWlqvZ6JpglxlxxJ96DRQ504DJFFFFaVRFFFFCEUUUUIRRRRQhFFFFCEUUUUIRRRRQhFFFFCEUUUUIRRRRQh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4" descr="data:image/jpeg;base64,/9j/4AAQSkZJRgABAQAAAQABAAD/2wCEAAkGBhQRERQRExIUFRUUGCAWGRUUGBcYHhwdFhoaGhwfGhwYHCYqIRkvGxscHzAhIycpLC4sHR4xNTAqNSYtLCkBCQoKDgwOGg8PGjQjHCQpLywqNSs1MC4wLDU1NSw0Ki00LyovNTQvMCwtKSkpLC8pNCwsNSw0LSwsLCwsLzEqKf/AABEIAHgAeAMBIgACEQEDEQH/xAAcAAABBQEBAQAAAAAAAAAAAAAAAwQFBgcCCAH/xAA/EAACAQIEAwYDBwICCwEAAAABAgMAEQQSITEFBkETIjJRYXEUUoEHI0KRobHRYsFy8CQzNFNUc4KSo8LSFf/EABkBAAIDAQAAAAAAAAAAAAAAAAADAQIEBf/EADYRAAEDAQUECAYABwAAAAAAAAEAAhEDBBIhMUETUWGBInGRobHB0fAFFDIzQuEjUmJygpLx/9oADAMBAAIRAxEAPwDcaKKKEIoormSUKLk2FQSAJKF1RUJj+ZFTRRc+xJ/7R/eqhxH7QlziMSBnY2EaHOxPlljv+pFYjbWu+00u6su04JopnXBaQ0gG5A9zXHxSfOv5isn4hzdMiPKcNJlRc5zPEjAXsLoCzC52uBSeC5qnmiSZIogjnKM+Jscx0CEdn4z5Ur5utE3Gx/d6BW2bd/ctgVgdjevtY3gPtGLSvB8POJo75kUxt4d7aqT9NTVg4d9o0ZfszLkf/dzgxtrtpJb96YLXUBh9M/4kO/fco2Y0PktEoqHwfMatYNofMfx/F6lo5AwuDceYrRStFOt9B9exLcwtzXVFFFPVUUUUUIRRRSWJxARSxqr3BjS52QUgSuMXjBGLn8v89KoXNXOgjcRKGlnbwwp4vQsfwL76mmH2h8//AAq5EIM7i4vqEHR2Hn8q/U+tK5N5ijUZXmljmecSGVFEnaXFskl9bXJPvrXMe2pXbtXjo6N38XR4JzYaYGaUwHGW4mk6lpDMimRMKv3cTZWG5BzM1ujHrTbnfhAVcPiYwsaFBF2cdrxsoJYZk0O/nfeu8Rg0wuIj4hh8RKsbYkxziZCpU3zsCFHeW19LaG1cf/sdqMRHgcOHw5PaNFMoaxJIvEoOmxNr3H0pgLtoHt+njgBoRw4Yc1OkaqR4xgnxjRDDhg2Mwys8jyEBhBpkZVUjNt1trS/L6NHgcKThs18WD3g+l9BJb9PLSqNjeZMUwydvIqWA7NDkUZemVbW2v760g3EJQhYSyAkWuHbz96YLG8suEiJnXj5R2KpqCZVr4Dw8LxrEvJnf4cyTZzYbDQtprobC1ulHK2D+IfF4qRRMoQqY3AzOz6xqC2i7dDcW0qH5Z4jjnLRwyM6nxCSzLYi1mzXvp+G/0pLFcxA4I4Jo8hR84aPTMy6HtQ2p9LWtYaVBpPMtkTDRhoNTz4KZ1UyvHjh5IEwzhZJCFlwzFjDE17Ze/wB5WvvY2Gu9aFyxz1eQwOrRTLo0L63y9UP41096z/lnh0eBjOPxBjlJZVhWMhyGPeLX2DAHY/xUZx/mFXjVFztJHIzriXY5zc37qg9zYaa2tpvVHURVdDZwwvag+YGUH1U3oGPYvS3D+ILMuZfqP89KdVjn2dc/me0bm06jXykA3IHzjqOu/truExQkUMOtPo1XXtlV+od43jzS3NEXhklqKKK1JaKpnOfM64eGSZtQmir8zHwr9Tqf6QatHE5ssZ8zp/P6Vgv2r8b7TErhge7ALt/zHFz+S2X6nzrBVG3rij+I6TvIeaYOi29qqRxTFSTyNNIczOczHzJ9PLyHQWptg8Y8LrIjFWUggjoRTwMDsRXw4cHeuoWylypDi/M8uNfNK2lzljGirm3sP7nU1ZPs6hyJOw3ZggBNgcqljf8ApAbX6VTMJwSSZgsKs59Btfa52H1q2YTANh8MA5ZVdriUrmTPYC7ra7RGwUWuCdSNhWG0hgp7JsBNpyDeKlONLhp7oydtIDlMkIClDpfvXAIAIvo1hUDDy3EskqOZWWBrMoyXZsrPYbHRUYkaelqmuG4BZCJ2xCQGVlDQAozK4QqzAv4FI7ttTY6mpocuYdSzLjijSN2kh7aI3Y7llIt1tYdCfOrUbJXDOhl794Kj7QycV8wcCqOyiKq6C3ZMgXVgTlsOtgdAxbQk1nHMHDAmMlW1hfMB/iF/3vVt5k4evaRZ8RFJF2plaXDNla5yj7xbnKLAfegkKL6a0w5i4b8VMxhcFiSqF28YALhDcaOF1FySV8Vja6KLDZ6n8TUYprn7RuCqsuOZUaMMcrEEqDoSNiR51Hm7GpHF8GkgNpo3T1tcH/qFxXKZRtaum0h2ISDLcEjhDJEyyocroQykbgjrXoHkLmtcREko0D911H4XHiHt+IehrAmnUdas/wBmfHOyxRhJ7mIsBfpIuqH91+orJbaJey8z6m4j055K9N0GDkV6TFFMuE4nPGPSipo1RVYHjIhVcLphMeOYoBsticq5rD9vc2tXl7iOJeaWSVwczuztvoWYkj6bfSvVHHMCWUSL4k6ea9R79axj7R+WcjHHwgZW/wBao9bDP/ZvWx61ls7hTtL2PzdiDvAERyTHCWAjRZusR8j+Rqf5SXDGbJi1YBtEYkhc3QN6E2F76VYuReHjESykWJWBil9RnYFVJHpTvnngPw2BwyBfuwT2rW1MjAWLeniA8vrWirXYany8wT6T6KGgxfUtxSMQwyJGAtskSJcKAZQoYm3UgnXe+1VXjmJyuFIYBLNZgAQ0lwNMqkEKG8QBPdvewNR2E5mLYeSGRFl7MKyl9yitbI1vRiQ24tTriWAkw4yyQiLMEdVDFzlIdbljqzXI19qzU7O6nJOh9Ewva9wadUg0SuviGYXuuvSxB8rG/Typm4sbVOcQxkHYwJBF3wv3spBuzeS67anp0FI27OOOSOdTLIDmRR3k6WObzNdywW/ZO6eRw/fcuNWsjwZpiW4dfZnmu04GUwnxZdQc6hUuD3TmBzDzvbTyJpfh3Fe7HEzRqEbuSSFmcKQGVVXXu7oSSNh1GrXEYmeALC0SRMmtzEgfXqWIufeiIYuKCfEYcARxBO0Y73NzYDqLOL6fUUz4o01WgOgumRG5Osz2scbsgazvVqx2Pih7SViMgAe2+rXsBc2zWOgt76VlnE52mkMoiCKx7qqthp9NTbc9af8AMPGC8mQiypbQfifKoZ29T+gq58h8F+K4fikkHdkP3OawPaKp1S/rlB+tcKm1tlp7R2Zjs94rpucXm6FmZwzD8J/KvsAZXBW4a4K23uDpb1vV3+0jhi4fERgEXMCZgPmQZSfranv2Zcp52+OmHdU/dA+Y0L28hsvrr0rV8ywUdscoSS03rq1vladyAHGVmUMy+RsCw+jEiipLhGCKKXYWdunygbD+fWis1jY5lLpCJJMbp0VqhBdgpCqxx/hKi91vFJcEHYFtCP8ACas9cSxBgVYXB0Iq1ps+2bgYcMQdxUMfdPDVeeijcF4gGsTh5Lgde4Tqt/nU29xbzqyScSkdi7ZGhmtmUqZFcHpboQLIF0Obva1Z+beV0nifDS7HvRydQRsfcbEdRWT8Gx2KwWJ+FAPahwhjJ7rX0De1tb+VYrvzLS+AKjcHA++YP/U6bhDdDkpKLlqJcawMbIvw+aSIsGyNPdcob0U3F9b074lhnbBhWiJfBnK0jOzdohFgiWHdBUhgemXe4qVx+GGElnknLOZ2BDIjOtlUd1gt7W1PtY1XONcxYaVMglmFhYOkZzDyuSQCt+lvanWau9xkgkECffWk2iheaC0w4ZT4KFiiJAkQ3Te+txr+MdD67eRr4T13J9taseA4kksBEMecwooRRrlYkC7bNY94v5nLqero8Pb4pyUPY2YJk7Y+B1sxsuhZSbDbu9Kua8EghS1kaePiqxPmUZ5QxOgCtclj0BJ1C/lfpVlPCGMUGEdCEa880ylrSAm4BU7E6LrY6E7CmPNuNjRBES8aSESAJ4tMveyk+MkOM5y3B2pPCc5YZIwiQ4ggG+rL3jp4j7C1MFR5pyxuJ7glPoB1QFxwmTvJUgnKkM/EEM4LdrCZAoOQPJFYEMdbKVsdKkcZiiJS7iOOLDXUWtaEo2yAadpawtYZhqdDS2HglxMsAeBsMIZFm7ZmjHi0ygKxvnFgB5C9UjmZcVNjnwr3eXtMiqNFN9QQBsMtiSdhesVNjqzwwuyHuOS1uIaJTjAYWTjWPMj3WNQM1vwoCcqj+tv5PStv4Fwte7ZQscdgqja66C39K7e9QfJ/K64aFMOniPeeQC17+Jv/AFUeVXqKIKoUCwAsBTWAWh4u/bZlxO/qGiWSWiTmV3RRRXSSUUUUUITbiGBEqZTvuD5Gs847wEGdMWI74jDXuvzrY6erDdT9K0yozjPDs47RPGv6jyrn2ugfu0xjEEfzDUde5Opv/E8uCyyLEyAtItpYJFzE6EyuxK5Ta2WUnKABqBpew1gOJ8ox4gK2HlERa57Gdr6Zsi5ZFuLEg2DW66ka1I86YWXBSfHYYnspTaaM6qHOmYjoD+h96gU5jwstu0jeI2t3SZI9AQLrcNYA2AvYADypVEPaNpRMtO7wI39Xcrug4OzSWA5fx2ClE64eRuh7Mdojo24zJfS3WrsJVEJciZu6SYirZzfZbBb6nTXoSaj8PxhDIHXFIAitlQkrmbJlTNcALY7W0Fj50Hj8tmVcWFBuVPbKQostlPeuSO8Nhqb6jZdV76pF5sHmFZou5Kp43lrG4lmmOGkBY7svZoqjQC72AUC35VKcH5HjjCvipg2YArDh2DXu2UZpNlGay6XOo2qQxvGUewmmRrKFJLM5zAPeRd9CWGmlso8qjOK87Q5WjyGY584uOzUWB7u5Yi5vupNl8q1bWu4BrRA4ep/SXdbmSrBJKskfeSOHCxqSEbMAuawurDvdsCvW5uw6E1M8s8ILyHHTAtLIoRLqFbJ+EEDQOwsTbZbDzqncncNl4lOs8/8As8BsqbIWGuUD5Ru199ASb1tfBMFtKRp+Ae+7H1P7e9Z303B2xaekRj/SNeZ971N4ROnin3DsH2a6+JtWI/Yeg2p3RRXUYxtNoa3IJBMmSiiiirqEUUUUIRRRRQhVrmPhK94lQ0UgyyIdtf7f3rAOa+WDgMRkNzC/eic9V+U/1DQH6GvUM0QZSrC4OhFU7i/Lhb7uSDt4gcy3UNb3HnXP6VlqFzWksdmBmDvjcdU7CoInELz+Z1+YVHit4PJGH1/0C3tCv8V8HJOH/wCA/wDCv8VoPxBp/B3+qoKJGo7Vi8c62GoGlOeE8vvjcQI4tjq79FA3Pv0A6mtePKkC3PwIHqYE/wDm1SnBeGoDkw8KqT4mVAqj1OUC58qXV+JCLrGOLtARCltA5kiE65a5fRI1w8a5Y4x3v3y36knUmreBaksJhVjQIuw/U9SfWlqvZ6JpglxlxxJ96DRQ504DJFFFFaVRFFFFCEUUUUIRRRRQhFFFFCEUUUUIRRRRQhFFFFCEUUUUIRRRRQh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4" descr="http://www.noaanews.noaa.gov/stories2004/images/tsunamiwarningcenter-alask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19923" r="7663" b="12818"/>
          <a:stretch/>
        </p:blipFill>
        <p:spPr bwMode="auto">
          <a:xfrm>
            <a:off x="3673016" y="770795"/>
            <a:ext cx="1568730" cy="94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 flipH="1">
            <a:off x="3667760" y="1788160"/>
            <a:ext cx="556356" cy="45629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1558927" y="2922121"/>
            <a:ext cx="792482" cy="47086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1751385" y="3599785"/>
            <a:ext cx="1224861" cy="132781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682768" y="1965960"/>
            <a:ext cx="346432" cy="296164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161280" y="1788160"/>
            <a:ext cx="609600" cy="3556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953488" y="3141599"/>
            <a:ext cx="595392" cy="45818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143744" y="3784891"/>
            <a:ext cx="978416" cy="148666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1" name="Picture 6" descr="http://www.odmp.org/media/image/agency/966/9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80" y="2244457"/>
            <a:ext cx="1355328" cy="13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609726" y="1793187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Eureka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90" y="5271557"/>
            <a:ext cx="1811512" cy="9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Arrow Connector 51"/>
          <p:cNvCxnSpPr/>
          <p:nvPr/>
        </p:nvCxnSpPr>
        <p:spPr bwMode="auto">
          <a:xfrm flipH="1">
            <a:off x="2976246" y="3599785"/>
            <a:ext cx="489196" cy="155133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" name="Picture 8" descr="samoa fir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43" y="5423665"/>
            <a:ext cx="1862138" cy="130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G:\PHOTOS\office\Outside Office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r="8275" b="33096"/>
          <a:stretch/>
        </p:blipFill>
        <p:spPr bwMode="auto">
          <a:xfrm>
            <a:off x="2569846" y="2441928"/>
            <a:ext cx="1654270" cy="10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5-Point Star 64"/>
          <p:cNvSpPr/>
          <p:nvPr/>
        </p:nvSpPr>
        <p:spPr bwMode="auto">
          <a:xfrm>
            <a:off x="3647949" y="5271557"/>
            <a:ext cx="269240" cy="241402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5-Point Star 71"/>
          <p:cNvSpPr/>
          <p:nvPr/>
        </p:nvSpPr>
        <p:spPr bwMode="auto">
          <a:xfrm>
            <a:off x="1538431" y="5007818"/>
            <a:ext cx="269240" cy="241402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5-Point Star 72"/>
          <p:cNvSpPr/>
          <p:nvPr/>
        </p:nvSpPr>
        <p:spPr bwMode="auto">
          <a:xfrm>
            <a:off x="1102360" y="3036853"/>
            <a:ext cx="269240" cy="241402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2" name="TextBox 1051"/>
          <p:cNvSpPr txBox="1"/>
          <p:nvPr/>
        </p:nvSpPr>
        <p:spPr>
          <a:xfrm>
            <a:off x="4886712" y="4528224"/>
            <a:ext cx="115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</a:t>
            </a:r>
            <a:endParaRPr lang="en-US" dirty="0"/>
          </a:p>
        </p:txBody>
      </p:sp>
      <p:sp>
        <p:nvSpPr>
          <p:cNvPr id="4" name="Flowchart: Summing Junction 3"/>
          <p:cNvSpPr/>
          <p:nvPr/>
        </p:nvSpPr>
        <p:spPr bwMode="auto">
          <a:xfrm>
            <a:off x="612775" y="587030"/>
            <a:ext cx="925656" cy="614480"/>
          </a:xfrm>
          <a:prstGeom prst="flowChartSummingJunction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371600" y="744466"/>
            <a:ext cx="6503230" cy="6270970"/>
          </a:xfrm>
          <a:prstGeom prst="ellipse">
            <a:avLst/>
          </a:prstGeom>
          <a:noFill/>
          <a:ln w="2286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20" name="Straight Connector 19"/>
          <p:cNvCxnSpPr>
            <a:stCxn id="11" idx="1"/>
          </p:cNvCxnSpPr>
          <p:nvPr/>
        </p:nvCxnSpPr>
        <p:spPr bwMode="auto">
          <a:xfrm>
            <a:off x="2323976" y="1662828"/>
            <a:ext cx="5397234" cy="4007567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11" idx="1"/>
          </p:cNvCxnSpPr>
          <p:nvPr/>
        </p:nvCxnSpPr>
        <p:spPr bwMode="auto">
          <a:xfrm>
            <a:off x="2323976" y="1662828"/>
            <a:ext cx="4927208" cy="4007567"/>
          </a:xfrm>
          <a:prstGeom prst="line">
            <a:avLst/>
          </a:prstGeom>
          <a:noFill/>
          <a:ln w="285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8176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Tornados</a:t>
            </a:r>
          </a:p>
          <a:p>
            <a:r>
              <a:rPr lang="en-US" dirty="0" smtClean="0"/>
              <a:t>Hurricanes</a:t>
            </a:r>
          </a:p>
          <a:p>
            <a:r>
              <a:rPr lang="en-US" dirty="0" smtClean="0"/>
              <a:t>Extreme winter weather</a:t>
            </a:r>
          </a:p>
          <a:p>
            <a:r>
              <a:rPr lang="en-US" dirty="0" smtClean="0"/>
              <a:t>Lightning</a:t>
            </a:r>
          </a:p>
          <a:p>
            <a:r>
              <a:rPr lang="en-US" dirty="0" smtClean="0"/>
              <a:t>Extreme Heat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06" y="817460"/>
            <a:ext cx="46751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1000335" y="3339239"/>
            <a:ext cx="76810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974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Go to High Ground: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5854" y="3121760"/>
            <a:ext cx="8034245" cy="391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How do I know where high ground is?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/>
              <a:t>O</a:t>
            </a:r>
            <a:r>
              <a:rPr lang="en-US" kern="0" dirty="0" smtClean="0"/>
              <a:t>r: How do I know when I’m out of the zone?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Or: How high do I have to go?</a:t>
            </a:r>
          </a:p>
          <a:p>
            <a:pPr marL="514350" indent="-514350" eaLnBrk="1" hangingPunct="1">
              <a:lnSpc>
                <a:spcPct val="75000"/>
              </a:lnSpc>
              <a:buFont typeface="+mj-lt"/>
              <a:buAutoNum type="arabicPeriod" startAt="2"/>
              <a:defRPr/>
            </a:pPr>
            <a:r>
              <a:rPr lang="en-US" kern="0" dirty="0" smtClean="0"/>
              <a:t> What do I bring?  What about my cats?</a:t>
            </a:r>
          </a:p>
          <a:p>
            <a:pPr marL="533400" indent="-533400" eaLnBrk="1" hangingPunct="1">
              <a:lnSpc>
                <a:spcPct val="75000"/>
              </a:lnSpc>
              <a:buFont typeface="+mj-lt"/>
              <a:buAutoNum type="arabicPeriod" startAt="2"/>
              <a:defRPr/>
            </a:pPr>
            <a:r>
              <a:rPr lang="en-US" kern="0" dirty="0" smtClean="0"/>
              <a:t>How do I find my shoes in the dark?</a:t>
            </a:r>
          </a:p>
          <a:p>
            <a:pPr marL="533400" indent="-533400" eaLnBrk="1" hangingPunct="1">
              <a:lnSpc>
                <a:spcPct val="75000"/>
              </a:lnSpc>
              <a:buAutoNum type="arabicPeriod" startAt="2"/>
              <a:defRPr/>
            </a:pPr>
            <a:r>
              <a:rPr lang="en-US" kern="0" dirty="0" smtClean="0"/>
              <a:t>Who is going to help me?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endParaRPr lang="en-US" kern="0" dirty="0" smtClean="0"/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65" y="1235178"/>
            <a:ext cx="4513269" cy="161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7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0" y="-5219700"/>
            <a:ext cx="9144000" cy="145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4385" y="817460"/>
            <a:ext cx="238111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Live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Work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Play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Travel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samoa_evac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r="50000"/>
          <a:stretch/>
        </p:blipFill>
        <p:spPr bwMode="auto">
          <a:xfrm>
            <a:off x="549757" y="3582620"/>
            <a:ext cx="1669256" cy="225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evacuation_s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50" y="3824549"/>
            <a:ext cx="1470045" cy="185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smtClean="0">
                <a:effectLst/>
              </a:rPr>
              <a:t>How to use the maps…and can I trust them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Easy case</a:t>
            </a:r>
          </a:p>
          <a:p>
            <a:r>
              <a:rPr lang="en-US" altLang="en-US" smtClean="0">
                <a:effectLst/>
              </a:rPr>
              <a:t>Impossible case</a:t>
            </a:r>
          </a:p>
          <a:p>
            <a:r>
              <a:rPr lang="en-US" altLang="en-US" smtClean="0">
                <a:effectLst/>
              </a:rPr>
              <a:t>Hard case</a:t>
            </a:r>
          </a:p>
        </p:txBody>
      </p:sp>
    </p:spTree>
    <p:extLst>
      <p:ext uri="{BB962C8B-B14F-4D97-AF65-F5344CB8AC3E}">
        <p14:creationId xmlns:p14="http://schemas.microsoft.com/office/powerpoint/2010/main" val="19537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54" name="Straight Connector 4"/>
          <p:cNvCxnSpPr>
            <a:cxnSpLocks noChangeShapeType="1"/>
          </p:cNvCxnSpPr>
          <p:nvPr/>
        </p:nvCxnSpPr>
        <p:spPr bwMode="auto">
          <a:xfrm flipV="1">
            <a:off x="808038" y="4351338"/>
            <a:ext cx="3455987" cy="1112837"/>
          </a:xfrm>
          <a:prstGeom prst="line">
            <a:avLst/>
          </a:prstGeom>
          <a:noFill/>
          <a:ln w="539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4264025" y="3230563"/>
            <a:ext cx="3457575" cy="1114425"/>
          </a:xfrm>
          <a:prstGeom prst="line">
            <a:avLst/>
          </a:prstGeom>
          <a:noFill/>
          <a:ln w="539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6991350" y="3535363"/>
            <a:ext cx="19192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 bwMode="auto">
          <a:xfrm>
            <a:off x="603250" y="4167188"/>
            <a:ext cx="3600450" cy="234950"/>
          </a:xfrm>
          <a:custGeom>
            <a:avLst/>
            <a:gdLst>
              <a:gd name="connsiteX0" fmla="*/ 0 w 3601040"/>
              <a:gd name="connsiteY0" fmla="*/ 207390 h 235671"/>
              <a:gd name="connsiteX1" fmla="*/ 47134 w 3601040"/>
              <a:gd name="connsiteY1" fmla="*/ 216817 h 235671"/>
              <a:gd name="connsiteX2" fmla="*/ 84842 w 3601040"/>
              <a:gd name="connsiteY2" fmla="*/ 235671 h 235671"/>
              <a:gd name="connsiteX3" fmla="*/ 245097 w 3601040"/>
              <a:gd name="connsiteY3" fmla="*/ 216817 h 235671"/>
              <a:gd name="connsiteX4" fmla="*/ 301658 w 3601040"/>
              <a:gd name="connsiteY4" fmla="*/ 197963 h 235671"/>
              <a:gd name="connsiteX5" fmla="*/ 367646 w 3601040"/>
              <a:gd name="connsiteY5" fmla="*/ 169683 h 235671"/>
              <a:gd name="connsiteX6" fmla="*/ 395926 w 3601040"/>
              <a:gd name="connsiteY6" fmla="*/ 141402 h 235671"/>
              <a:gd name="connsiteX7" fmla="*/ 414780 w 3601040"/>
              <a:gd name="connsiteY7" fmla="*/ 113122 h 235671"/>
              <a:gd name="connsiteX8" fmla="*/ 452487 w 3601040"/>
              <a:gd name="connsiteY8" fmla="*/ 84842 h 235671"/>
              <a:gd name="connsiteX9" fmla="*/ 499621 w 3601040"/>
              <a:gd name="connsiteY9" fmla="*/ 37708 h 235671"/>
              <a:gd name="connsiteX10" fmla="*/ 556182 w 3601040"/>
              <a:gd name="connsiteY10" fmla="*/ 56561 h 235671"/>
              <a:gd name="connsiteX11" fmla="*/ 612743 w 3601040"/>
              <a:gd name="connsiteY11" fmla="*/ 84842 h 235671"/>
              <a:gd name="connsiteX12" fmla="*/ 641023 w 3601040"/>
              <a:gd name="connsiteY12" fmla="*/ 94268 h 235671"/>
              <a:gd name="connsiteX13" fmla="*/ 688157 w 3601040"/>
              <a:gd name="connsiteY13" fmla="*/ 122549 h 235671"/>
              <a:gd name="connsiteX14" fmla="*/ 716438 w 3601040"/>
              <a:gd name="connsiteY14" fmla="*/ 141402 h 235671"/>
              <a:gd name="connsiteX15" fmla="*/ 754145 w 3601040"/>
              <a:gd name="connsiteY15" fmla="*/ 150829 h 235671"/>
              <a:gd name="connsiteX16" fmla="*/ 820132 w 3601040"/>
              <a:gd name="connsiteY16" fmla="*/ 169683 h 235671"/>
              <a:gd name="connsiteX17" fmla="*/ 914400 w 3601040"/>
              <a:gd name="connsiteY17" fmla="*/ 160256 h 235671"/>
              <a:gd name="connsiteX18" fmla="*/ 980388 w 3601040"/>
              <a:gd name="connsiteY18" fmla="*/ 131976 h 235671"/>
              <a:gd name="connsiteX19" fmla="*/ 1018095 w 3601040"/>
              <a:gd name="connsiteY19" fmla="*/ 122549 h 235671"/>
              <a:gd name="connsiteX20" fmla="*/ 1046376 w 3601040"/>
              <a:gd name="connsiteY20" fmla="*/ 103695 h 235671"/>
              <a:gd name="connsiteX21" fmla="*/ 1102937 w 3601040"/>
              <a:gd name="connsiteY21" fmla="*/ 84842 h 235671"/>
              <a:gd name="connsiteX22" fmla="*/ 1140644 w 3601040"/>
              <a:gd name="connsiteY22" fmla="*/ 94268 h 235671"/>
              <a:gd name="connsiteX23" fmla="*/ 1168924 w 3601040"/>
              <a:gd name="connsiteY23" fmla="*/ 113122 h 235671"/>
              <a:gd name="connsiteX24" fmla="*/ 1206631 w 3601040"/>
              <a:gd name="connsiteY24" fmla="*/ 131976 h 235671"/>
              <a:gd name="connsiteX25" fmla="*/ 1272619 w 3601040"/>
              <a:gd name="connsiteY25" fmla="*/ 160256 h 235671"/>
              <a:gd name="connsiteX26" fmla="*/ 1300899 w 3601040"/>
              <a:gd name="connsiteY26" fmla="*/ 179110 h 235671"/>
              <a:gd name="connsiteX27" fmla="*/ 1348033 w 3601040"/>
              <a:gd name="connsiteY27" fmla="*/ 188537 h 235671"/>
              <a:gd name="connsiteX28" fmla="*/ 1461155 w 3601040"/>
              <a:gd name="connsiteY28" fmla="*/ 179110 h 235671"/>
              <a:gd name="connsiteX29" fmla="*/ 1536570 w 3601040"/>
              <a:gd name="connsiteY29" fmla="*/ 160256 h 235671"/>
              <a:gd name="connsiteX30" fmla="*/ 1574277 w 3601040"/>
              <a:gd name="connsiteY30" fmla="*/ 141402 h 235671"/>
              <a:gd name="connsiteX31" fmla="*/ 1630838 w 3601040"/>
              <a:gd name="connsiteY31" fmla="*/ 122549 h 235671"/>
              <a:gd name="connsiteX32" fmla="*/ 1659118 w 3601040"/>
              <a:gd name="connsiteY32" fmla="*/ 103695 h 235671"/>
              <a:gd name="connsiteX33" fmla="*/ 1715679 w 3601040"/>
              <a:gd name="connsiteY33" fmla="*/ 75415 h 235671"/>
              <a:gd name="connsiteX34" fmla="*/ 1762813 w 3601040"/>
              <a:gd name="connsiteY34" fmla="*/ 94268 h 235671"/>
              <a:gd name="connsiteX35" fmla="*/ 1838227 w 3601040"/>
              <a:gd name="connsiteY35" fmla="*/ 131976 h 235671"/>
              <a:gd name="connsiteX36" fmla="*/ 1894788 w 3601040"/>
              <a:gd name="connsiteY36" fmla="*/ 150829 h 235671"/>
              <a:gd name="connsiteX37" fmla="*/ 1923069 w 3601040"/>
              <a:gd name="connsiteY37" fmla="*/ 160256 h 235671"/>
              <a:gd name="connsiteX38" fmla="*/ 2026763 w 3601040"/>
              <a:gd name="connsiteY38" fmla="*/ 150829 h 235671"/>
              <a:gd name="connsiteX39" fmla="*/ 2083324 w 3601040"/>
              <a:gd name="connsiteY39" fmla="*/ 122549 h 235671"/>
              <a:gd name="connsiteX40" fmla="*/ 2130458 w 3601040"/>
              <a:gd name="connsiteY40" fmla="*/ 113122 h 235671"/>
              <a:gd name="connsiteX41" fmla="*/ 2168165 w 3601040"/>
              <a:gd name="connsiteY41" fmla="*/ 84842 h 235671"/>
              <a:gd name="connsiteX42" fmla="*/ 2196446 w 3601040"/>
              <a:gd name="connsiteY42" fmla="*/ 75415 h 235671"/>
              <a:gd name="connsiteX43" fmla="*/ 2224726 w 3601040"/>
              <a:gd name="connsiteY43" fmla="*/ 56561 h 235671"/>
              <a:gd name="connsiteX44" fmla="*/ 2281287 w 3601040"/>
              <a:gd name="connsiteY44" fmla="*/ 28281 h 235671"/>
              <a:gd name="connsiteX45" fmla="*/ 2337848 w 3601040"/>
              <a:gd name="connsiteY45" fmla="*/ 56561 h 235671"/>
              <a:gd name="connsiteX46" fmla="*/ 2375555 w 3601040"/>
              <a:gd name="connsiteY46" fmla="*/ 75415 h 235671"/>
              <a:gd name="connsiteX47" fmla="*/ 2403836 w 3601040"/>
              <a:gd name="connsiteY47" fmla="*/ 94268 h 235671"/>
              <a:gd name="connsiteX48" fmla="*/ 2441543 w 3601040"/>
              <a:gd name="connsiteY48" fmla="*/ 103695 h 235671"/>
              <a:gd name="connsiteX49" fmla="*/ 2498104 w 3601040"/>
              <a:gd name="connsiteY49" fmla="*/ 122549 h 235671"/>
              <a:gd name="connsiteX50" fmla="*/ 2526384 w 3601040"/>
              <a:gd name="connsiteY50" fmla="*/ 131976 h 235671"/>
              <a:gd name="connsiteX51" fmla="*/ 2573518 w 3601040"/>
              <a:gd name="connsiteY51" fmla="*/ 141402 h 235671"/>
              <a:gd name="connsiteX52" fmla="*/ 2762054 w 3601040"/>
              <a:gd name="connsiteY52" fmla="*/ 131976 h 235671"/>
              <a:gd name="connsiteX53" fmla="*/ 2799761 w 3601040"/>
              <a:gd name="connsiteY53" fmla="*/ 122549 h 235671"/>
              <a:gd name="connsiteX54" fmla="*/ 2846895 w 3601040"/>
              <a:gd name="connsiteY54" fmla="*/ 113122 h 235671"/>
              <a:gd name="connsiteX55" fmla="*/ 2884603 w 3601040"/>
              <a:gd name="connsiteY55" fmla="*/ 94268 h 235671"/>
              <a:gd name="connsiteX56" fmla="*/ 2941163 w 3601040"/>
              <a:gd name="connsiteY56" fmla="*/ 75415 h 235671"/>
              <a:gd name="connsiteX57" fmla="*/ 3007151 w 3601040"/>
              <a:gd name="connsiteY57" fmla="*/ 28281 h 235671"/>
              <a:gd name="connsiteX58" fmla="*/ 3035431 w 3601040"/>
              <a:gd name="connsiteY58" fmla="*/ 9427 h 235671"/>
              <a:gd name="connsiteX59" fmla="*/ 3063712 w 3601040"/>
              <a:gd name="connsiteY59" fmla="*/ 0 h 235671"/>
              <a:gd name="connsiteX60" fmla="*/ 3082565 w 3601040"/>
              <a:gd name="connsiteY60" fmla="*/ 65988 h 235671"/>
              <a:gd name="connsiteX61" fmla="*/ 3110846 w 3601040"/>
              <a:gd name="connsiteY61" fmla="*/ 84842 h 235671"/>
              <a:gd name="connsiteX62" fmla="*/ 3139126 w 3601040"/>
              <a:gd name="connsiteY62" fmla="*/ 122549 h 235671"/>
              <a:gd name="connsiteX63" fmla="*/ 3195687 w 3601040"/>
              <a:gd name="connsiteY63" fmla="*/ 141402 h 235671"/>
              <a:gd name="connsiteX64" fmla="*/ 3223967 w 3601040"/>
              <a:gd name="connsiteY64" fmla="*/ 160256 h 235671"/>
              <a:gd name="connsiteX65" fmla="*/ 3280528 w 3601040"/>
              <a:gd name="connsiteY65" fmla="*/ 179110 h 235671"/>
              <a:gd name="connsiteX66" fmla="*/ 3346516 w 3601040"/>
              <a:gd name="connsiteY66" fmla="*/ 197963 h 235671"/>
              <a:gd name="connsiteX67" fmla="*/ 3497345 w 3601040"/>
              <a:gd name="connsiteY67" fmla="*/ 188537 h 235671"/>
              <a:gd name="connsiteX68" fmla="*/ 3525625 w 3601040"/>
              <a:gd name="connsiteY68" fmla="*/ 179110 h 235671"/>
              <a:gd name="connsiteX69" fmla="*/ 3563332 w 3601040"/>
              <a:gd name="connsiteY69" fmla="*/ 169683 h 235671"/>
              <a:gd name="connsiteX70" fmla="*/ 3601040 w 3601040"/>
              <a:gd name="connsiteY70" fmla="*/ 150829 h 23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601040" h="235671">
                <a:moveTo>
                  <a:pt x="0" y="207390"/>
                </a:moveTo>
                <a:cubicBezTo>
                  <a:pt x="15711" y="210532"/>
                  <a:pt x="31934" y="211750"/>
                  <a:pt x="47134" y="216817"/>
                </a:cubicBezTo>
                <a:cubicBezTo>
                  <a:pt x="60466" y="221261"/>
                  <a:pt x="70789" y="235671"/>
                  <a:pt x="84842" y="235671"/>
                </a:cubicBezTo>
                <a:cubicBezTo>
                  <a:pt x="138629" y="235671"/>
                  <a:pt x="191679" y="223102"/>
                  <a:pt x="245097" y="216817"/>
                </a:cubicBezTo>
                <a:cubicBezTo>
                  <a:pt x="263951" y="210532"/>
                  <a:pt x="283206" y="205344"/>
                  <a:pt x="301658" y="197963"/>
                </a:cubicBezTo>
                <a:cubicBezTo>
                  <a:pt x="418140" y="151371"/>
                  <a:pt x="276615" y="200027"/>
                  <a:pt x="367646" y="169683"/>
                </a:cubicBezTo>
                <a:cubicBezTo>
                  <a:pt x="377073" y="160256"/>
                  <a:pt x="387391" y="151644"/>
                  <a:pt x="395926" y="141402"/>
                </a:cubicBezTo>
                <a:cubicBezTo>
                  <a:pt x="403179" y="132698"/>
                  <a:pt x="406769" y="121133"/>
                  <a:pt x="414780" y="113122"/>
                </a:cubicBezTo>
                <a:cubicBezTo>
                  <a:pt x="425890" y="102013"/>
                  <a:pt x="439918" y="94269"/>
                  <a:pt x="452487" y="84842"/>
                </a:cubicBezTo>
                <a:cubicBezTo>
                  <a:pt x="460866" y="72273"/>
                  <a:pt x="478672" y="37708"/>
                  <a:pt x="499621" y="37708"/>
                </a:cubicBezTo>
                <a:cubicBezTo>
                  <a:pt x="519494" y="37708"/>
                  <a:pt x="537328" y="50277"/>
                  <a:pt x="556182" y="56561"/>
                </a:cubicBezTo>
                <a:cubicBezTo>
                  <a:pt x="627264" y="80255"/>
                  <a:pt x="539647" y="48294"/>
                  <a:pt x="612743" y="84842"/>
                </a:cubicBezTo>
                <a:cubicBezTo>
                  <a:pt x="621631" y="89286"/>
                  <a:pt x="632136" y="89824"/>
                  <a:pt x="641023" y="94268"/>
                </a:cubicBezTo>
                <a:cubicBezTo>
                  <a:pt x="657411" y="102462"/>
                  <a:pt x="672620" y="112838"/>
                  <a:pt x="688157" y="122549"/>
                </a:cubicBezTo>
                <a:cubicBezTo>
                  <a:pt x="697765" y="128554"/>
                  <a:pt x="706024" y="136939"/>
                  <a:pt x="716438" y="141402"/>
                </a:cubicBezTo>
                <a:cubicBezTo>
                  <a:pt x="728346" y="146505"/>
                  <a:pt x="741688" y="147270"/>
                  <a:pt x="754145" y="150829"/>
                </a:cubicBezTo>
                <a:cubicBezTo>
                  <a:pt x="848811" y="177877"/>
                  <a:pt x="702253" y="140213"/>
                  <a:pt x="820132" y="169683"/>
                </a:cubicBezTo>
                <a:cubicBezTo>
                  <a:pt x="851555" y="166541"/>
                  <a:pt x="883188" y="165058"/>
                  <a:pt x="914400" y="160256"/>
                </a:cubicBezTo>
                <a:cubicBezTo>
                  <a:pt x="940862" y="156185"/>
                  <a:pt x="955219" y="141414"/>
                  <a:pt x="980388" y="131976"/>
                </a:cubicBezTo>
                <a:cubicBezTo>
                  <a:pt x="992519" y="127427"/>
                  <a:pt x="1005526" y="125691"/>
                  <a:pt x="1018095" y="122549"/>
                </a:cubicBezTo>
                <a:cubicBezTo>
                  <a:pt x="1027522" y="116264"/>
                  <a:pt x="1036023" y="108296"/>
                  <a:pt x="1046376" y="103695"/>
                </a:cubicBezTo>
                <a:cubicBezTo>
                  <a:pt x="1064537" y="95624"/>
                  <a:pt x="1102937" y="84842"/>
                  <a:pt x="1102937" y="84842"/>
                </a:cubicBezTo>
                <a:cubicBezTo>
                  <a:pt x="1115506" y="87984"/>
                  <a:pt x="1128736" y="89164"/>
                  <a:pt x="1140644" y="94268"/>
                </a:cubicBezTo>
                <a:cubicBezTo>
                  <a:pt x="1151058" y="98731"/>
                  <a:pt x="1159087" y="107501"/>
                  <a:pt x="1168924" y="113122"/>
                </a:cubicBezTo>
                <a:cubicBezTo>
                  <a:pt x="1181125" y="120094"/>
                  <a:pt x="1193715" y="126440"/>
                  <a:pt x="1206631" y="131976"/>
                </a:cubicBezTo>
                <a:cubicBezTo>
                  <a:pt x="1259516" y="154641"/>
                  <a:pt x="1210082" y="124520"/>
                  <a:pt x="1272619" y="160256"/>
                </a:cubicBezTo>
                <a:cubicBezTo>
                  <a:pt x="1282456" y="165877"/>
                  <a:pt x="1290291" y="175132"/>
                  <a:pt x="1300899" y="179110"/>
                </a:cubicBezTo>
                <a:cubicBezTo>
                  <a:pt x="1315901" y="184736"/>
                  <a:pt x="1332322" y="185395"/>
                  <a:pt x="1348033" y="188537"/>
                </a:cubicBezTo>
                <a:cubicBezTo>
                  <a:pt x="1385740" y="185395"/>
                  <a:pt x="1423736" y="184723"/>
                  <a:pt x="1461155" y="179110"/>
                </a:cubicBezTo>
                <a:cubicBezTo>
                  <a:pt x="1486780" y="175266"/>
                  <a:pt x="1536570" y="160256"/>
                  <a:pt x="1536570" y="160256"/>
                </a:cubicBezTo>
                <a:cubicBezTo>
                  <a:pt x="1549139" y="153971"/>
                  <a:pt x="1561229" y="146621"/>
                  <a:pt x="1574277" y="141402"/>
                </a:cubicBezTo>
                <a:cubicBezTo>
                  <a:pt x="1592729" y="134021"/>
                  <a:pt x="1630838" y="122549"/>
                  <a:pt x="1630838" y="122549"/>
                </a:cubicBezTo>
                <a:cubicBezTo>
                  <a:pt x="1640265" y="116264"/>
                  <a:pt x="1648985" y="108762"/>
                  <a:pt x="1659118" y="103695"/>
                </a:cubicBezTo>
                <a:cubicBezTo>
                  <a:pt x="1737188" y="64658"/>
                  <a:pt x="1634615" y="129455"/>
                  <a:pt x="1715679" y="75415"/>
                </a:cubicBezTo>
                <a:cubicBezTo>
                  <a:pt x="1731390" y="81699"/>
                  <a:pt x="1747449" y="87177"/>
                  <a:pt x="1762813" y="94268"/>
                </a:cubicBezTo>
                <a:cubicBezTo>
                  <a:pt x="1788331" y="106046"/>
                  <a:pt x="1811564" y="123089"/>
                  <a:pt x="1838227" y="131976"/>
                </a:cubicBezTo>
                <a:lnTo>
                  <a:pt x="1894788" y="150829"/>
                </a:lnTo>
                <a:lnTo>
                  <a:pt x="1923069" y="160256"/>
                </a:lnTo>
                <a:cubicBezTo>
                  <a:pt x="1957634" y="157114"/>
                  <a:pt x="1992405" y="155737"/>
                  <a:pt x="2026763" y="150829"/>
                </a:cubicBezTo>
                <a:cubicBezTo>
                  <a:pt x="2074043" y="144075"/>
                  <a:pt x="2037368" y="139782"/>
                  <a:pt x="2083324" y="122549"/>
                </a:cubicBezTo>
                <a:cubicBezTo>
                  <a:pt x="2098326" y="116923"/>
                  <a:pt x="2114747" y="116264"/>
                  <a:pt x="2130458" y="113122"/>
                </a:cubicBezTo>
                <a:cubicBezTo>
                  <a:pt x="2143027" y="103695"/>
                  <a:pt x="2154524" y="92637"/>
                  <a:pt x="2168165" y="84842"/>
                </a:cubicBezTo>
                <a:cubicBezTo>
                  <a:pt x="2176793" y="79912"/>
                  <a:pt x="2187558" y="79859"/>
                  <a:pt x="2196446" y="75415"/>
                </a:cubicBezTo>
                <a:cubicBezTo>
                  <a:pt x="2206579" y="70348"/>
                  <a:pt x="2214593" y="61628"/>
                  <a:pt x="2224726" y="56561"/>
                </a:cubicBezTo>
                <a:cubicBezTo>
                  <a:pt x="2302791" y="17528"/>
                  <a:pt x="2200233" y="82316"/>
                  <a:pt x="2281287" y="28281"/>
                </a:cubicBezTo>
                <a:cubicBezTo>
                  <a:pt x="2333134" y="45564"/>
                  <a:pt x="2286683" y="27324"/>
                  <a:pt x="2337848" y="56561"/>
                </a:cubicBezTo>
                <a:cubicBezTo>
                  <a:pt x="2350049" y="63533"/>
                  <a:pt x="2363354" y="68443"/>
                  <a:pt x="2375555" y="75415"/>
                </a:cubicBezTo>
                <a:cubicBezTo>
                  <a:pt x="2385392" y="81036"/>
                  <a:pt x="2393422" y="89805"/>
                  <a:pt x="2403836" y="94268"/>
                </a:cubicBezTo>
                <a:cubicBezTo>
                  <a:pt x="2415744" y="99371"/>
                  <a:pt x="2429134" y="99972"/>
                  <a:pt x="2441543" y="103695"/>
                </a:cubicBezTo>
                <a:cubicBezTo>
                  <a:pt x="2460578" y="109406"/>
                  <a:pt x="2479250" y="116264"/>
                  <a:pt x="2498104" y="122549"/>
                </a:cubicBezTo>
                <a:cubicBezTo>
                  <a:pt x="2507531" y="125691"/>
                  <a:pt x="2516640" y="130027"/>
                  <a:pt x="2526384" y="131976"/>
                </a:cubicBezTo>
                <a:lnTo>
                  <a:pt x="2573518" y="141402"/>
                </a:lnTo>
                <a:cubicBezTo>
                  <a:pt x="2636363" y="138260"/>
                  <a:pt x="2699348" y="137201"/>
                  <a:pt x="2762054" y="131976"/>
                </a:cubicBezTo>
                <a:cubicBezTo>
                  <a:pt x="2774965" y="130900"/>
                  <a:pt x="2787114" y="125360"/>
                  <a:pt x="2799761" y="122549"/>
                </a:cubicBezTo>
                <a:cubicBezTo>
                  <a:pt x="2815402" y="119073"/>
                  <a:pt x="2831184" y="116264"/>
                  <a:pt x="2846895" y="113122"/>
                </a:cubicBezTo>
                <a:cubicBezTo>
                  <a:pt x="2859464" y="106837"/>
                  <a:pt x="2871555" y="99487"/>
                  <a:pt x="2884603" y="94268"/>
                </a:cubicBezTo>
                <a:cubicBezTo>
                  <a:pt x="2903055" y="86887"/>
                  <a:pt x="2924628" y="86439"/>
                  <a:pt x="2941163" y="75415"/>
                </a:cubicBezTo>
                <a:cubicBezTo>
                  <a:pt x="3007800" y="30991"/>
                  <a:pt x="2925320" y="86733"/>
                  <a:pt x="3007151" y="28281"/>
                </a:cubicBezTo>
                <a:cubicBezTo>
                  <a:pt x="3016370" y="21696"/>
                  <a:pt x="3025298" y="14494"/>
                  <a:pt x="3035431" y="9427"/>
                </a:cubicBezTo>
                <a:cubicBezTo>
                  <a:pt x="3044319" y="4983"/>
                  <a:pt x="3054285" y="3142"/>
                  <a:pt x="3063712" y="0"/>
                </a:cubicBezTo>
                <a:cubicBezTo>
                  <a:pt x="3064327" y="2460"/>
                  <a:pt x="3077649" y="59843"/>
                  <a:pt x="3082565" y="65988"/>
                </a:cubicBezTo>
                <a:cubicBezTo>
                  <a:pt x="3089643" y="74835"/>
                  <a:pt x="3101419" y="78557"/>
                  <a:pt x="3110846" y="84842"/>
                </a:cubicBezTo>
                <a:cubicBezTo>
                  <a:pt x="3120273" y="97411"/>
                  <a:pt x="3126053" y="113834"/>
                  <a:pt x="3139126" y="122549"/>
                </a:cubicBezTo>
                <a:cubicBezTo>
                  <a:pt x="3155662" y="133573"/>
                  <a:pt x="3195687" y="141402"/>
                  <a:pt x="3195687" y="141402"/>
                </a:cubicBezTo>
                <a:cubicBezTo>
                  <a:pt x="3205114" y="147687"/>
                  <a:pt x="3213614" y="155655"/>
                  <a:pt x="3223967" y="160256"/>
                </a:cubicBezTo>
                <a:cubicBezTo>
                  <a:pt x="3242128" y="168328"/>
                  <a:pt x="3261674" y="172825"/>
                  <a:pt x="3280528" y="179110"/>
                </a:cubicBezTo>
                <a:cubicBezTo>
                  <a:pt x="3321098" y="192633"/>
                  <a:pt x="3299171" y="186128"/>
                  <a:pt x="3346516" y="197963"/>
                </a:cubicBezTo>
                <a:cubicBezTo>
                  <a:pt x="3396792" y="194821"/>
                  <a:pt x="3447247" y="193810"/>
                  <a:pt x="3497345" y="188537"/>
                </a:cubicBezTo>
                <a:cubicBezTo>
                  <a:pt x="3507227" y="187497"/>
                  <a:pt x="3516071" y="181840"/>
                  <a:pt x="3525625" y="179110"/>
                </a:cubicBezTo>
                <a:cubicBezTo>
                  <a:pt x="3538082" y="175551"/>
                  <a:pt x="3550875" y="173242"/>
                  <a:pt x="3563332" y="169683"/>
                </a:cubicBezTo>
                <a:cubicBezTo>
                  <a:pt x="3593663" y="161017"/>
                  <a:pt x="3585555" y="166314"/>
                  <a:pt x="3601040" y="150829"/>
                </a:cubicBezTo>
              </a:path>
            </a:pathLst>
          </a:cu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Cross section of map</a:t>
            </a:r>
            <a:endParaRPr lang="en-US" dirty="0"/>
          </a:p>
        </p:txBody>
      </p:sp>
      <p:cxnSp>
        <p:nvCxnSpPr>
          <p:cNvPr id="74759" name="Straight Connector 21"/>
          <p:cNvCxnSpPr>
            <a:cxnSpLocks noChangeShapeType="1"/>
          </p:cNvCxnSpPr>
          <p:nvPr/>
        </p:nvCxnSpPr>
        <p:spPr bwMode="auto">
          <a:xfrm>
            <a:off x="7516813" y="6232525"/>
            <a:ext cx="728662" cy="0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8002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Easy case</a:t>
            </a:r>
            <a:endParaRPr lang="en-US" dirty="0"/>
          </a:p>
        </p:txBody>
      </p:sp>
      <p:cxnSp>
        <p:nvCxnSpPr>
          <p:cNvPr id="75779" name="Straight Connector 4"/>
          <p:cNvCxnSpPr>
            <a:cxnSpLocks noChangeShapeType="1"/>
          </p:cNvCxnSpPr>
          <p:nvPr/>
        </p:nvCxnSpPr>
        <p:spPr bwMode="auto">
          <a:xfrm flipV="1">
            <a:off x="808038" y="4351338"/>
            <a:ext cx="3455987" cy="1112837"/>
          </a:xfrm>
          <a:prstGeom prst="line">
            <a:avLst/>
          </a:prstGeom>
          <a:noFill/>
          <a:ln w="539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4264025" y="3230563"/>
            <a:ext cx="3457575" cy="1114425"/>
          </a:xfrm>
          <a:prstGeom prst="line">
            <a:avLst/>
          </a:prstGeom>
          <a:noFill/>
          <a:ln w="539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rot="5400000" flipH="1" flipV="1">
            <a:off x="2251075" y="4572000"/>
            <a:ext cx="4572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2441575" y="4533900"/>
            <a:ext cx="457200" cy="228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365375" y="4229100"/>
            <a:ext cx="38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2251075" y="3886200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555875" y="3886200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79675" y="3886200"/>
            <a:ext cx="1524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92" y="4547479"/>
            <a:ext cx="1949808" cy="231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8"/>
          <a:stretch/>
        </p:blipFill>
        <p:spPr bwMode="auto">
          <a:xfrm>
            <a:off x="4687215" y="4562194"/>
            <a:ext cx="2402760" cy="22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8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Easy case</a:t>
            </a:r>
            <a:endParaRPr lang="en-US" dirty="0"/>
          </a:p>
        </p:txBody>
      </p:sp>
      <p:cxnSp>
        <p:nvCxnSpPr>
          <p:cNvPr id="76803" name="Straight Connector 4"/>
          <p:cNvCxnSpPr>
            <a:cxnSpLocks noChangeShapeType="1"/>
          </p:cNvCxnSpPr>
          <p:nvPr/>
        </p:nvCxnSpPr>
        <p:spPr bwMode="auto">
          <a:xfrm flipV="1">
            <a:off x="808038" y="4351338"/>
            <a:ext cx="3455987" cy="1112837"/>
          </a:xfrm>
          <a:prstGeom prst="line">
            <a:avLst/>
          </a:prstGeom>
          <a:noFill/>
          <a:ln w="539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4264025" y="3230563"/>
            <a:ext cx="3457575" cy="1114425"/>
          </a:xfrm>
          <a:prstGeom prst="line">
            <a:avLst/>
          </a:prstGeom>
          <a:noFill/>
          <a:ln w="539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reeform 12"/>
          <p:cNvSpPr/>
          <p:nvPr/>
        </p:nvSpPr>
        <p:spPr bwMode="auto">
          <a:xfrm>
            <a:off x="0" y="4379820"/>
            <a:ext cx="3600450" cy="234950"/>
          </a:xfrm>
          <a:custGeom>
            <a:avLst/>
            <a:gdLst>
              <a:gd name="connsiteX0" fmla="*/ 0 w 3601040"/>
              <a:gd name="connsiteY0" fmla="*/ 207390 h 235671"/>
              <a:gd name="connsiteX1" fmla="*/ 47134 w 3601040"/>
              <a:gd name="connsiteY1" fmla="*/ 216817 h 235671"/>
              <a:gd name="connsiteX2" fmla="*/ 84842 w 3601040"/>
              <a:gd name="connsiteY2" fmla="*/ 235671 h 235671"/>
              <a:gd name="connsiteX3" fmla="*/ 245097 w 3601040"/>
              <a:gd name="connsiteY3" fmla="*/ 216817 h 235671"/>
              <a:gd name="connsiteX4" fmla="*/ 301658 w 3601040"/>
              <a:gd name="connsiteY4" fmla="*/ 197963 h 235671"/>
              <a:gd name="connsiteX5" fmla="*/ 367646 w 3601040"/>
              <a:gd name="connsiteY5" fmla="*/ 169683 h 235671"/>
              <a:gd name="connsiteX6" fmla="*/ 395926 w 3601040"/>
              <a:gd name="connsiteY6" fmla="*/ 141402 h 235671"/>
              <a:gd name="connsiteX7" fmla="*/ 414780 w 3601040"/>
              <a:gd name="connsiteY7" fmla="*/ 113122 h 235671"/>
              <a:gd name="connsiteX8" fmla="*/ 452487 w 3601040"/>
              <a:gd name="connsiteY8" fmla="*/ 84842 h 235671"/>
              <a:gd name="connsiteX9" fmla="*/ 499621 w 3601040"/>
              <a:gd name="connsiteY9" fmla="*/ 37708 h 235671"/>
              <a:gd name="connsiteX10" fmla="*/ 556182 w 3601040"/>
              <a:gd name="connsiteY10" fmla="*/ 56561 h 235671"/>
              <a:gd name="connsiteX11" fmla="*/ 612743 w 3601040"/>
              <a:gd name="connsiteY11" fmla="*/ 84842 h 235671"/>
              <a:gd name="connsiteX12" fmla="*/ 641023 w 3601040"/>
              <a:gd name="connsiteY12" fmla="*/ 94268 h 235671"/>
              <a:gd name="connsiteX13" fmla="*/ 688157 w 3601040"/>
              <a:gd name="connsiteY13" fmla="*/ 122549 h 235671"/>
              <a:gd name="connsiteX14" fmla="*/ 716438 w 3601040"/>
              <a:gd name="connsiteY14" fmla="*/ 141402 h 235671"/>
              <a:gd name="connsiteX15" fmla="*/ 754145 w 3601040"/>
              <a:gd name="connsiteY15" fmla="*/ 150829 h 235671"/>
              <a:gd name="connsiteX16" fmla="*/ 820132 w 3601040"/>
              <a:gd name="connsiteY16" fmla="*/ 169683 h 235671"/>
              <a:gd name="connsiteX17" fmla="*/ 914400 w 3601040"/>
              <a:gd name="connsiteY17" fmla="*/ 160256 h 235671"/>
              <a:gd name="connsiteX18" fmla="*/ 980388 w 3601040"/>
              <a:gd name="connsiteY18" fmla="*/ 131976 h 235671"/>
              <a:gd name="connsiteX19" fmla="*/ 1018095 w 3601040"/>
              <a:gd name="connsiteY19" fmla="*/ 122549 h 235671"/>
              <a:gd name="connsiteX20" fmla="*/ 1046376 w 3601040"/>
              <a:gd name="connsiteY20" fmla="*/ 103695 h 235671"/>
              <a:gd name="connsiteX21" fmla="*/ 1102937 w 3601040"/>
              <a:gd name="connsiteY21" fmla="*/ 84842 h 235671"/>
              <a:gd name="connsiteX22" fmla="*/ 1140644 w 3601040"/>
              <a:gd name="connsiteY22" fmla="*/ 94268 h 235671"/>
              <a:gd name="connsiteX23" fmla="*/ 1168924 w 3601040"/>
              <a:gd name="connsiteY23" fmla="*/ 113122 h 235671"/>
              <a:gd name="connsiteX24" fmla="*/ 1206631 w 3601040"/>
              <a:gd name="connsiteY24" fmla="*/ 131976 h 235671"/>
              <a:gd name="connsiteX25" fmla="*/ 1272619 w 3601040"/>
              <a:gd name="connsiteY25" fmla="*/ 160256 h 235671"/>
              <a:gd name="connsiteX26" fmla="*/ 1300899 w 3601040"/>
              <a:gd name="connsiteY26" fmla="*/ 179110 h 235671"/>
              <a:gd name="connsiteX27" fmla="*/ 1348033 w 3601040"/>
              <a:gd name="connsiteY27" fmla="*/ 188537 h 235671"/>
              <a:gd name="connsiteX28" fmla="*/ 1461155 w 3601040"/>
              <a:gd name="connsiteY28" fmla="*/ 179110 h 235671"/>
              <a:gd name="connsiteX29" fmla="*/ 1536570 w 3601040"/>
              <a:gd name="connsiteY29" fmla="*/ 160256 h 235671"/>
              <a:gd name="connsiteX30" fmla="*/ 1574277 w 3601040"/>
              <a:gd name="connsiteY30" fmla="*/ 141402 h 235671"/>
              <a:gd name="connsiteX31" fmla="*/ 1630838 w 3601040"/>
              <a:gd name="connsiteY31" fmla="*/ 122549 h 235671"/>
              <a:gd name="connsiteX32" fmla="*/ 1659118 w 3601040"/>
              <a:gd name="connsiteY32" fmla="*/ 103695 h 235671"/>
              <a:gd name="connsiteX33" fmla="*/ 1715679 w 3601040"/>
              <a:gd name="connsiteY33" fmla="*/ 75415 h 235671"/>
              <a:gd name="connsiteX34" fmla="*/ 1762813 w 3601040"/>
              <a:gd name="connsiteY34" fmla="*/ 94268 h 235671"/>
              <a:gd name="connsiteX35" fmla="*/ 1838227 w 3601040"/>
              <a:gd name="connsiteY35" fmla="*/ 131976 h 235671"/>
              <a:gd name="connsiteX36" fmla="*/ 1894788 w 3601040"/>
              <a:gd name="connsiteY36" fmla="*/ 150829 h 235671"/>
              <a:gd name="connsiteX37" fmla="*/ 1923069 w 3601040"/>
              <a:gd name="connsiteY37" fmla="*/ 160256 h 235671"/>
              <a:gd name="connsiteX38" fmla="*/ 2026763 w 3601040"/>
              <a:gd name="connsiteY38" fmla="*/ 150829 h 235671"/>
              <a:gd name="connsiteX39" fmla="*/ 2083324 w 3601040"/>
              <a:gd name="connsiteY39" fmla="*/ 122549 h 235671"/>
              <a:gd name="connsiteX40" fmla="*/ 2130458 w 3601040"/>
              <a:gd name="connsiteY40" fmla="*/ 113122 h 235671"/>
              <a:gd name="connsiteX41" fmla="*/ 2168165 w 3601040"/>
              <a:gd name="connsiteY41" fmla="*/ 84842 h 235671"/>
              <a:gd name="connsiteX42" fmla="*/ 2196446 w 3601040"/>
              <a:gd name="connsiteY42" fmla="*/ 75415 h 235671"/>
              <a:gd name="connsiteX43" fmla="*/ 2224726 w 3601040"/>
              <a:gd name="connsiteY43" fmla="*/ 56561 h 235671"/>
              <a:gd name="connsiteX44" fmla="*/ 2281287 w 3601040"/>
              <a:gd name="connsiteY44" fmla="*/ 28281 h 235671"/>
              <a:gd name="connsiteX45" fmla="*/ 2337848 w 3601040"/>
              <a:gd name="connsiteY45" fmla="*/ 56561 h 235671"/>
              <a:gd name="connsiteX46" fmla="*/ 2375555 w 3601040"/>
              <a:gd name="connsiteY46" fmla="*/ 75415 h 235671"/>
              <a:gd name="connsiteX47" fmla="*/ 2403836 w 3601040"/>
              <a:gd name="connsiteY47" fmla="*/ 94268 h 235671"/>
              <a:gd name="connsiteX48" fmla="*/ 2441543 w 3601040"/>
              <a:gd name="connsiteY48" fmla="*/ 103695 h 235671"/>
              <a:gd name="connsiteX49" fmla="*/ 2498104 w 3601040"/>
              <a:gd name="connsiteY49" fmla="*/ 122549 h 235671"/>
              <a:gd name="connsiteX50" fmla="*/ 2526384 w 3601040"/>
              <a:gd name="connsiteY50" fmla="*/ 131976 h 235671"/>
              <a:gd name="connsiteX51" fmla="*/ 2573518 w 3601040"/>
              <a:gd name="connsiteY51" fmla="*/ 141402 h 235671"/>
              <a:gd name="connsiteX52" fmla="*/ 2762054 w 3601040"/>
              <a:gd name="connsiteY52" fmla="*/ 131976 h 235671"/>
              <a:gd name="connsiteX53" fmla="*/ 2799761 w 3601040"/>
              <a:gd name="connsiteY53" fmla="*/ 122549 h 235671"/>
              <a:gd name="connsiteX54" fmla="*/ 2846895 w 3601040"/>
              <a:gd name="connsiteY54" fmla="*/ 113122 h 235671"/>
              <a:gd name="connsiteX55" fmla="*/ 2884603 w 3601040"/>
              <a:gd name="connsiteY55" fmla="*/ 94268 h 235671"/>
              <a:gd name="connsiteX56" fmla="*/ 2941163 w 3601040"/>
              <a:gd name="connsiteY56" fmla="*/ 75415 h 235671"/>
              <a:gd name="connsiteX57" fmla="*/ 3007151 w 3601040"/>
              <a:gd name="connsiteY57" fmla="*/ 28281 h 235671"/>
              <a:gd name="connsiteX58" fmla="*/ 3035431 w 3601040"/>
              <a:gd name="connsiteY58" fmla="*/ 9427 h 235671"/>
              <a:gd name="connsiteX59" fmla="*/ 3063712 w 3601040"/>
              <a:gd name="connsiteY59" fmla="*/ 0 h 235671"/>
              <a:gd name="connsiteX60" fmla="*/ 3082565 w 3601040"/>
              <a:gd name="connsiteY60" fmla="*/ 65988 h 235671"/>
              <a:gd name="connsiteX61" fmla="*/ 3110846 w 3601040"/>
              <a:gd name="connsiteY61" fmla="*/ 84842 h 235671"/>
              <a:gd name="connsiteX62" fmla="*/ 3139126 w 3601040"/>
              <a:gd name="connsiteY62" fmla="*/ 122549 h 235671"/>
              <a:gd name="connsiteX63" fmla="*/ 3195687 w 3601040"/>
              <a:gd name="connsiteY63" fmla="*/ 141402 h 235671"/>
              <a:gd name="connsiteX64" fmla="*/ 3223967 w 3601040"/>
              <a:gd name="connsiteY64" fmla="*/ 160256 h 235671"/>
              <a:gd name="connsiteX65" fmla="*/ 3280528 w 3601040"/>
              <a:gd name="connsiteY65" fmla="*/ 179110 h 235671"/>
              <a:gd name="connsiteX66" fmla="*/ 3346516 w 3601040"/>
              <a:gd name="connsiteY66" fmla="*/ 197963 h 235671"/>
              <a:gd name="connsiteX67" fmla="*/ 3497345 w 3601040"/>
              <a:gd name="connsiteY67" fmla="*/ 188537 h 235671"/>
              <a:gd name="connsiteX68" fmla="*/ 3525625 w 3601040"/>
              <a:gd name="connsiteY68" fmla="*/ 179110 h 235671"/>
              <a:gd name="connsiteX69" fmla="*/ 3563332 w 3601040"/>
              <a:gd name="connsiteY69" fmla="*/ 169683 h 235671"/>
              <a:gd name="connsiteX70" fmla="*/ 3601040 w 3601040"/>
              <a:gd name="connsiteY70" fmla="*/ 150829 h 23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601040" h="235671">
                <a:moveTo>
                  <a:pt x="0" y="207390"/>
                </a:moveTo>
                <a:cubicBezTo>
                  <a:pt x="15711" y="210532"/>
                  <a:pt x="31934" y="211750"/>
                  <a:pt x="47134" y="216817"/>
                </a:cubicBezTo>
                <a:cubicBezTo>
                  <a:pt x="60466" y="221261"/>
                  <a:pt x="70789" y="235671"/>
                  <a:pt x="84842" y="235671"/>
                </a:cubicBezTo>
                <a:cubicBezTo>
                  <a:pt x="138629" y="235671"/>
                  <a:pt x="191679" y="223102"/>
                  <a:pt x="245097" y="216817"/>
                </a:cubicBezTo>
                <a:cubicBezTo>
                  <a:pt x="263951" y="210532"/>
                  <a:pt x="283206" y="205344"/>
                  <a:pt x="301658" y="197963"/>
                </a:cubicBezTo>
                <a:cubicBezTo>
                  <a:pt x="418140" y="151371"/>
                  <a:pt x="276615" y="200027"/>
                  <a:pt x="367646" y="169683"/>
                </a:cubicBezTo>
                <a:cubicBezTo>
                  <a:pt x="377073" y="160256"/>
                  <a:pt x="387391" y="151644"/>
                  <a:pt x="395926" y="141402"/>
                </a:cubicBezTo>
                <a:cubicBezTo>
                  <a:pt x="403179" y="132698"/>
                  <a:pt x="406769" y="121133"/>
                  <a:pt x="414780" y="113122"/>
                </a:cubicBezTo>
                <a:cubicBezTo>
                  <a:pt x="425890" y="102013"/>
                  <a:pt x="439918" y="94269"/>
                  <a:pt x="452487" y="84842"/>
                </a:cubicBezTo>
                <a:cubicBezTo>
                  <a:pt x="460866" y="72273"/>
                  <a:pt x="478672" y="37708"/>
                  <a:pt x="499621" y="37708"/>
                </a:cubicBezTo>
                <a:cubicBezTo>
                  <a:pt x="519494" y="37708"/>
                  <a:pt x="537328" y="50277"/>
                  <a:pt x="556182" y="56561"/>
                </a:cubicBezTo>
                <a:cubicBezTo>
                  <a:pt x="627264" y="80255"/>
                  <a:pt x="539647" y="48294"/>
                  <a:pt x="612743" y="84842"/>
                </a:cubicBezTo>
                <a:cubicBezTo>
                  <a:pt x="621631" y="89286"/>
                  <a:pt x="632136" y="89824"/>
                  <a:pt x="641023" y="94268"/>
                </a:cubicBezTo>
                <a:cubicBezTo>
                  <a:pt x="657411" y="102462"/>
                  <a:pt x="672620" y="112838"/>
                  <a:pt x="688157" y="122549"/>
                </a:cubicBezTo>
                <a:cubicBezTo>
                  <a:pt x="697765" y="128554"/>
                  <a:pt x="706024" y="136939"/>
                  <a:pt x="716438" y="141402"/>
                </a:cubicBezTo>
                <a:cubicBezTo>
                  <a:pt x="728346" y="146505"/>
                  <a:pt x="741688" y="147270"/>
                  <a:pt x="754145" y="150829"/>
                </a:cubicBezTo>
                <a:cubicBezTo>
                  <a:pt x="848811" y="177877"/>
                  <a:pt x="702253" y="140213"/>
                  <a:pt x="820132" y="169683"/>
                </a:cubicBezTo>
                <a:cubicBezTo>
                  <a:pt x="851555" y="166541"/>
                  <a:pt x="883188" y="165058"/>
                  <a:pt x="914400" y="160256"/>
                </a:cubicBezTo>
                <a:cubicBezTo>
                  <a:pt x="940862" y="156185"/>
                  <a:pt x="955219" y="141414"/>
                  <a:pt x="980388" y="131976"/>
                </a:cubicBezTo>
                <a:cubicBezTo>
                  <a:pt x="992519" y="127427"/>
                  <a:pt x="1005526" y="125691"/>
                  <a:pt x="1018095" y="122549"/>
                </a:cubicBezTo>
                <a:cubicBezTo>
                  <a:pt x="1027522" y="116264"/>
                  <a:pt x="1036023" y="108296"/>
                  <a:pt x="1046376" y="103695"/>
                </a:cubicBezTo>
                <a:cubicBezTo>
                  <a:pt x="1064537" y="95624"/>
                  <a:pt x="1102937" y="84842"/>
                  <a:pt x="1102937" y="84842"/>
                </a:cubicBezTo>
                <a:cubicBezTo>
                  <a:pt x="1115506" y="87984"/>
                  <a:pt x="1128736" y="89164"/>
                  <a:pt x="1140644" y="94268"/>
                </a:cubicBezTo>
                <a:cubicBezTo>
                  <a:pt x="1151058" y="98731"/>
                  <a:pt x="1159087" y="107501"/>
                  <a:pt x="1168924" y="113122"/>
                </a:cubicBezTo>
                <a:cubicBezTo>
                  <a:pt x="1181125" y="120094"/>
                  <a:pt x="1193715" y="126440"/>
                  <a:pt x="1206631" y="131976"/>
                </a:cubicBezTo>
                <a:cubicBezTo>
                  <a:pt x="1259516" y="154641"/>
                  <a:pt x="1210082" y="124520"/>
                  <a:pt x="1272619" y="160256"/>
                </a:cubicBezTo>
                <a:cubicBezTo>
                  <a:pt x="1282456" y="165877"/>
                  <a:pt x="1290291" y="175132"/>
                  <a:pt x="1300899" y="179110"/>
                </a:cubicBezTo>
                <a:cubicBezTo>
                  <a:pt x="1315901" y="184736"/>
                  <a:pt x="1332322" y="185395"/>
                  <a:pt x="1348033" y="188537"/>
                </a:cubicBezTo>
                <a:cubicBezTo>
                  <a:pt x="1385740" y="185395"/>
                  <a:pt x="1423736" y="184723"/>
                  <a:pt x="1461155" y="179110"/>
                </a:cubicBezTo>
                <a:cubicBezTo>
                  <a:pt x="1486780" y="175266"/>
                  <a:pt x="1536570" y="160256"/>
                  <a:pt x="1536570" y="160256"/>
                </a:cubicBezTo>
                <a:cubicBezTo>
                  <a:pt x="1549139" y="153971"/>
                  <a:pt x="1561229" y="146621"/>
                  <a:pt x="1574277" y="141402"/>
                </a:cubicBezTo>
                <a:cubicBezTo>
                  <a:pt x="1592729" y="134021"/>
                  <a:pt x="1630838" y="122549"/>
                  <a:pt x="1630838" y="122549"/>
                </a:cubicBezTo>
                <a:cubicBezTo>
                  <a:pt x="1640265" y="116264"/>
                  <a:pt x="1648985" y="108762"/>
                  <a:pt x="1659118" y="103695"/>
                </a:cubicBezTo>
                <a:cubicBezTo>
                  <a:pt x="1737188" y="64658"/>
                  <a:pt x="1634615" y="129455"/>
                  <a:pt x="1715679" y="75415"/>
                </a:cubicBezTo>
                <a:cubicBezTo>
                  <a:pt x="1731390" y="81699"/>
                  <a:pt x="1747449" y="87177"/>
                  <a:pt x="1762813" y="94268"/>
                </a:cubicBezTo>
                <a:cubicBezTo>
                  <a:pt x="1788331" y="106046"/>
                  <a:pt x="1811564" y="123089"/>
                  <a:pt x="1838227" y="131976"/>
                </a:cubicBezTo>
                <a:lnTo>
                  <a:pt x="1894788" y="150829"/>
                </a:lnTo>
                <a:lnTo>
                  <a:pt x="1923069" y="160256"/>
                </a:lnTo>
                <a:cubicBezTo>
                  <a:pt x="1957634" y="157114"/>
                  <a:pt x="1992405" y="155737"/>
                  <a:pt x="2026763" y="150829"/>
                </a:cubicBezTo>
                <a:cubicBezTo>
                  <a:pt x="2074043" y="144075"/>
                  <a:pt x="2037368" y="139782"/>
                  <a:pt x="2083324" y="122549"/>
                </a:cubicBezTo>
                <a:cubicBezTo>
                  <a:pt x="2098326" y="116923"/>
                  <a:pt x="2114747" y="116264"/>
                  <a:pt x="2130458" y="113122"/>
                </a:cubicBezTo>
                <a:cubicBezTo>
                  <a:pt x="2143027" y="103695"/>
                  <a:pt x="2154524" y="92637"/>
                  <a:pt x="2168165" y="84842"/>
                </a:cubicBezTo>
                <a:cubicBezTo>
                  <a:pt x="2176793" y="79912"/>
                  <a:pt x="2187558" y="79859"/>
                  <a:pt x="2196446" y="75415"/>
                </a:cubicBezTo>
                <a:cubicBezTo>
                  <a:pt x="2206579" y="70348"/>
                  <a:pt x="2214593" y="61628"/>
                  <a:pt x="2224726" y="56561"/>
                </a:cubicBezTo>
                <a:cubicBezTo>
                  <a:pt x="2302791" y="17528"/>
                  <a:pt x="2200233" y="82316"/>
                  <a:pt x="2281287" y="28281"/>
                </a:cubicBezTo>
                <a:cubicBezTo>
                  <a:pt x="2333134" y="45564"/>
                  <a:pt x="2286683" y="27324"/>
                  <a:pt x="2337848" y="56561"/>
                </a:cubicBezTo>
                <a:cubicBezTo>
                  <a:pt x="2350049" y="63533"/>
                  <a:pt x="2363354" y="68443"/>
                  <a:pt x="2375555" y="75415"/>
                </a:cubicBezTo>
                <a:cubicBezTo>
                  <a:pt x="2385392" y="81036"/>
                  <a:pt x="2393422" y="89805"/>
                  <a:pt x="2403836" y="94268"/>
                </a:cubicBezTo>
                <a:cubicBezTo>
                  <a:pt x="2415744" y="99371"/>
                  <a:pt x="2429134" y="99972"/>
                  <a:pt x="2441543" y="103695"/>
                </a:cubicBezTo>
                <a:cubicBezTo>
                  <a:pt x="2460578" y="109406"/>
                  <a:pt x="2479250" y="116264"/>
                  <a:pt x="2498104" y="122549"/>
                </a:cubicBezTo>
                <a:cubicBezTo>
                  <a:pt x="2507531" y="125691"/>
                  <a:pt x="2516640" y="130027"/>
                  <a:pt x="2526384" y="131976"/>
                </a:cubicBezTo>
                <a:lnTo>
                  <a:pt x="2573518" y="141402"/>
                </a:lnTo>
                <a:cubicBezTo>
                  <a:pt x="2636363" y="138260"/>
                  <a:pt x="2699348" y="137201"/>
                  <a:pt x="2762054" y="131976"/>
                </a:cubicBezTo>
                <a:cubicBezTo>
                  <a:pt x="2774965" y="130900"/>
                  <a:pt x="2787114" y="125360"/>
                  <a:pt x="2799761" y="122549"/>
                </a:cubicBezTo>
                <a:cubicBezTo>
                  <a:pt x="2815402" y="119073"/>
                  <a:pt x="2831184" y="116264"/>
                  <a:pt x="2846895" y="113122"/>
                </a:cubicBezTo>
                <a:cubicBezTo>
                  <a:pt x="2859464" y="106837"/>
                  <a:pt x="2871555" y="99487"/>
                  <a:pt x="2884603" y="94268"/>
                </a:cubicBezTo>
                <a:cubicBezTo>
                  <a:pt x="2903055" y="86887"/>
                  <a:pt x="2924628" y="86439"/>
                  <a:pt x="2941163" y="75415"/>
                </a:cubicBezTo>
                <a:cubicBezTo>
                  <a:pt x="3007800" y="30991"/>
                  <a:pt x="2925320" y="86733"/>
                  <a:pt x="3007151" y="28281"/>
                </a:cubicBezTo>
                <a:cubicBezTo>
                  <a:pt x="3016370" y="21696"/>
                  <a:pt x="3025298" y="14494"/>
                  <a:pt x="3035431" y="9427"/>
                </a:cubicBezTo>
                <a:cubicBezTo>
                  <a:pt x="3044319" y="4983"/>
                  <a:pt x="3054285" y="3142"/>
                  <a:pt x="3063712" y="0"/>
                </a:cubicBezTo>
                <a:cubicBezTo>
                  <a:pt x="3064327" y="2460"/>
                  <a:pt x="3077649" y="59843"/>
                  <a:pt x="3082565" y="65988"/>
                </a:cubicBezTo>
                <a:cubicBezTo>
                  <a:pt x="3089643" y="74835"/>
                  <a:pt x="3101419" y="78557"/>
                  <a:pt x="3110846" y="84842"/>
                </a:cubicBezTo>
                <a:cubicBezTo>
                  <a:pt x="3120273" y="97411"/>
                  <a:pt x="3126053" y="113834"/>
                  <a:pt x="3139126" y="122549"/>
                </a:cubicBezTo>
                <a:cubicBezTo>
                  <a:pt x="3155662" y="133573"/>
                  <a:pt x="3195687" y="141402"/>
                  <a:pt x="3195687" y="141402"/>
                </a:cubicBezTo>
                <a:cubicBezTo>
                  <a:pt x="3205114" y="147687"/>
                  <a:pt x="3213614" y="155655"/>
                  <a:pt x="3223967" y="160256"/>
                </a:cubicBezTo>
                <a:cubicBezTo>
                  <a:pt x="3242128" y="168328"/>
                  <a:pt x="3261674" y="172825"/>
                  <a:pt x="3280528" y="179110"/>
                </a:cubicBezTo>
                <a:cubicBezTo>
                  <a:pt x="3321098" y="192633"/>
                  <a:pt x="3299171" y="186128"/>
                  <a:pt x="3346516" y="197963"/>
                </a:cubicBezTo>
                <a:cubicBezTo>
                  <a:pt x="3396792" y="194821"/>
                  <a:pt x="3447247" y="193810"/>
                  <a:pt x="3497345" y="188537"/>
                </a:cubicBezTo>
                <a:cubicBezTo>
                  <a:pt x="3507227" y="187497"/>
                  <a:pt x="3516071" y="181840"/>
                  <a:pt x="3525625" y="179110"/>
                </a:cubicBezTo>
                <a:cubicBezTo>
                  <a:pt x="3538082" y="175551"/>
                  <a:pt x="3550875" y="173242"/>
                  <a:pt x="3563332" y="169683"/>
                </a:cubicBezTo>
                <a:cubicBezTo>
                  <a:pt x="3593663" y="161017"/>
                  <a:pt x="3585555" y="166314"/>
                  <a:pt x="3601040" y="150829"/>
                </a:cubicBezTo>
              </a:path>
            </a:pathLst>
          </a:cu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5534025" y="3370263"/>
            <a:ext cx="4572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5724525" y="3332163"/>
            <a:ext cx="457200" cy="228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648325" y="3027363"/>
            <a:ext cx="38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5534025" y="2684463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838825" y="2684463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762625" y="2684463"/>
            <a:ext cx="1524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92" y="4547479"/>
            <a:ext cx="1949808" cy="231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8"/>
          <a:stretch/>
        </p:blipFill>
        <p:spPr bwMode="auto">
          <a:xfrm>
            <a:off x="4687215" y="4562194"/>
            <a:ext cx="2402760" cy="22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Easy case</a:t>
            </a:r>
            <a:endParaRPr lang="en-US" dirty="0"/>
          </a:p>
        </p:txBody>
      </p:sp>
      <p:cxnSp>
        <p:nvCxnSpPr>
          <p:cNvPr id="77827" name="Straight Connector 4"/>
          <p:cNvCxnSpPr>
            <a:cxnSpLocks noChangeShapeType="1"/>
          </p:cNvCxnSpPr>
          <p:nvPr/>
        </p:nvCxnSpPr>
        <p:spPr bwMode="auto">
          <a:xfrm flipV="1">
            <a:off x="808038" y="4351338"/>
            <a:ext cx="3455987" cy="1112837"/>
          </a:xfrm>
          <a:prstGeom prst="line">
            <a:avLst/>
          </a:prstGeom>
          <a:noFill/>
          <a:ln w="539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4264025" y="3230563"/>
            <a:ext cx="3457575" cy="1114425"/>
          </a:xfrm>
          <a:prstGeom prst="line">
            <a:avLst/>
          </a:prstGeom>
          <a:noFill/>
          <a:ln w="539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reeform 12"/>
          <p:cNvSpPr/>
          <p:nvPr/>
        </p:nvSpPr>
        <p:spPr bwMode="auto">
          <a:xfrm>
            <a:off x="117020" y="4307580"/>
            <a:ext cx="3600450" cy="234950"/>
          </a:xfrm>
          <a:custGeom>
            <a:avLst/>
            <a:gdLst>
              <a:gd name="connsiteX0" fmla="*/ 0 w 3601040"/>
              <a:gd name="connsiteY0" fmla="*/ 207390 h 235671"/>
              <a:gd name="connsiteX1" fmla="*/ 47134 w 3601040"/>
              <a:gd name="connsiteY1" fmla="*/ 216817 h 235671"/>
              <a:gd name="connsiteX2" fmla="*/ 84842 w 3601040"/>
              <a:gd name="connsiteY2" fmla="*/ 235671 h 235671"/>
              <a:gd name="connsiteX3" fmla="*/ 245097 w 3601040"/>
              <a:gd name="connsiteY3" fmla="*/ 216817 h 235671"/>
              <a:gd name="connsiteX4" fmla="*/ 301658 w 3601040"/>
              <a:gd name="connsiteY4" fmla="*/ 197963 h 235671"/>
              <a:gd name="connsiteX5" fmla="*/ 367646 w 3601040"/>
              <a:gd name="connsiteY5" fmla="*/ 169683 h 235671"/>
              <a:gd name="connsiteX6" fmla="*/ 395926 w 3601040"/>
              <a:gd name="connsiteY6" fmla="*/ 141402 h 235671"/>
              <a:gd name="connsiteX7" fmla="*/ 414780 w 3601040"/>
              <a:gd name="connsiteY7" fmla="*/ 113122 h 235671"/>
              <a:gd name="connsiteX8" fmla="*/ 452487 w 3601040"/>
              <a:gd name="connsiteY8" fmla="*/ 84842 h 235671"/>
              <a:gd name="connsiteX9" fmla="*/ 499621 w 3601040"/>
              <a:gd name="connsiteY9" fmla="*/ 37708 h 235671"/>
              <a:gd name="connsiteX10" fmla="*/ 556182 w 3601040"/>
              <a:gd name="connsiteY10" fmla="*/ 56561 h 235671"/>
              <a:gd name="connsiteX11" fmla="*/ 612743 w 3601040"/>
              <a:gd name="connsiteY11" fmla="*/ 84842 h 235671"/>
              <a:gd name="connsiteX12" fmla="*/ 641023 w 3601040"/>
              <a:gd name="connsiteY12" fmla="*/ 94268 h 235671"/>
              <a:gd name="connsiteX13" fmla="*/ 688157 w 3601040"/>
              <a:gd name="connsiteY13" fmla="*/ 122549 h 235671"/>
              <a:gd name="connsiteX14" fmla="*/ 716438 w 3601040"/>
              <a:gd name="connsiteY14" fmla="*/ 141402 h 235671"/>
              <a:gd name="connsiteX15" fmla="*/ 754145 w 3601040"/>
              <a:gd name="connsiteY15" fmla="*/ 150829 h 235671"/>
              <a:gd name="connsiteX16" fmla="*/ 820132 w 3601040"/>
              <a:gd name="connsiteY16" fmla="*/ 169683 h 235671"/>
              <a:gd name="connsiteX17" fmla="*/ 914400 w 3601040"/>
              <a:gd name="connsiteY17" fmla="*/ 160256 h 235671"/>
              <a:gd name="connsiteX18" fmla="*/ 980388 w 3601040"/>
              <a:gd name="connsiteY18" fmla="*/ 131976 h 235671"/>
              <a:gd name="connsiteX19" fmla="*/ 1018095 w 3601040"/>
              <a:gd name="connsiteY19" fmla="*/ 122549 h 235671"/>
              <a:gd name="connsiteX20" fmla="*/ 1046376 w 3601040"/>
              <a:gd name="connsiteY20" fmla="*/ 103695 h 235671"/>
              <a:gd name="connsiteX21" fmla="*/ 1102937 w 3601040"/>
              <a:gd name="connsiteY21" fmla="*/ 84842 h 235671"/>
              <a:gd name="connsiteX22" fmla="*/ 1140644 w 3601040"/>
              <a:gd name="connsiteY22" fmla="*/ 94268 h 235671"/>
              <a:gd name="connsiteX23" fmla="*/ 1168924 w 3601040"/>
              <a:gd name="connsiteY23" fmla="*/ 113122 h 235671"/>
              <a:gd name="connsiteX24" fmla="*/ 1206631 w 3601040"/>
              <a:gd name="connsiteY24" fmla="*/ 131976 h 235671"/>
              <a:gd name="connsiteX25" fmla="*/ 1272619 w 3601040"/>
              <a:gd name="connsiteY25" fmla="*/ 160256 h 235671"/>
              <a:gd name="connsiteX26" fmla="*/ 1300899 w 3601040"/>
              <a:gd name="connsiteY26" fmla="*/ 179110 h 235671"/>
              <a:gd name="connsiteX27" fmla="*/ 1348033 w 3601040"/>
              <a:gd name="connsiteY27" fmla="*/ 188537 h 235671"/>
              <a:gd name="connsiteX28" fmla="*/ 1461155 w 3601040"/>
              <a:gd name="connsiteY28" fmla="*/ 179110 h 235671"/>
              <a:gd name="connsiteX29" fmla="*/ 1536570 w 3601040"/>
              <a:gd name="connsiteY29" fmla="*/ 160256 h 235671"/>
              <a:gd name="connsiteX30" fmla="*/ 1574277 w 3601040"/>
              <a:gd name="connsiteY30" fmla="*/ 141402 h 235671"/>
              <a:gd name="connsiteX31" fmla="*/ 1630838 w 3601040"/>
              <a:gd name="connsiteY31" fmla="*/ 122549 h 235671"/>
              <a:gd name="connsiteX32" fmla="*/ 1659118 w 3601040"/>
              <a:gd name="connsiteY32" fmla="*/ 103695 h 235671"/>
              <a:gd name="connsiteX33" fmla="*/ 1715679 w 3601040"/>
              <a:gd name="connsiteY33" fmla="*/ 75415 h 235671"/>
              <a:gd name="connsiteX34" fmla="*/ 1762813 w 3601040"/>
              <a:gd name="connsiteY34" fmla="*/ 94268 h 235671"/>
              <a:gd name="connsiteX35" fmla="*/ 1838227 w 3601040"/>
              <a:gd name="connsiteY35" fmla="*/ 131976 h 235671"/>
              <a:gd name="connsiteX36" fmla="*/ 1894788 w 3601040"/>
              <a:gd name="connsiteY36" fmla="*/ 150829 h 235671"/>
              <a:gd name="connsiteX37" fmla="*/ 1923069 w 3601040"/>
              <a:gd name="connsiteY37" fmla="*/ 160256 h 235671"/>
              <a:gd name="connsiteX38" fmla="*/ 2026763 w 3601040"/>
              <a:gd name="connsiteY38" fmla="*/ 150829 h 235671"/>
              <a:gd name="connsiteX39" fmla="*/ 2083324 w 3601040"/>
              <a:gd name="connsiteY39" fmla="*/ 122549 h 235671"/>
              <a:gd name="connsiteX40" fmla="*/ 2130458 w 3601040"/>
              <a:gd name="connsiteY40" fmla="*/ 113122 h 235671"/>
              <a:gd name="connsiteX41" fmla="*/ 2168165 w 3601040"/>
              <a:gd name="connsiteY41" fmla="*/ 84842 h 235671"/>
              <a:gd name="connsiteX42" fmla="*/ 2196446 w 3601040"/>
              <a:gd name="connsiteY42" fmla="*/ 75415 h 235671"/>
              <a:gd name="connsiteX43" fmla="*/ 2224726 w 3601040"/>
              <a:gd name="connsiteY43" fmla="*/ 56561 h 235671"/>
              <a:gd name="connsiteX44" fmla="*/ 2281287 w 3601040"/>
              <a:gd name="connsiteY44" fmla="*/ 28281 h 235671"/>
              <a:gd name="connsiteX45" fmla="*/ 2337848 w 3601040"/>
              <a:gd name="connsiteY45" fmla="*/ 56561 h 235671"/>
              <a:gd name="connsiteX46" fmla="*/ 2375555 w 3601040"/>
              <a:gd name="connsiteY46" fmla="*/ 75415 h 235671"/>
              <a:gd name="connsiteX47" fmla="*/ 2403836 w 3601040"/>
              <a:gd name="connsiteY47" fmla="*/ 94268 h 235671"/>
              <a:gd name="connsiteX48" fmla="*/ 2441543 w 3601040"/>
              <a:gd name="connsiteY48" fmla="*/ 103695 h 235671"/>
              <a:gd name="connsiteX49" fmla="*/ 2498104 w 3601040"/>
              <a:gd name="connsiteY49" fmla="*/ 122549 h 235671"/>
              <a:gd name="connsiteX50" fmla="*/ 2526384 w 3601040"/>
              <a:gd name="connsiteY50" fmla="*/ 131976 h 235671"/>
              <a:gd name="connsiteX51" fmla="*/ 2573518 w 3601040"/>
              <a:gd name="connsiteY51" fmla="*/ 141402 h 235671"/>
              <a:gd name="connsiteX52" fmla="*/ 2762054 w 3601040"/>
              <a:gd name="connsiteY52" fmla="*/ 131976 h 235671"/>
              <a:gd name="connsiteX53" fmla="*/ 2799761 w 3601040"/>
              <a:gd name="connsiteY53" fmla="*/ 122549 h 235671"/>
              <a:gd name="connsiteX54" fmla="*/ 2846895 w 3601040"/>
              <a:gd name="connsiteY54" fmla="*/ 113122 h 235671"/>
              <a:gd name="connsiteX55" fmla="*/ 2884603 w 3601040"/>
              <a:gd name="connsiteY55" fmla="*/ 94268 h 235671"/>
              <a:gd name="connsiteX56" fmla="*/ 2941163 w 3601040"/>
              <a:gd name="connsiteY56" fmla="*/ 75415 h 235671"/>
              <a:gd name="connsiteX57" fmla="*/ 3007151 w 3601040"/>
              <a:gd name="connsiteY57" fmla="*/ 28281 h 235671"/>
              <a:gd name="connsiteX58" fmla="*/ 3035431 w 3601040"/>
              <a:gd name="connsiteY58" fmla="*/ 9427 h 235671"/>
              <a:gd name="connsiteX59" fmla="*/ 3063712 w 3601040"/>
              <a:gd name="connsiteY59" fmla="*/ 0 h 235671"/>
              <a:gd name="connsiteX60" fmla="*/ 3082565 w 3601040"/>
              <a:gd name="connsiteY60" fmla="*/ 65988 h 235671"/>
              <a:gd name="connsiteX61" fmla="*/ 3110846 w 3601040"/>
              <a:gd name="connsiteY61" fmla="*/ 84842 h 235671"/>
              <a:gd name="connsiteX62" fmla="*/ 3139126 w 3601040"/>
              <a:gd name="connsiteY62" fmla="*/ 122549 h 235671"/>
              <a:gd name="connsiteX63" fmla="*/ 3195687 w 3601040"/>
              <a:gd name="connsiteY63" fmla="*/ 141402 h 235671"/>
              <a:gd name="connsiteX64" fmla="*/ 3223967 w 3601040"/>
              <a:gd name="connsiteY64" fmla="*/ 160256 h 235671"/>
              <a:gd name="connsiteX65" fmla="*/ 3280528 w 3601040"/>
              <a:gd name="connsiteY65" fmla="*/ 179110 h 235671"/>
              <a:gd name="connsiteX66" fmla="*/ 3346516 w 3601040"/>
              <a:gd name="connsiteY66" fmla="*/ 197963 h 235671"/>
              <a:gd name="connsiteX67" fmla="*/ 3497345 w 3601040"/>
              <a:gd name="connsiteY67" fmla="*/ 188537 h 235671"/>
              <a:gd name="connsiteX68" fmla="*/ 3525625 w 3601040"/>
              <a:gd name="connsiteY68" fmla="*/ 179110 h 235671"/>
              <a:gd name="connsiteX69" fmla="*/ 3563332 w 3601040"/>
              <a:gd name="connsiteY69" fmla="*/ 169683 h 235671"/>
              <a:gd name="connsiteX70" fmla="*/ 3601040 w 3601040"/>
              <a:gd name="connsiteY70" fmla="*/ 150829 h 23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601040" h="235671">
                <a:moveTo>
                  <a:pt x="0" y="207390"/>
                </a:moveTo>
                <a:cubicBezTo>
                  <a:pt x="15711" y="210532"/>
                  <a:pt x="31934" y="211750"/>
                  <a:pt x="47134" y="216817"/>
                </a:cubicBezTo>
                <a:cubicBezTo>
                  <a:pt x="60466" y="221261"/>
                  <a:pt x="70789" y="235671"/>
                  <a:pt x="84842" y="235671"/>
                </a:cubicBezTo>
                <a:cubicBezTo>
                  <a:pt x="138629" y="235671"/>
                  <a:pt x="191679" y="223102"/>
                  <a:pt x="245097" y="216817"/>
                </a:cubicBezTo>
                <a:cubicBezTo>
                  <a:pt x="263951" y="210532"/>
                  <a:pt x="283206" y="205344"/>
                  <a:pt x="301658" y="197963"/>
                </a:cubicBezTo>
                <a:cubicBezTo>
                  <a:pt x="418140" y="151371"/>
                  <a:pt x="276615" y="200027"/>
                  <a:pt x="367646" y="169683"/>
                </a:cubicBezTo>
                <a:cubicBezTo>
                  <a:pt x="377073" y="160256"/>
                  <a:pt x="387391" y="151644"/>
                  <a:pt x="395926" y="141402"/>
                </a:cubicBezTo>
                <a:cubicBezTo>
                  <a:pt x="403179" y="132698"/>
                  <a:pt x="406769" y="121133"/>
                  <a:pt x="414780" y="113122"/>
                </a:cubicBezTo>
                <a:cubicBezTo>
                  <a:pt x="425890" y="102013"/>
                  <a:pt x="439918" y="94269"/>
                  <a:pt x="452487" y="84842"/>
                </a:cubicBezTo>
                <a:cubicBezTo>
                  <a:pt x="460866" y="72273"/>
                  <a:pt x="478672" y="37708"/>
                  <a:pt x="499621" y="37708"/>
                </a:cubicBezTo>
                <a:cubicBezTo>
                  <a:pt x="519494" y="37708"/>
                  <a:pt x="537328" y="50277"/>
                  <a:pt x="556182" y="56561"/>
                </a:cubicBezTo>
                <a:cubicBezTo>
                  <a:pt x="627264" y="80255"/>
                  <a:pt x="539647" y="48294"/>
                  <a:pt x="612743" y="84842"/>
                </a:cubicBezTo>
                <a:cubicBezTo>
                  <a:pt x="621631" y="89286"/>
                  <a:pt x="632136" y="89824"/>
                  <a:pt x="641023" y="94268"/>
                </a:cubicBezTo>
                <a:cubicBezTo>
                  <a:pt x="657411" y="102462"/>
                  <a:pt x="672620" y="112838"/>
                  <a:pt x="688157" y="122549"/>
                </a:cubicBezTo>
                <a:cubicBezTo>
                  <a:pt x="697765" y="128554"/>
                  <a:pt x="706024" y="136939"/>
                  <a:pt x="716438" y="141402"/>
                </a:cubicBezTo>
                <a:cubicBezTo>
                  <a:pt x="728346" y="146505"/>
                  <a:pt x="741688" y="147270"/>
                  <a:pt x="754145" y="150829"/>
                </a:cubicBezTo>
                <a:cubicBezTo>
                  <a:pt x="848811" y="177877"/>
                  <a:pt x="702253" y="140213"/>
                  <a:pt x="820132" y="169683"/>
                </a:cubicBezTo>
                <a:cubicBezTo>
                  <a:pt x="851555" y="166541"/>
                  <a:pt x="883188" y="165058"/>
                  <a:pt x="914400" y="160256"/>
                </a:cubicBezTo>
                <a:cubicBezTo>
                  <a:pt x="940862" y="156185"/>
                  <a:pt x="955219" y="141414"/>
                  <a:pt x="980388" y="131976"/>
                </a:cubicBezTo>
                <a:cubicBezTo>
                  <a:pt x="992519" y="127427"/>
                  <a:pt x="1005526" y="125691"/>
                  <a:pt x="1018095" y="122549"/>
                </a:cubicBezTo>
                <a:cubicBezTo>
                  <a:pt x="1027522" y="116264"/>
                  <a:pt x="1036023" y="108296"/>
                  <a:pt x="1046376" y="103695"/>
                </a:cubicBezTo>
                <a:cubicBezTo>
                  <a:pt x="1064537" y="95624"/>
                  <a:pt x="1102937" y="84842"/>
                  <a:pt x="1102937" y="84842"/>
                </a:cubicBezTo>
                <a:cubicBezTo>
                  <a:pt x="1115506" y="87984"/>
                  <a:pt x="1128736" y="89164"/>
                  <a:pt x="1140644" y="94268"/>
                </a:cubicBezTo>
                <a:cubicBezTo>
                  <a:pt x="1151058" y="98731"/>
                  <a:pt x="1159087" y="107501"/>
                  <a:pt x="1168924" y="113122"/>
                </a:cubicBezTo>
                <a:cubicBezTo>
                  <a:pt x="1181125" y="120094"/>
                  <a:pt x="1193715" y="126440"/>
                  <a:pt x="1206631" y="131976"/>
                </a:cubicBezTo>
                <a:cubicBezTo>
                  <a:pt x="1259516" y="154641"/>
                  <a:pt x="1210082" y="124520"/>
                  <a:pt x="1272619" y="160256"/>
                </a:cubicBezTo>
                <a:cubicBezTo>
                  <a:pt x="1282456" y="165877"/>
                  <a:pt x="1290291" y="175132"/>
                  <a:pt x="1300899" y="179110"/>
                </a:cubicBezTo>
                <a:cubicBezTo>
                  <a:pt x="1315901" y="184736"/>
                  <a:pt x="1332322" y="185395"/>
                  <a:pt x="1348033" y="188537"/>
                </a:cubicBezTo>
                <a:cubicBezTo>
                  <a:pt x="1385740" y="185395"/>
                  <a:pt x="1423736" y="184723"/>
                  <a:pt x="1461155" y="179110"/>
                </a:cubicBezTo>
                <a:cubicBezTo>
                  <a:pt x="1486780" y="175266"/>
                  <a:pt x="1536570" y="160256"/>
                  <a:pt x="1536570" y="160256"/>
                </a:cubicBezTo>
                <a:cubicBezTo>
                  <a:pt x="1549139" y="153971"/>
                  <a:pt x="1561229" y="146621"/>
                  <a:pt x="1574277" y="141402"/>
                </a:cubicBezTo>
                <a:cubicBezTo>
                  <a:pt x="1592729" y="134021"/>
                  <a:pt x="1630838" y="122549"/>
                  <a:pt x="1630838" y="122549"/>
                </a:cubicBezTo>
                <a:cubicBezTo>
                  <a:pt x="1640265" y="116264"/>
                  <a:pt x="1648985" y="108762"/>
                  <a:pt x="1659118" y="103695"/>
                </a:cubicBezTo>
                <a:cubicBezTo>
                  <a:pt x="1737188" y="64658"/>
                  <a:pt x="1634615" y="129455"/>
                  <a:pt x="1715679" y="75415"/>
                </a:cubicBezTo>
                <a:cubicBezTo>
                  <a:pt x="1731390" y="81699"/>
                  <a:pt x="1747449" y="87177"/>
                  <a:pt x="1762813" y="94268"/>
                </a:cubicBezTo>
                <a:cubicBezTo>
                  <a:pt x="1788331" y="106046"/>
                  <a:pt x="1811564" y="123089"/>
                  <a:pt x="1838227" y="131976"/>
                </a:cubicBezTo>
                <a:lnTo>
                  <a:pt x="1894788" y="150829"/>
                </a:lnTo>
                <a:lnTo>
                  <a:pt x="1923069" y="160256"/>
                </a:lnTo>
                <a:cubicBezTo>
                  <a:pt x="1957634" y="157114"/>
                  <a:pt x="1992405" y="155737"/>
                  <a:pt x="2026763" y="150829"/>
                </a:cubicBezTo>
                <a:cubicBezTo>
                  <a:pt x="2074043" y="144075"/>
                  <a:pt x="2037368" y="139782"/>
                  <a:pt x="2083324" y="122549"/>
                </a:cubicBezTo>
                <a:cubicBezTo>
                  <a:pt x="2098326" y="116923"/>
                  <a:pt x="2114747" y="116264"/>
                  <a:pt x="2130458" y="113122"/>
                </a:cubicBezTo>
                <a:cubicBezTo>
                  <a:pt x="2143027" y="103695"/>
                  <a:pt x="2154524" y="92637"/>
                  <a:pt x="2168165" y="84842"/>
                </a:cubicBezTo>
                <a:cubicBezTo>
                  <a:pt x="2176793" y="79912"/>
                  <a:pt x="2187558" y="79859"/>
                  <a:pt x="2196446" y="75415"/>
                </a:cubicBezTo>
                <a:cubicBezTo>
                  <a:pt x="2206579" y="70348"/>
                  <a:pt x="2214593" y="61628"/>
                  <a:pt x="2224726" y="56561"/>
                </a:cubicBezTo>
                <a:cubicBezTo>
                  <a:pt x="2302791" y="17528"/>
                  <a:pt x="2200233" y="82316"/>
                  <a:pt x="2281287" y="28281"/>
                </a:cubicBezTo>
                <a:cubicBezTo>
                  <a:pt x="2333134" y="45564"/>
                  <a:pt x="2286683" y="27324"/>
                  <a:pt x="2337848" y="56561"/>
                </a:cubicBezTo>
                <a:cubicBezTo>
                  <a:pt x="2350049" y="63533"/>
                  <a:pt x="2363354" y="68443"/>
                  <a:pt x="2375555" y="75415"/>
                </a:cubicBezTo>
                <a:cubicBezTo>
                  <a:pt x="2385392" y="81036"/>
                  <a:pt x="2393422" y="89805"/>
                  <a:pt x="2403836" y="94268"/>
                </a:cubicBezTo>
                <a:cubicBezTo>
                  <a:pt x="2415744" y="99371"/>
                  <a:pt x="2429134" y="99972"/>
                  <a:pt x="2441543" y="103695"/>
                </a:cubicBezTo>
                <a:cubicBezTo>
                  <a:pt x="2460578" y="109406"/>
                  <a:pt x="2479250" y="116264"/>
                  <a:pt x="2498104" y="122549"/>
                </a:cubicBezTo>
                <a:cubicBezTo>
                  <a:pt x="2507531" y="125691"/>
                  <a:pt x="2516640" y="130027"/>
                  <a:pt x="2526384" y="131976"/>
                </a:cubicBezTo>
                <a:lnTo>
                  <a:pt x="2573518" y="141402"/>
                </a:lnTo>
                <a:cubicBezTo>
                  <a:pt x="2636363" y="138260"/>
                  <a:pt x="2699348" y="137201"/>
                  <a:pt x="2762054" y="131976"/>
                </a:cubicBezTo>
                <a:cubicBezTo>
                  <a:pt x="2774965" y="130900"/>
                  <a:pt x="2787114" y="125360"/>
                  <a:pt x="2799761" y="122549"/>
                </a:cubicBezTo>
                <a:cubicBezTo>
                  <a:pt x="2815402" y="119073"/>
                  <a:pt x="2831184" y="116264"/>
                  <a:pt x="2846895" y="113122"/>
                </a:cubicBezTo>
                <a:cubicBezTo>
                  <a:pt x="2859464" y="106837"/>
                  <a:pt x="2871555" y="99487"/>
                  <a:pt x="2884603" y="94268"/>
                </a:cubicBezTo>
                <a:cubicBezTo>
                  <a:pt x="2903055" y="86887"/>
                  <a:pt x="2924628" y="86439"/>
                  <a:pt x="2941163" y="75415"/>
                </a:cubicBezTo>
                <a:cubicBezTo>
                  <a:pt x="3007800" y="30991"/>
                  <a:pt x="2925320" y="86733"/>
                  <a:pt x="3007151" y="28281"/>
                </a:cubicBezTo>
                <a:cubicBezTo>
                  <a:pt x="3016370" y="21696"/>
                  <a:pt x="3025298" y="14494"/>
                  <a:pt x="3035431" y="9427"/>
                </a:cubicBezTo>
                <a:cubicBezTo>
                  <a:pt x="3044319" y="4983"/>
                  <a:pt x="3054285" y="3142"/>
                  <a:pt x="3063712" y="0"/>
                </a:cubicBezTo>
                <a:cubicBezTo>
                  <a:pt x="3064327" y="2460"/>
                  <a:pt x="3077649" y="59843"/>
                  <a:pt x="3082565" y="65988"/>
                </a:cubicBezTo>
                <a:cubicBezTo>
                  <a:pt x="3089643" y="74835"/>
                  <a:pt x="3101419" y="78557"/>
                  <a:pt x="3110846" y="84842"/>
                </a:cubicBezTo>
                <a:cubicBezTo>
                  <a:pt x="3120273" y="97411"/>
                  <a:pt x="3126053" y="113834"/>
                  <a:pt x="3139126" y="122549"/>
                </a:cubicBezTo>
                <a:cubicBezTo>
                  <a:pt x="3155662" y="133573"/>
                  <a:pt x="3195687" y="141402"/>
                  <a:pt x="3195687" y="141402"/>
                </a:cubicBezTo>
                <a:cubicBezTo>
                  <a:pt x="3205114" y="147687"/>
                  <a:pt x="3213614" y="155655"/>
                  <a:pt x="3223967" y="160256"/>
                </a:cubicBezTo>
                <a:cubicBezTo>
                  <a:pt x="3242128" y="168328"/>
                  <a:pt x="3261674" y="172825"/>
                  <a:pt x="3280528" y="179110"/>
                </a:cubicBezTo>
                <a:cubicBezTo>
                  <a:pt x="3321098" y="192633"/>
                  <a:pt x="3299171" y="186128"/>
                  <a:pt x="3346516" y="197963"/>
                </a:cubicBezTo>
                <a:cubicBezTo>
                  <a:pt x="3396792" y="194821"/>
                  <a:pt x="3447247" y="193810"/>
                  <a:pt x="3497345" y="188537"/>
                </a:cubicBezTo>
                <a:cubicBezTo>
                  <a:pt x="3507227" y="187497"/>
                  <a:pt x="3516071" y="181840"/>
                  <a:pt x="3525625" y="179110"/>
                </a:cubicBezTo>
                <a:cubicBezTo>
                  <a:pt x="3538082" y="175551"/>
                  <a:pt x="3550875" y="173242"/>
                  <a:pt x="3563332" y="169683"/>
                </a:cubicBezTo>
                <a:cubicBezTo>
                  <a:pt x="3593663" y="161017"/>
                  <a:pt x="3585555" y="166314"/>
                  <a:pt x="3601040" y="150829"/>
                </a:cubicBezTo>
              </a:path>
            </a:pathLst>
          </a:cu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7034213" y="2909888"/>
            <a:ext cx="4572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7224713" y="2871788"/>
            <a:ext cx="457200" cy="228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7148513" y="2566988"/>
            <a:ext cx="38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7034213" y="2224088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39013" y="2224088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262813" y="2224088"/>
            <a:ext cx="1524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92" y="4547479"/>
            <a:ext cx="1949808" cy="231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8"/>
          <a:stretch/>
        </p:blipFill>
        <p:spPr bwMode="auto">
          <a:xfrm>
            <a:off x="4687215" y="4562194"/>
            <a:ext cx="2402760" cy="22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8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Impossible case</a:t>
            </a:r>
            <a:endParaRPr lang="en-US" dirty="0"/>
          </a:p>
        </p:txBody>
      </p:sp>
      <p:cxnSp>
        <p:nvCxnSpPr>
          <p:cNvPr id="78851" name="Straight Connector 4"/>
          <p:cNvCxnSpPr>
            <a:cxnSpLocks noChangeShapeType="1"/>
          </p:cNvCxnSpPr>
          <p:nvPr/>
        </p:nvCxnSpPr>
        <p:spPr bwMode="auto">
          <a:xfrm flipV="1">
            <a:off x="231775" y="3668713"/>
            <a:ext cx="6942138" cy="1911350"/>
          </a:xfrm>
          <a:prstGeom prst="line">
            <a:avLst/>
          </a:prstGeom>
          <a:noFill/>
          <a:ln w="539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7173913" y="3121025"/>
            <a:ext cx="1881187" cy="547688"/>
          </a:xfrm>
          <a:prstGeom prst="line">
            <a:avLst/>
          </a:prstGeom>
          <a:noFill/>
          <a:ln w="539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rot="5400000" flipH="1" flipV="1">
            <a:off x="849313" y="4926013"/>
            <a:ext cx="4572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039813" y="4887913"/>
            <a:ext cx="457200" cy="228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963613" y="4583113"/>
            <a:ext cx="38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849313" y="4240213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54113" y="4240213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077913" y="4240213"/>
            <a:ext cx="1524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4329455"/>
            <a:ext cx="1886783" cy="252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7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Hard case</a:t>
            </a:r>
            <a:endParaRPr lang="en-US" dirty="0"/>
          </a:p>
        </p:txBody>
      </p:sp>
      <p:cxnSp>
        <p:nvCxnSpPr>
          <p:cNvPr id="79875" name="Straight Connector 4"/>
          <p:cNvCxnSpPr>
            <a:cxnSpLocks noChangeShapeType="1"/>
          </p:cNvCxnSpPr>
          <p:nvPr/>
        </p:nvCxnSpPr>
        <p:spPr bwMode="auto">
          <a:xfrm flipV="1">
            <a:off x="231775" y="4965700"/>
            <a:ext cx="1958975" cy="614363"/>
          </a:xfrm>
          <a:prstGeom prst="line">
            <a:avLst/>
          </a:prstGeom>
          <a:noFill/>
          <a:ln w="539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2190750" y="4551363"/>
            <a:ext cx="1882775" cy="414337"/>
          </a:xfrm>
          <a:prstGeom prst="line">
            <a:avLst/>
          </a:prstGeom>
          <a:noFill/>
          <a:ln w="539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98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7650163" y="4557713"/>
            <a:ext cx="141922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 bwMode="auto">
          <a:xfrm>
            <a:off x="-1688015" y="4847431"/>
            <a:ext cx="3600450" cy="236537"/>
          </a:xfrm>
          <a:custGeom>
            <a:avLst/>
            <a:gdLst>
              <a:gd name="connsiteX0" fmla="*/ 0 w 3601040"/>
              <a:gd name="connsiteY0" fmla="*/ 207390 h 235671"/>
              <a:gd name="connsiteX1" fmla="*/ 47134 w 3601040"/>
              <a:gd name="connsiteY1" fmla="*/ 216817 h 235671"/>
              <a:gd name="connsiteX2" fmla="*/ 84842 w 3601040"/>
              <a:gd name="connsiteY2" fmla="*/ 235671 h 235671"/>
              <a:gd name="connsiteX3" fmla="*/ 245097 w 3601040"/>
              <a:gd name="connsiteY3" fmla="*/ 216817 h 235671"/>
              <a:gd name="connsiteX4" fmla="*/ 301658 w 3601040"/>
              <a:gd name="connsiteY4" fmla="*/ 197963 h 235671"/>
              <a:gd name="connsiteX5" fmla="*/ 367646 w 3601040"/>
              <a:gd name="connsiteY5" fmla="*/ 169683 h 235671"/>
              <a:gd name="connsiteX6" fmla="*/ 395926 w 3601040"/>
              <a:gd name="connsiteY6" fmla="*/ 141402 h 235671"/>
              <a:gd name="connsiteX7" fmla="*/ 414780 w 3601040"/>
              <a:gd name="connsiteY7" fmla="*/ 113122 h 235671"/>
              <a:gd name="connsiteX8" fmla="*/ 452487 w 3601040"/>
              <a:gd name="connsiteY8" fmla="*/ 84842 h 235671"/>
              <a:gd name="connsiteX9" fmla="*/ 499621 w 3601040"/>
              <a:gd name="connsiteY9" fmla="*/ 37708 h 235671"/>
              <a:gd name="connsiteX10" fmla="*/ 556182 w 3601040"/>
              <a:gd name="connsiteY10" fmla="*/ 56561 h 235671"/>
              <a:gd name="connsiteX11" fmla="*/ 612743 w 3601040"/>
              <a:gd name="connsiteY11" fmla="*/ 84842 h 235671"/>
              <a:gd name="connsiteX12" fmla="*/ 641023 w 3601040"/>
              <a:gd name="connsiteY12" fmla="*/ 94268 h 235671"/>
              <a:gd name="connsiteX13" fmla="*/ 688157 w 3601040"/>
              <a:gd name="connsiteY13" fmla="*/ 122549 h 235671"/>
              <a:gd name="connsiteX14" fmla="*/ 716438 w 3601040"/>
              <a:gd name="connsiteY14" fmla="*/ 141402 h 235671"/>
              <a:gd name="connsiteX15" fmla="*/ 754145 w 3601040"/>
              <a:gd name="connsiteY15" fmla="*/ 150829 h 235671"/>
              <a:gd name="connsiteX16" fmla="*/ 820132 w 3601040"/>
              <a:gd name="connsiteY16" fmla="*/ 169683 h 235671"/>
              <a:gd name="connsiteX17" fmla="*/ 914400 w 3601040"/>
              <a:gd name="connsiteY17" fmla="*/ 160256 h 235671"/>
              <a:gd name="connsiteX18" fmla="*/ 980388 w 3601040"/>
              <a:gd name="connsiteY18" fmla="*/ 131976 h 235671"/>
              <a:gd name="connsiteX19" fmla="*/ 1018095 w 3601040"/>
              <a:gd name="connsiteY19" fmla="*/ 122549 h 235671"/>
              <a:gd name="connsiteX20" fmla="*/ 1046376 w 3601040"/>
              <a:gd name="connsiteY20" fmla="*/ 103695 h 235671"/>
              <a:gd name="connsiteX21" fmla="*/ 1102937 w 3601040"/>
              <a:gd name="connsiteY21" fmla="*/ 84842 h 235671"/>
              <a:gd name="connsiteX22" fmla="*/ 1140644 w 3601040"/>
              <a:gd name="connsiteY22" fmla="*/ 94268 h 235671"/>
              <a:gd name="connsiteX23" fmla="*/ 1168924 w 3601040"/>
              <a:gd name="connsiteY23" fmla="*/ 113122 h 235671"/>
              <a:gd name="connsiteX24" fmla="*/ 1206631 w 3601040"/>
              <a:gd name="connsiteY24" fmla="*/ 131976 h 235671"/>
              <a:gd name="connsiteX25" fmla="*/ 1272619 w 3601040"/>
              <a:gd name="connsiteY25" fmla="*/ 160256 h 235671"/>
              <a:gd name="connsiteX26" fmla="*/ 1300899 w 3601040"/>
              <a:gd name="connsiteY26" fmla="*/ 179110 h 235671"/>
              <a:gd name="connsiteX27" fmla="*/ 1348033 w 3601040"/>
              <a:gd name="connsiteY27" fmla="*/ 188537 h 235671"/>
              <a:gd name="connsiteX28" fmla="*/ 1461155 w 3601040"/>
              <a:gd name="connsiteY28" fmla="*/ 179110 h 235671"/>
              <a:gd name="connsiteX29" fmla="*/ 1536570 w 3601040"/>
              <a:gd name="connsiteY29" fmla="*/ 160256 h 235671"/>
              <a:gd name="connsiteX30" fmla="*/ 1574277 w 3601040"/>
              <a:gd name="connsiteY30" fmla="*/ 141402 h 235671"/>
              <a:gd name="connsiteX31" fmla="*/ 1630838 w 3601040"/>
              <a:gd name="connsiteY31" fmla="*/ 122549 h 235671"/>
              <a:gd name="connsiteX32" fmla="*/ 1659118 w 3601040"/>
              <a:gd name="connsiteY32" fmla="*/ 103695 h 235671"/>
              <a:gd name="connsiteX33" fmla="*/ 1715679 w 3601040"/>
              <a:gd name="connsiteY33" fmla="*/ 75415 h 235671"/>
              <a:gd name="connsiteX34" fmla="*/ 1762813 w 3601040"/>
              <a:gd name="connsiteY34" fmla="*/ 94268 h 235671"/>
              <a:gd name="connsiteX35" fmla="*/ 1838227 w 3601040"/>
              <a:gd name="connsiteY35" fmla="*/ 131976 h 235671"/>
              <a:gd name="connsiteX36" fmla="*/ 1894788 w 3601040"/>
              <a:gd name="connsiteY36" fmla="*/ 150829 h 235671"/>
              <a:gd name="connsiteX37" fmla="*/ 1923069 w 3601040"/>
              <a:gd name="connsiteY37" fmla="*/ 160256 h 235671"/>
              <a:gd name="connsiteX38" fmla="*/ 2026763 w 3601040"/>
              <a:gd name="connsiteY38" fmla="*/ 150829 h 235671"/>
              <a:gd name="connsiteX39" fmla="*/ 2083324 w 3601040"/>
              <a:gd name="connsiteY39" fmla="*/ 122549 h 235671"/>
              <a:gd name="connsiteX40" fmla="*/ 2130458 w 3601040"/>
              <a:gd name="connsiteY40" fmla="*/ 113122 h 235671"/>
              <a:gd name="connsiteX41" fmla="*/ 2168165 w 3601040"/>
              <a:gd name="connsiteY41" fmla="*/ 84842 h 235671"/>
              <a:gd name="connsiteX42" fmla="*/ 2196446 w 3601040"/>
              <a:gd name="connsiteY42" fmla="*/ 75415 h 235671"/>
              <a:gd name="connsiteX43" fmla="*/ 2224726 w 3601040"/>
              <a:gd name="connsiteY43" fmla="*/ 56561 h 235671"/>
              <a:gd name="connsiteX44" fmla="*/ 2281287 w 3601040"/>
              <a:gd name="connsiteY44" fmla="*/ 28281 h 235671"/>
              <a:gd name="connsiteX45" fmla="*/ 2337848 w 3601040"/>
              <a:gd name="connsiteY45" fmla="*/ 56561 h 235671"/>
              <a:gd name="connsiteX46" fmla="*/ 2375555 w 3601040"/>
              <a:gd name="connsiteY46" fmla="*/ 75415 h 235671"/>
              <a:gd name="connsiteX47" fmla="*/ 2403836 w 3601040"/>
              <a:gd name="connsiteY47" fmla="*/ 94268 h 235671"/>
              <a:gd name="connsiteX48" fmla="*/ 2441543 w 3601040"/>
              <a:gd name="connsiteY48" fmla="*/ 103695 h 235671"/>
              <a:gd name="connsiteX49" fmla="*/ 2498104 w 3601040"/>
              <a:gd name="connsiteY49" fmla="*/ 122549 h 235671"/>
              <a:gd name="connsiteX50" fmla="*/ 2526384 w 3601040"/>
              <a:gd name="connsiteY50" fmla="*/ 131976 h 235671"/>
              <a:gd name="connsiteX51" fmla="*/ 2573518 w 3601040"/>
              <a:gd name="connsiteY51" fmla="*/ 141402 h 235671"/>
              <a:gd name="connsiteX52" fmla="*/ 2762054 w 3601040"/>
              <a:gd name="connsiteY52" fmla="*/ 131976 h 235671"/>
              <a:gd name="connsiteX53" fmla="*/ 2799761 w 3601040"/>
              <a:gd name="connsiteY53" fmla="*/ 122549 h 235671"/>
              <a:gd name="connsiteX54" fmla="*/ 2846895 w 3601040"/>
              <a:gd name="connsiteY54" fmla="*/ 113122 h 235671"/>
              <a:gd name="connsiteX55" fmla="*/ 2884603 w 3601040"/>
              <a:gd name="connsiteY55" fmla="*/ 94268 h 235671"/>
              <a:gd name="connsiteX56" fmla="*/ 2941163 w 3601040"/>
              <a:gd name="connsiteY56" fmla="*/ 75415 h 235671"/>
              <a:gd name="connsiteX57" fmla="*/ 3007151 w 3601040"/>
              <a:gd name="connsiteY57" fmla="*/ 28281 h 235671"/>
              <a:gd name="connsiteX58" fmla="*/ 3035431 w 3601040"/>
              <a:gd name="connsiteY58" fmla="*/ 9427 h 235671"/>
              <a:gd name="connsiteX59" fmla="*/ 3063712 w 3601040"/>
              <a:gd name="connsiteY59" fmla="*/ 0 h 235671"/>
              <a:gd name="connsiteX60" fmla="*/ 3082565 w 3601040"/>
              <a:gd name="connsiteY60" fmla="*/ 65988 h 235671"/>
              <a:gd name="connsiteX61" fmla="*/ 3110846 w 3601040"/>
              <a:gd name="connsiteY61" fmla="*/ 84842 h 235671"/>
              <a:gd name="connsiteX62" fmla="*/ 3139126 w 3601040"/>
              <a:gd name="connsiteY62" fmla="*/ 122549 h 235671"/>
              <a:gd name="connsiteX63" fmla="*/ 3195687 w 3601040"/>
              <a:gd name="connsiteY63" fmla="*/ 141402 h 235671"/>
              <a:gd name="connsiteX64" fmla="*/ 3223967 w 3601040"/>
              <a:gd name="connsiteY64" fmla="*/ 160256 h 235671"/>
              <a:gd name="connsiteX65" fmla="*/ 3280528 w 3601040"/>
              <a:gd name="connsiteY65" fmla="*/ 179110 h 235671"/>
              <a:gd name="connsiteX66" fmla="*/ 3346516 w 3601040"/>
              <a:gd name="connsiteY66" fmla="*/ 197963 h 235671"/>
              <a:gd name="connsiteX67" fmla="*/ 3497345 w 3601040"/>
              <a:gd name="connsiteY67" fmla="*/ 188537 h 235671"/>
              <a:gd name="connsiteX68" fmla="*/ 3525625 w 3601040"/>
              <a:gd name="connsiteY68" fmla="*/ 179110 h 235671"/>
              <a:gd name="connsiteX69" fmla="*/ 3563332 w 3601040"/>
              <a:gd name="connsiteY69" fmla="*/ 169683 h 235671"/>
              <a:gd name="connsiteX70" fmla="*/ 3601040 w 3601040"/>
              <a:gd name="connsiteY70" fmla="*/ 150829 h 23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601040" h="235671">
                <a:moveTo>
                  <a:pt x="0" y="207390"/>
                </a:moveTo>
                <a:cubicBezTo>
                  <a:pt x="15711" y="210532"/>
                  <a:pt x="31934" y="211750"/>
                  <a:pt x="47134" y="216817"/>
                </a:cubicBezTo>
                <a:cubicBezTo>
                  <a:pt x="60466" y="221261"/>
                  <a:pt x="70789" y="235671"/>
                  <a:pt x="84842" y="235671"/>
                </a:cubicBezTo>
                <a:cubicBezTo>
                  <a:pt x="138629" y="235671"/>
                  <a:pt x="191679" y="223102"/>
                  <a:pt x="245097" y="216817"/>
                </a:cubicBezTo>
                <a:cubicBezTo>
                  <a:pt x="263951" y="210532"/>
                  <a:pt x="283206" y="205344"/>
                  <a:pt x="301658" y="197963"/>
                </a:cubicBezTo>
                <a:cubicBezTo>
                  <a:pt x="418140" y="151371"/>
                  <a:pt x="276615" y="200027"/>
                  <a:pt x="367646" y="169683"/>
                </a:cubicBezTo>
                <a:cubicBezTo>
                  <a:pt x="377073" y="160256"/>
                  <a:pt x="387391" y="151644"/>
                  <a:pt x="395926" y="141402"/>
                </a:cubicBezTo>
                <a:cubicBezTo>
                  <a:pt x="403179" y="132698"/>
                  <a:pt x="406769" y="121133"/>
                  <a:pt x="414780" y="113122"/>
                </a:cubicBezTo>
                <a:cubicBezTo>
                  <a:pt x="425890" y="102013"/>
                  <a:pt x="439918" y="94269"/>
                  <a:pt x="452487" y="84842"/>
                </a:cubicBezTo>
                <a:cubicBezTo>
                  <a:pt x="460866" y="72273"/>
                  <a:pt x="478672" y="37708"/>
                  <a:pt x="499621" y="37708"/>
                </a:cubicBezTo>
                <a:cubicBezTo>
                  <a:pt x="519494" y="37708"/>
                  <a:pt x="537328" y="50277"/>
                  <a:pt x="556182" y="56561"/>
                </a:cubicBezTo>
                <a:cubicBezTo>
                  <a:pt x="627264" y="80255"/>
                  <a:pt x="539647" y="48294"/>
                  <a:pt x="612743" y="84842"/>
                </a:cubicBezTo>
                <a:cubicBezTo>
                  <a:pt x="621631" y="89286"/>
                  <a:pt x="632136" y="89824"/>
                  <a:pt x="641023" y="94268"/>
                </a:cubicBezTo>
                <a:cubicBezTo>
                  <a:pt x="657411" y="102462"/>
                  <a:pt x="672620" y="112838"/>
                  <a:pt x="688157" y="122549"/>
                </a:cubicBezTo>
                <a:cubicBezTo>
                  <a:pt x="697765" y="128554"/>
                  <a:pt x="706024" y="136939"/>
                  <a:pt x="716438" y="141402"/>
                </a:cubicBezTo>
                <a:cubicBezTo>
                  <a:pt x="728346" y="146505"/>
                  <a:pt x="741688" y="147270"/>
                  <a:pt x="754145" y="150829"/>
                </a:cubicBezTo>
                <a:cubicBezTo>
                  <a:pt x="848811" y="177877"/>
                  <a:pt x="702253" y="140213"/>
                  <a:pt x="820132" y="169683"/>
                </a:cubicBezTo>
                <a:cubicBezTo>
                  <a:pt x="851555" y="166541"/>
                  <a:pt x="883188" y="165058"/>
                  <a:pt x="914400" y="160256"/>
                </a:cubicBezTo>
                <a:cubicBezTo>
                  <a:pt x="940862" y="156185"/>
                  <a:pt x="955219" y="141414"/>
                  <a:pt x="980388" y="131976"/>
                </a:cubicBezTo>
                <a:cubicBezTo>
                  <a:pt x="992519" y="127427"/>
                  <a:pt x="1005526" y="125691"/>
                  <a:pt x="1018095" y="122549"/>
                </a:cubicBezTo>
                <a:cubicBezTo>
                  <a:pt x="1027522" y="116264"/>
                  <a:pt x="1036023" y="108296"/>
                  <a:pt x="1046376" y="103695"/>
                </a:cubicBezTo>
                <a:cubicBezTo>
                  <a:pt x="1064537" y="95624"/>
                  <a:pt x="1102937" y="84842"/>
                  <a:pt x="1102937" y="84842"/>
                </a:cubicBezTo>
                <a:cubicBezTo>
                  <a:pt x="1115506" y="87984"/>
                  <a:pt x="1128736" y="89164"/>
                  <a:pt x="1140644" y="94268"/>
                </a:cubicBezTo>
                <a:cubicBezTo>
                  <a:pt x="1151058" y="98731"/>
                  <a:pt x="1159087" y="107501"/>
                  <a:pt x="1168924" y="113122"/>
                </a:cubicBezTo>
                <a:cubicBezTo>
                  <a:pt x="1181125" y="120094"/>
                  <a:pt x="1193715" y="126440"/>
                  <a:pt x="1206631" y="131976"/>
                </a:cubicBezTo>
                <a:cubicBezTo>
                  <a:pt x="1259516" y="154641"/>
                  <a:pt x="1210082" y="124520"/>
                  <a:pt x="1272619" y="160256"/>
                </a:cubicBezTo>
                <a:cubicBezTo>
                  <a:pt x="1282456" y="165877"/>
                  <a:pt x="1290291" y="175132"/>
                  <a:pt x="1300899" y="179110"/>
                </a:cubicBezTo>
                <a:cubicBezTo>
                  <a:pt x="1315901" y="184736"/>
                  <a:pt x="1332322" y="185395"/>
                  <a:pt x="1348033" y="188537"/>
                </a:cubicBezTo>
                <a:cubicBezTo>
                  <a:pt x="1385740" y="185395"/>
                  <a:pt x="1423736" y="184723"/>
                  <a:pt x="1461155" y="179110"/>
                </a:cubicBezTo>
                <a:cubicBezTo>
                  <a:pt x="1486780" y="175266"/>
                  <a:pt x="1536570" y="160256"/>
                  <a:pt x="1536570" y="160256"/>
                </a:cubicBezTo>
                <a:cubicBezTo>
                  <a:pt x="1549139" y="153971"/>
                  <a:pt x="1561229" y="146621"/>
                  <a:pt x="1574277" y="141402"/>
                </a:cubicBezTo>
                <a:cubicBezTo>
                  <a:pt x="1592729" y="134021"/>
                  <a:pt x="1630838" y="122549"/>
                  <a:pt x="1630838" y="122549"/>
                </a:cubicBezTo>
                <a:cubicBezTo>
                  <a:pt x="1640265" y="116264"/>
                  <a:pt x="1648985" y="108762"/>
                  <a:pt x="1659118" y="103695"/>
                </a:cubicBezTo>
                <a:cubicBezTo>
                  <a:pt x="1737188" y="64658"/>
                  <a:pt x="1634615" y="129455"/>
                  <a:pt x="1715679" y="75415"/>
                </a:cubicBezTo>
                <a:cubicBezTo>
                  <a:pt x="1731390" y="81699"/>
                  <a:pt x="1747449" y="87177"/>
                  <a:pt x="1762813" y="94268"/>
                </a:cubicBezTo>
                <a:cubicBezTo>
                  <a:pt x="1788331" y="106046"/>
                  <a:pt x="1811564" y="123089"/>
                  <a:pt x="1838227" y="131976"/>
                </a:cubicBezTo>
                <a:lnTo>
                  <a:pt x="1894788" y="150829"/>
                </a:lnTo>
                <a:lnTo>
                  <a:pt x="1923069" y="160256"/>
                </a:lnTo>
                <a:cubicBezTo>
                  <a:pt x="1957634" y="157114"/>
                  <a:pt x="1992405" y="155737"/>
                  <a:pt x="2026763" y="150829"/>
                </a:cubicBezTo>
                <a:cubicBezTo>
                  <a:pt x="2074043" y="144075"/>
                  <a:pt x="2037368" y="139782"/>
                  <a:pt x="2083324" y="122549"/>
                </a:cubicBezTo>
                <a:cubicBezTo>
                  <a:pt x="2098326" y="116923"/>
                  <a:pt x="2114747" y="116264"/>
                  <a:pt x="2130458" y="113122"/>
                </a:cubicBezTo>
                <a:cubicBezTo>
                  <a:pt x="2143027" y="103695"/>
                  <a:pt x="2154524" y="92637"/>
                  <a:pt x="2168165" y="84842"/>
                </a:cubicBezTo>
                <a:cubicBezTo>
                  <a:pt x="2176793" y="79912"/>
                  <a:pt x="2187558" y="79859"/>
                  <a:pt x="2196446" y="75415"/>
                </a:cubicBezTo>
                <a:cubicBezTo>
                  <a:pt x="2206579" y="70348"/>
                  <a:pt x="2214593" y="61628"/>
                  <a:pt x="2224726" y="56561"/>
                </a:cubicBezTo>
                <a:cubicBezTo>
                  <a:pt x="2302791" y="17528"/>
                  <a:pt x="2200233" y="82316"/>
                  <a:pt x="2281287" y="28281"/>
                </a:cubicBezTo>
                <a:cubicBezTo>
                  <a:pt x="2333134" y="45564"/>
                  <a:pt x="2286683" y="27324"/>
                  <a:pt x="2337848" y="56561"/>
                </a:cubicBezTo>
                <a:cubicBezTo>
                  <a:pt x="2350049" y="63533"/>
                  <a:pt x="2363354" y="68443"/>
                  <a:pt x="2375555" y="75415"/>
                </a:cubicBezTo>
                <a:cubicBezTo>
                  <a:pt x="2385392" y="81036"/>
                  <a:pt x="2393422" y="89805"/>
                  <a:pt x="2403836" y="94268"/>
                </a:cubicBezTo>
                <a:cubicBezTo>
                  <a:pt x="2415744" y="99371"/>
                  <a:pt x="2429134" y="99972"/>
                  <a:pt x="2441543" y="103695"/>
                </a:cubicBezTo>
                <a:cubicBezTo>
                  <a:pt x="2460578" y="109406"/>
                  <a:pt x="2479250" y="116264"/>
                  <a:pt x="2498104" y="122549"/>
                </a:cubicBezTo>
                <a:cubicBezTo>
                  <a:pt x="2507531" y="125691"/>
                  <a:pt x="2516640" y="130027"/>
                  <a:pt x="2526384" y="131976"/>
                </a:cubicBezTo>
                <a:lnTo>
                  <a:pt x="2573518" y="141402"/>
                </a:lnTo>
                <a:cubicBezTo>
                  <a:pt x="2636363" y="138260"/>
                  <a:pt x="2699348" y="137201"/>
                  <a:pt x="2762054" y="131976"/>
                </a:cubicBezTo>
                <a:cubicBezTo>
                  <a:pt x="2774965" y="130900"/>
                  <a:pt x="2787114" y="125360"/>
                  <a:pt x="2799761" y="122549"/>
                </a:cubicBezTo>
                <a:cubicBezTo>
                  <a:pt x="2815402" y="119073"/>
                  <a:pt x="2831184" y="116264"/>
                  <a:pt x="2846895" y="113122"/>
                </a:cubicBezTo>
                <a:cubicBezTo>
                  <a:pt x="2859464" y="106837"/>
                  <a:pt x="2871555" y="99487"/>
                  <a:pt x="2884603" y="94268"/>
                </a:cubicBezTo>
                <a:cubicBezTo>
                  <a:pt x="2903055" y="86887"/>
                  <a:pt x="2924628" y="86439"/>
                  <a:pt x="2941163" y="75415"/>
                </a:cubicBezTo>
                <a:cubicBezTo>
                  <a:pt x="3007800" y="30991"/>
                  <a:pt x="2925320" y="86733"/>
                  <a:pt x="3007151" y="28281"/>
                </a:cubicBezTo>
                <a:cubicBezTo>
                  <a:pt x="3016370" y="21696"/>
                  <a:pt x="3025298" y="14494"/>
                  <a:pt x="3035431" y="9427"/>
                </a:cubicBezTo>
                <a:cubicBezTo>
                  <a:pt x="3044319" y="4983"/>
                  <a:pt x="3054285" y="3142"/>
                  <a:pt x="3063712" y="0"/>
                </a:cubicBezTo>
                <a:cubicBezTo>
                  <a:pt x="3064327" y="2460"/>
                  <a:pt x="3077649" y="59843"/>
                  <a:pt x="3082565" y="65988"/>
                </a:cubicBezTo>
                <a:cubicBezTo>
                  <a:pt x="3089643" y="74835"/>
                  <a:pt x="3101419" y="78557"/>
                  <a:pt x="3110846" y="84842"/>
                </a:cubicBezTo>
                <a:cubicBezTo>
                  <a:pt x="3120273" y="97411"/>
                  <a:pt x="3126053" y="113834"/>
                  <a:pt x="3139126" y="122549"/>
                </a:cubicBezTo>
                <a:cubicBezTo>
                  <a:pt x="3155662" y="133573"/>
                  <a:pt x="3195687" y="141402"/>
                  <a:pt x="3195687" y="141402"/>
                </a:cubicBezTo>
                <a:cubicBezTo>
                  <a:pt x="3205114" y="147687"/>
                  <a:pt x="3213614" y="155655"/>
                  <a:pt x="3223967" y="160256"/>
                </a:cubicBezTo>
                <a:cubicBezTo>
                  <a:pt x="3242128" y="168328"/>
                  <a:pt x="3261674" y="172825"/>
                  <a:pt x="3280528" y="179110"/>
                </a:cubicBezTo>
                <a:cubicBezTo>
                  <a:pt x="3321098" y="192633"/>
                  <a:pt x="3299171" y="186128"/>
                  <a:pt x="3346516" y="197963"/>
                </a:cubicBezTo>
                <a:cubicBezTo>
                  <a:pt x="3396792" y="194821"/>
                  <a:pt x="3447247" y="193810"/>
                  <a:pt x="3497345" y="188537"/>
                </a:cubicBezTo>
                <a:cubicBezTo>
                  <a:pt x="3507227" y="187497"/>
                  <a:pt x="3516071" y="181840"/>
                  <a:pt x="3525625" y="179110"/>
                </a:cubicBezTo>
                <a:cubicBezTo>
                  <a:pt x="3538082" y="175551"/>
                  <a:pt x="3550875" y="173242"/>
                  <a:pt x="3563332" y="169683"/>
                </a:cubicBezTo>
                <a:cubicBezTo>
                  <a:pt x="3593663" y="161017"/>
                  <a:pt x="3585555" y="166314"/>
                  <a:pt x="3601040" y="150829"/>
                </a:cubicBezTo>
              </a:path>
            </a:pathLst>
          </a:cu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3768725" y="4202113"/>
            <a:ext cx="4572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3959225" y="4164013"/>
            <a:ext cx="457200" cy="228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883025" y="3859213"/>
            <a:ext cx="381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3768725" y="3516313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73525" y="3516313"/>
            <a:ext cx="304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997325" y="3516313"/>
            <a:ext cx="1524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4073525" y="4551363"/>
            <a:ext cx="2035175" cy="295275"/>
          </a:xfrm>
          <a:prstGeom prst="line">
            <a:avLst/>
          </a:prstGeom>
          <a:noFill/>
          <a:ln w="539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886" name="Straight Connector 20"/>
          <p:cNvCxnSpPr>
            <a:cxnSpLocks noChangeShapeType="1"/>
          </p:cNvCxnSpPr>
          <p:nvPr/>
        </p:nvCxnSpPr>
        <p:spPr bwMode="auto">
          <a:xfrm flipV="1">
            <a:off x="6092825" y="3927475"/>
            <a:ext cx="2781300" cy="919163"/>
          </a:xfrm>
          <a:prstGeom prst="line">
            <a:avLst/>
          </a:prstGeom>
          <a:noFill/>
          <a:ln w="539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Box 32"/>
          <p:cNvSpPr txBox="1">
            <a:spLocks noChangeArrowheads="1"/>
          </p:cNvSpPr>
          <p:nvPr/>
        </p:nvSpPr>
        <p:spPr bwMode="auto">
          <a:xfrm>
            <a:off x="2514600" y="1914525"/>
            <a:ext cx="199707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en-US" altLang="en-US" sz="1800" dirty="0" smtClean="0"/>
              <a:t>I </a:t>
            </a:r>
            <a:r>
              <a:rPr lang="en-US" altLang="en-US" sz="1800" dirty="0"/>
              <a:t>wonder if the map was right</a:t>
            </a:r>
          </a:p>
        </p:txBody>
      </p:sp>
      <p:sp>
        <p:nvSpPr>
          <p:cNvPr id="34" name="Oval Callout 33"/>
          <p:cNvSpPr/>
          <p:nvPr/>
        </p:nvSpPr>
        <p:spPr bwMode="auto">
          <a:xfrm>
            <a:off x="2190750" y="1508125"/>
            <a:ext cx="2495550" cy="1652588"/>
          </a:xfrm>
          <a:prstGeom prst="wedgeEllipseCallout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798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0" t="39125" r="33917" b="52766"/>
          <a:stretch>
            <a:fillRect/>
          </a:stretch>
        </p:blipFill>
        <p:spPr bwMode="auto">
          <a:xfrm>
            <a:off x="5156200" y="954088"/>
            <a:ext cx="3687763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3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aster_cycle_ceete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55916" cy="6858000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2852615" y="879231"/>
            <a:ext cx="3516923" cy="1152770"/>
          </a:xfrm>
          <a:prstGeom prst="curvedDown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 rot="6780000">
            <a:off x="4611076" y="3927230"/>
            <a:ext cx="3516923" cy="1152770"/>
          </a:xfrm>
          <a:prstGeom prst="curvedDown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3500000">
            <a:off x="1324706" y="4265247"/>
            <a:ext cx="3516923" cy="1152770"/>
          </a:xfrm>
          <a:prstGeom prst="curvedDown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880710" y="1355130"/>
            <a:ext cx="1271176" cy="10048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574476" y="1256148"/>
            <a:ext cx="2073199" cy="102213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8360" y="1619496"/>
            <a:ext cx="191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Troy and Lori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 bwMode="auto">
          <a:xfrm>
            <a:off x="2427610" y="3354052"/>
            <a:ext cx="2073199" cy="102213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3167" y="3680455"/>
            <a:ext cx="119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Dorie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96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 bwMode="auto">
          <a:xfrm>
            <a:off x="0" y="-5219700"/>
            <a:ext cx="9144000" cy="145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4385" y="817460"/>
            <a:ext cx="238111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Live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Work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Play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Travel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Go to High Ground: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5854" y="3121760"/>
            <a:ext cx="8034245" cy="391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>
                <a:solidFill>
                  <a:srgbClr val="33CCCC"/>
                </a:solidFill>
              </a:rPr>
              <a:t>How do I know where high ground is?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>
                <a:solidFill>
                  <a:srgbClr val="33CCCC"/>
                </a:solidFill>
              </a:rPr>
              <a:t>O</a:t>
            </a:r>
            <a:r>
              <a:rPr lang="en-US" kern="0" dirty="0" smtClean="0">
                <a:solidFill>
                  <a:srgbClr val="33CCCC"/>
                </a:solidFill>
              </a:rPr>
              <a:t>r: How do I know when I’m out of the zone?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 smtClean="0">
                <a:solidFill>
                  <a:srgbClr val="33CCCC"/>
                </a:solidFill>
              </a:rPr>
              <a:t>Or: How high do I have to go?</a:t>
            </a:r>
          </a:p>
          <a:p>
            <a:pPr marL="514350" indent="-514350" eaLnBrk="1" hangingPunct="1">
              <a:lnSpc>
                <a:spcPct val="75000"/>
              </a:lnSpc>
              <a:buFont typeface="+mj-lt"/>
              <a:buAutoNum type="arabicPeriod" startAt="2"/>
              <a:defRPr/>
            </a:pPr>
            <a:r>
              <a:rPr lang="en-US" kern="0" dirty="0" smtClean="0"/>
              <a:t> What do I bring?  What about my cats?</a:t>
            </a:r>
          </a:p>
          <a:p>
            <a:pPr marL="533400" indent="-533400" eaLnBrk="1" hangingPunct="1">
              <a:lnSpc>
                <a:spcPct val="75000"/>
              </a:lnSpc>
              <a:buFont typeface="+mj-lt"/>
              <a:buAutoNum type="arabicPeriod" startAt="2"/>
              <a:defRPr/>
            </a:pPr>
            <a:r>
              <a:rPr lang="en-US" kern="0" dirty="0" smtClean="0"/>
              <a:t>How do I find my shoes in the dark?</a:t>
            </a:r>
          </a:p>
          <a:p>
            <a:pPr marL="533400" indent="-533400" eaLnBrk="1" hangingPunct="1">
              <a:lnSpc>
                <a:spcPct val="75000"/>
              </a:lnSpc>
              <a:buAutoNum type="arabicPeriod" startAt="2"/>
              <a:defRPr/>
            </a:pPr>
            <a:r>
              <a:rPr lang="en-US" kern="0" dirty="0" smtClean="0"/>
              <a:t>Who is going to help me?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endParaRPr lang="en-US" kern="0" dirty="0" smtClean="0"/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65" y="1235178"/>
            <a:ext cx="4513269" cy="161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53845" y="6078735"/>
            <a:ext cx="2841970" cy="61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NWR handout</a:t>
            </a: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978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Go to High Ground: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5854" y="3121760"/>
            <a:ext cx="8034245" cy="391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What if I can’t get to high ground in 10 minutes on foot?  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endParaRPr lang="en-US" kern="0" dirty="0"/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If it helps, drive</a:t>
            </a:r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endParaRPr lang="en-US" kern="0" dirty="0"/>
          </a:p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Find the political will to create high ground</a:t>
            </a:r>
            <a:endParaRPr lang="en-US" kern="0" dirty="0" smtClean="0"/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65" y="1235178"/>
            <a:ext cx="4513269" cy="161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53845" y="6078735"/>
            <a:ext cx="2841970" cy="61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NWR handout</a:t>
            </a: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224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1930" y="87765"/>
            <a:ext cx="7029450" cy="12684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Evacuation Preparation and practice</a:t>
            </a:r>
          </a:p>
        </p:txBody>
      </p:sp>
      <p:sp>
        <p:nvSpPr>
          <p:cNvPr id="1425415" name="Text Box 7"/>
          <p:cNvSpPr txBox="1">
            <a:spLocks noChangeArrowheads="1"/>
          </p:cNvSpPr>
          <p:nvPr/>
        </p:nvSpPr>
        <p:spPr bwMode="auto">
          <a:xfrm>
            <a:off x="232235" y="1420912"/>
            <a:ext cx="714375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Know your Zone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Know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your routes and evacuation site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Have a bag ready to go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 arrange help for those who need it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Plan for evacuating pets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Head lamp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Drill!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630" name="Picture 2" descr="samoa_eva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968063"/>
            <a:ext cx="333851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532727" y="5310844"/>
            <a:ext cx="1075340" cy="88331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06" y="817460"/>
            <a:ext cx="46751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1269170" y="5003605"/>
            <a:ext cx="76810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0656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Stay there: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5854" y="3121760"/>
            <a:ext cx="8034245" cy="391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How long do I need to stay there?</a:t>
            </a:r>
          </a:p>
          <a:p>
            <a:pPr marL="533400" indent="-533400" eaLnBrk="1" hangingPunct="1">
              <a:lnSpc>
                <a:spcPct val="75000"/>
              </a:lnSpc>
              <a:buAutoNum type="arabicPeriod"/>
              <a:defRPr/>
            </a:pPr>
            <a:r>
              <a:rPr lang="en-US" kern="0" dirty="0" smtClean="0"/>
              <a:t>Who is coming to get me?</a:t>
            </a:r>
          </a:p>
          <a:p>
            <a:pPr marL="533400" indent="-533400" eaLnBrk="1" hangingPunct="1">
              <a:lnSpc>
                <a:spcPct val="75000"/>
              </a:lnSpc>
              <a:buAutoNum type="arabicPeriod" startAt="2"/>
              <a:defRPr/>
            </a:pPr>
            <a:r>
              <a:rPr lang="en-US" kern="0" dirty="0" smtClean="0"/>
              <a:t>Where is the bathroom?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5" y="1239916"/>
            <a:ext cx="4418846" cy="160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6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844800" y="508000"/>
            <a:ext cx="5880100" cy="1143000"/>
          </a:xfrm>
        </p:spPr>
        <p:txBody>
          <a:bodyPr/>
          <a:lstStyle/>
          <a:p>
            <a:pPr algn="ctr"/>
            <a:r>
              <a:rPr lang="en-US" dirty="0" smtClean="0"/>
              <a:t>Going back too soon…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24063"/>
            <a:ext cx="4368800" cy="4525962"/>
          </a:xfrm>
        </p:spPr>
        <p:txBody>
          <a:bodyPr/>
          <a:lstStyle/>
          <a:p>
            <a:pPr marL="0" indent="0">
              <a:buFont typeface="Wingdings" charset="2"/>
              <a:buNone/>
              <a:defRPr/>
            </a:pPr>
            <a:r>
              <a:rPr lang="en-US" u="sng" dirty="0" smtClean="0"/>
              <a:t>Crescent City</a:t>
            </a:r>
          </a:p>
          <a:p>
            <a:pPr marL="0" indent="0">
              <a:buFont typeface="Wingdings" charset="2"/>
              <a:buNone/>
              <a:defRPr/>
            </a:pPr>
            <a:endParaRPr lang="en-US" dirty="0" smtClean="0"/>
          </a:p>
          <a:p>
            <a:pPr marL="0" indent="0">
              <a:buFont typeface="Wingdings" charset="2"/>
              <a:buNone/>
              <a:defRPr/>
            </a:pPr>
            <a:r>
              <a:rPr lang="en-US" dirty="0" smtClean="0"/>
              <a:t>2006   Near miss</a:t>
            </a:r>
          </a:p>
          <a:p>
            <a:pPr marL="0" indent="0">
              <a:buFont typeface="Wingdings" charset="2"/>
              <a:buNone/>
              <a:defRPr/>
            </a:pPr>
            <a:endParaRPr lang="en-US" dirty="0" smtClean="0"/>
          </a:p>
          <a:p>
            <a:pPr marL="0" indent="0">
              <a:buFont typeface="Wingdings" charset="2"/>
              <a:buNone/>
              <a:defRPr/>
            </a:pPr>
            <a:endParaRPr lang="en-US" dirty="0" smtClean="0"/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903538"/>
            <a:ext cx="5313363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673600" y="2341563"/>
            <a:ext cx="3721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Crescent City, CA </a:t>
            </a:r>
          </a:p>
        </p:txBody>
      </p:sp>
      <p:pic>
        <p:nvPicPr>
          <p:cNvPr id="6" name="Picture 5" descr="noaadk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3" y="6553432"/>
            <a:ext cx="325677" cy="3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9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844800" y="508000"/>
            <a:ext cx="5880100" cy="1143000"/>
          </a:xfrm>
        </p:spPr>
        <p:txBody>
          <a:bodyPr/>
          <a:lstStyle/>
          <a:p>
            <a:pPr algn="ctr"/>
            <a:r>
              <a:rPr lang="en-US" dirty="0" smtClean="0"/>
              <a:t>Going back too soon…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24063"/>
            <a:ext cx="4368800" cy="4525962"/>
          </a:xfrm>
        </p:spPr>
        <p:txBody>
          <a:bodyPr/>
          <a:lstStyle/>
          <a:p>
            <a:pPr marL="0" indent="0">
              <a:buFont typeface="Wingdings" charset="2"/>
              <a:buNone/>
              <a:defRPr/>
            </a:pPr>
            <a:r>
              <a:rPr lang="en-US" u="sng" dirty="0" smtClean="0"/>
              <a:t>Crescent City</a:t>
            </a:r>
          </a:p>
          <a:p>
            <a:pPr marL="0" indent="0">
              <a:buFont typeface="Wingdings" charset="2"/>
              <a:buNone/>
              <a:defRPr/>
            </a:pPr>
            <a:r>
              <a:rPr lang="en-US" dirty="0" smtClean="0"/>
              <a:t>1964   Half the deaths </a:t>
            </a:r>
          </a:p>
          <a:p>
            <a:pPr marL="0" indent="0">
              <a:buFont typeface="Wingdings" charset="2"/>
              <a:buNone/>
              <a:defRPr/>
            </a:pPr>
            <a:r>
              <a:rPr lang="en-US" dirty="0" smtClean="0"/>
              <a:t>2006   Near miss</a:t>
            </a:r>
          </a:p>
          <a:p>
            <a:pPr marL="0" indent="0">
              <a:buFont typeface="Wingdings" charset="2"/>
              <a:buNone/>
              <a:defRPr/>
            </a:pPr>
            <a:endParaRPr lang="en-US" dirty="0" smtClean="0"/>
          </a:p>
          <a:p>
            <a:pPr marL="0" indent="0">
              <a:buFont typeface="Wingdings" charset="2"/>
              <a:buNone/>
              <a:defRPr/>
            </a:pPr>
            <a:r>
              <a:rPr lang="en-US" dirty="0" smtClean="0"/>
              <a:t>2010   Chile</a:t>
            </a:r>
          </a:p>
          <a:p>
            <a:pPr marL="0" indent="0">
              <a:buFont typeface="Wingdings" charset="2"/>
              <a:buNone/>
              <a:defRPr/>
            </a:pPr>
            <a:r>
              <a:rPr lang="en-US" dirty="0" smtClean="0"/>
              <a:t>2011   Japan</a:t>
            </a:r>
            <a:endParaRPr lang="en-US" dirty="0"/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903538"/>
            <a:ext cx="5313363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673600" y="2341563"/>
            <a:ext cx="3721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Crescent City, CA </a:t>
            </a:r>
          </a:p>
        </p:txBody>
      </p:sp>
      <p:pic>
        <p:nvPicPr>
          <p:cNvPr id="6" name="Picture 5" descr="noaadk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3" y="6553432"/>
            <a:ext cx="325677" cy="3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9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 1" descr="Screen shot 2011-03-13 at 3.19.04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4"/>
          <a:stretch>
            <a:fillRect/>
          </a:stretch>
        </p:blipFill>
        <p:spPr bwMode="auto">
          <a:xfrm>
            <a:off x="469900" y="88900"/>
            <a:ext cx="8255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noaadk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3" y="6553432"/>
            <a:ext cx="325677" cy="3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3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 1" descr="Screen shot 2011-03-13 at 3.19.04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4"/>
          <a:stretch>
            <a:fillRect/>
          </a:stretch>
        </p:blipFill>
        <p:spPr bwMode="auto">
          <a:xfrm>
            <a:off x="469900" y="88900"/>
            <a:ext cx="8255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485900" y="1003299"/>
            <a:ext cx="1905000" cy="397668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5" name="P 1" descr="Screen shot 2011-03-13 at 3.19.04 P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4" t="68335" r="76461" b="19278"/>
          <a:stretch/>
        </p:blipFill>
        <p:spPr bwMode="auto">
          <a:xfrm>
            <a:off x="1689100" y="1655363"/>
            <a:ext cx="1143000" cy="267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>
            <a:stCxn id="2" idx="2"/>
          </p:cNvCxnSpPr>
          <p:nvPr/>
        </p:nvCxnSpPr>
        <p:spPr bwMode="auto">
          <a:xfrm flipV="1">
            <a:off x="2438400" y="4381500"/>
            <a:ext cx="393700" cy="59848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1689100" y="4381500"/>
            <a:ext cx="355600" cy="56752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635250" y="1250153"/>
            <a:ext cx="0" cy="4643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273300" y="1568448"/>
            <a:ext cx="0" cy="4643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413000" y="1880391"/>
            <a:ext cx="0" cy="4643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565400" y="2172491"/>
            <a:ext cx="0" cy="4643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5" descr="noaadk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3" y="6553432"/>
            <a:ext cx="325677" cy="3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7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aster_cycle_ceete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55916" cy="6858000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2852615" y="879231"/>
            <a:ext cx="3516923" cy="1152770"/>
          </a:xfrm>
          <a:prstGeom prst="curvedDown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Down Arrow 5"/>
          <p:cNvSpPr/>
          <p:nvPr/>
        </p:nvSpPr>
        <p:spPr>
          <a:xfrm rot="6780000">
            <a:off x="4611076" y="3927230"/>
            <a:ext cx="3516923" cy="1152770"/>
          </a:xfrm>
          <a:prstGeom prst="curvedDown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3500000">
            <a:off x="1324706" y="4265247"/>
            <a:ext cx="3516923" cy="1152770"/>
          </a:xfrm>
          <a:prstGeom prst="curvedDown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880710" y="1355130"/>
            <a:ext cx="1271176" cy="10048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997395" y="2760896"/>
            <a:ext cx="3533260" cy="158568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584" y="3230574"/>
            <a:ext cx="284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Emergency Services Manager/Coordinator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 bwMode="auto">
          <a:xfrm>
            <a:off x="3574476" y="1256148"/>
            <a:ext cx="2073199" cy="102213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7391" y="1582551"/>
            <a:ext cx="126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RCTWG</a:t>
            </a:r>
            <a:endParaRPr lang="en-US" sz="2000" dirty="0"/>
          </a:p>
        </p:txBody>
      </p:sp>
      <p:sp>
        <p:nvSpPr>
          <p:cNvPr id="11" name="Oval 10"/>
          <p:cNvSpPr/>
          <p:nvPr/>
        </p:nvSpPr>
        <p:spPr bwMode="auto">
          <a:xfrm>
            <a:off x="6373198" y="1919617"/>
            <a:ext cx="2073199" cy="102213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2494" y="2129410"/>
            <a:ext cx="157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Fire/Police/  NWS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 bwMode="auto">
          <a:xfrm>
            <a:off x="3746140" y="5618085"/>
            <a:ext cx="2073199" cy="102213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Char char="•"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9055" y="5944488"/>
            <a:ext cx="126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FEMA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30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0"/>
            <a:ext cx="4210050" cy="2806700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0"/>
          </a:effectLst>
        </p:spPr>
      </p:pic>
      <p:pic>
        <p:nvPicPr>
          <p:cNvPr id="4" name="Picture 5" descr="noaadkcol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3" y="6553432"/>
            <a:ext cx="325677" cy="3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72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310" y="3482766"/>
            <a:ext cx="4954245" cy="27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384301"/>
            <a:ext cx="8953500" cy="4876800"/>
          </a:xfrm>
        </p:spPr>
        <p:txBody>
          <a:bodyPr/>
          <a:lstStyle/>
          <a:p>
            <a:pPr marL="0" indent="0">
              <a:buFont typeface="Wingdings" charset="2"/>
              <a:buNone/>
              <a:defRPr/>
            </a:pPr>
            <a:r>
              <a:rPr lang="en-US" u="sng" dirty="0" smtClean="0"/>
              <a:t>Sneaker </a:t>
            </a:r>
            <a:r>
              <a:rPr lang="en-US" u="sng" dirty="0"/>
              <a:t>w</a:t>
            </a:r>
            <a:r>
              <a:rPr lang="en-US" u="sng" dirty="0" smtClean="0"/>
              <a:t>ave wording</a:t>
            </a:r>
          </a:p>
          <a:p>
            <a:pPr marL="0" indent="0">
              <a:buFont typeface="Wingdings" charset="2"/>
              <a:buNone/>
              <a:defRPr/>
            </a:pPr>
            <a:r>
              <a:rPr lang="en-US" b="1" dirty="0" smtClean="0"/>
              <a:t>Very large waves can suddenly appear without warning, even after up to 20 minutes of smaller waves. </a:t>
            </a:r>
          </a:p>
          <a:p>
            <a:pPr marL="0" indent="0">
              <a:buFont typeface="Wingdings" charset="2"/>
              <a:buNone/>
              <a:defRPr/>
            </a:pPr>
            <a:endParaRPr lang="en-US" dirty="0"/>
          </a:p>
          <a:p>
            <a:pPr marL="0" indent="0">
              <a:buFont typeface="Wingdings" charset="2"/>
              <a:buNone/>
              <a:defRPr/>
            </a:pPr>
            <a:r>
              <a:rPr lang="en-US" u="sng" dirty="0" smtClean="0"/>
              <a:t>Example of  </a:t>
            </a:r>
            <a:r>
              <a:rPr lang="en-US" u="sng" dirty="0"/>
              <a:t>t</a:t>
            </a:r>
            <a:r>
              <a:rPr lang="en-US" u="sng" dirty="0" smtClean="0"/>
              <a:t>sunami </a:t>
            </a:r>
            <a:r>
              <a:rPr lang="en-US" u="sng" dirty="0"/>
              <a:t>w</a:t>
            </a:r>
            <a:r>
              <a:rPr lang="en-US" u="sng" dirty="0" smtClean="0"/>
              <a:t>ording:</a:t>
            </a:r>
          </a:p>
          <a:p>
            <a:pPr marL="0" indent="0">
              <a:buFont typeface="Wingdings" charset="2"/>
              <a:buNone/>
              <a:defRPr/>
            </a:pPr>
            <a:r>
              <a:rPr lang="en-US" b="1" dirty="0" smtClean="0"/>
              <a:t>Just when you think it is all over, another very large </a:t>
            </a:r>
            <a:r>
              <a:rPr lang="en-US" dirty="0" smtClean="0"/>
              <a:t>wave</a:t>
            </a:r>
            <a:r>
              <a:rPr lang="en-US" b="1" dirty="0" smtClean="0"/>
              <a:t> may come.</a:t>
            </a:r>
          </a:p>
        </p:txBody>
      </p:sp>
      <p:pic>
        <p:nvPicPr>
          <p:cNvPr id="4" name="Picture 5" descr="noaadk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3" y="6553432"/>
            <a:ext cx="325677" cy="32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5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8" name="Text Box 4"/>
          <p:cNvSpPr txBox="1">
            <a:spLocks noChangeArrowheads="1"/>
          </p:cNvSpPr>
          <p:nvPr/>
        </p:nvSpPr>
        <p:spPr bwMode="auto">
          <a:xfrm>
            <a:off x="0" y="6489641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197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59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1880093"/>
            <a:ext cx="6705600" cy="249915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i="0" kern="0" dirty="0" smtClean="0"/>
              <a:t>Not all educational opportunities are created equal:</a:t>
            </a:r>
          </a:p>
          <a:p>
            <a:pPr algn="ctr" eaLnBrk="1" hangingPunct="1">
              <a:buNone/>
              <a:defRPr/>
            </a:pPr>
            <a:endParaRPr lang="en-US" i="0" kern="0" dirty="0"/>
          </a:p>
          <a:p>
            <a:pPr algn="ctr" eaLnBrk="1" hangingPunct="1">
              <a:buNone/>
              <a:defRPr/>
            </a:pPr>
            <a:r>
              <a:rPr lang="en-US" i="0" kern="0" dirty="0" smtClean="0"/>
              <a:t>The degree to which you have your audience’s attention</a:t>
            </a:r>
          </a:p>
        </p:txBody>
      </p:sp>
    </p:spTree>
    <p:extLst>
      <p:ext uri="{BB962C8B-B14F-4D97-AF65-F5344CB8AC3E}">
        <p14:creationId xmlns:p14="http://schemas.microsoft.com/office/powerpoint/2010/main" val="3357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person on their way to the beach: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/>
              </a:rPr>
              <a:t>“Hi</a:t>
            </a:r>
            <a:r>
              <a:rPr lang="en-US" sz="3200" dirty="0">
                <a:effectLst/>
              </a:rPr>
              <a:t>, I’m from Kansas and don’t know anything about tsunamis.   I’ve got to catch up with my family but can you tell me what the deal is</a:t>
            </a:r>
            <a:r>
              <a:rPr lang="en-US" sz="3200" dirty="0" smtClean="0">
                <a:effectLst/>
              </a:rPr>
              <a:t>?”</a:t>
            </a:r>
            <a:endParaRPr lang="en-US" sz="32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8" name="Text Box 4"/>
          <p:cNvSpPr txBox="1">
            <a:spLocks noChangeArrowheads="1"/>
          </p:cNvSpPr>
          <p:nvPr/>
        </p:nvSpPr>
        <p:spPr bwMode="auto">
          <a:xfrm>
            <a:off x="0" y="6489641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197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59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EM-1B_MOC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0" y="1124700"/>
            <a:ext cx="5392359" cy="437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92213" y="317500"/>
            <a:ext cx="67056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i="0" kern="0" dirty="0" smtClean="0"/>
              <a:t>3 second message: </a:t>
            </a:r>
          </a:p>
        </p:txBody>
      </p:sp>
    </p:spTree>
    <p:extLst>
      <p:ext uri="{BB962C8B-B14F-4D97-AF65-F5344CB8AC3E}">
        <p14:creationId xmlns:p14="http://schemas.microsoft.com/office/powerpoint/2010/main" val="24107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effectLst/>
              </a:rPr>
              <a:t>“We’re </a:t>
            </a:r>
            <a:r>
              <a:rPr lang="en-US" sz="3200" dirty="0">
                <a:effectLst/>
              </a:rPr>
              <a:t>staying in a hotel near Crescent City Harbor and I saw a tsunami zone sign.  What do I need to know to keep my family safe</a:t>
            </a:r>
            <a:r>
              <a:rPr lang="en-US" sz="3200" dirty="0" smtClean="0">
                <a:effectLst/>
              </a:rPr>
              <a:t>?”</a:t>
            </a:r>
            <a:endParaRPr lang="en-US" sz="3200" dirty="0">
              <a:effectLst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82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20 second message: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6751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0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20 second message: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6751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9551087">
            <a:off x="1037234" y="2388972"/>
            <a:ext cx="750755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500" dirty="0">
                <a:solidFill>
                  <a:srgbClr val="FF0000"/>
                </a:solidFill>
              </a:rPr>
              <a:t>i</a:t>
            </a:r>
            <a:r>
              <a:rPr lang="en-US" sz="11500" dirty="0" smtClean="0">
                <a:solidFill>
                  <a:srgbClr val="FF0000"/>
                </a:solidFill>
              </a:rPr>
              <a:t>nterpreter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" y="18594"/>
            <a:ext cx="3352800" cy="533400"/>
          </a:xfrm>
        </p:spPr>
        <p:txBody>
          <a:bodyPr/>
          <a:lstStyle/>
          <a:p>
            <a:r>
              <a:rPr lang="en-US" dirty="0" smtClean="0"/>
              <a:t>3 minute message</a:t>
            </a:r>
            <a:endParaRPr lang="en-US" dirty="0"/>
          </a:p>
        </p:txBody>
      </p:sp>
      <p:pic>
        <p:nvPicPr>
          <p:cNvPr id="4" name="Picture 5" descr="triumvirate_englis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0" y="1470345"/>
            <a:ext cx="1428453" cy="155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TROY~1.NIC\AppData\Local\Temp\1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10" y="50124"/>
            <a:ext cx="5616575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06" y="1278320"/>
            <a:ext cx="46751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548625"/>
            <a:ext cx="6705600" cy="533400"/>
          </a:xfrm>
        </p:spPr>
        <p:txBody>
          <a:bodyPr/>
          <a:lstStyle/>
          <a:p>
            <a:r>
              <a:rPr lang="en-US" dirty="0" smtClean="0"/>
              <a:t>Tsunami: Are you ready?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60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40011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2015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3675" y="1470025"/>
            <a:ext cx="4186238" cy="3763963"/>
          </a:xfrm>
        </p:spPr>
        <p:txBody>
          <a:bodyPr/>
          <a:lstStyle/>
          <a:p>
            <a:pPr>
              <a:defRPr/>
            </a:pPr>
            <a:r>
              <a:rPr lang="en-US" sz="3200" u="sng" dirty="0" smtClean="0">
                <a:solidFill>
                  <a:srgbClr val="FFF718"/>
                </a:solidFill>
              </a:rPr>
              <a:t>Nearby earthquake</a:t>
            </a:r>
          </a:p>
          <a:p>
            <a:pPr>
              <a:defRPr/>
            </a:pPr>
            <a:r>
              <a:rPr lang="en-US" sz="3200" u="sng" dirty="0" smtClean="0">
                <a:solidFill>
                  <a:srgbClr val="FFF718"/>
                </a:solidFill>
              </a:rPr>
              <a:t>- natural warning</a:t>
            </a:r>
          </a:p>
          <a:p>
            <a:pPr>
              <a:defRPr/>
            </a:pPr>
            <a:endParaRPr lang="en-US" u="sng" dirty="0" smtClean="0">
              <a:solidFill>
                <a:srgbClr val="FFF718"/>
              </a:solidFill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en-US" b="0" dirty="0" smtClean="0">
                <a:solidFill>
                  <a:srgbClr val="FFFFFF"/>
                </a:solidFill>
              </a:rPr>
              <a:t>Bigger tsunami (in some areas)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b="0" dirty="0" smtClean="0">
                <a:solidFill>
                  <a:srgbClr val="FFFFFF"/>
                </a:solidFill>
              </a:rPr>
              <a:t>Less time until arrival (10– 15 min.)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b="0" dirty="0" smtClean="0">
                <a:solidFill>
                  <a:srgbClr val="FFFFFF"/>
                </a:solidFill>
              </a:rPr>
              <a:t>No official  warning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sz="2400" b="0" dirty="0" smtClean="0">
                <a:solidFill>
                  <a:srgbClr val="FFFFFF"/>
                </a:solidFill>
              </a:rPr>
              <a:t>Damaged evacuation infrastructure</a:t>
            </a:r>
          </a:p>
          <a:p>
            <a:pPr marL="514350" indent="-514350"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 marL="514350" indent="-514350">
              <a:defRPr/>
            </a:pPr>
            <a:endParaRPr lang="en-US" dirty="0" smtClean="0">
              <a:solidFill>
                <a:srgbClr val="FFF718"/>
              </a:solidFill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 bwMode="auto">
          <a:xfrm>
            <a:off x="4571363" y="1145605"/>
            <a:ext cx="4527379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buFontTx/>
              <a:buNone/>
              <a:defRPr/>
            </a:pPr>
            <a:r>
              <a:rPr lang="en-US" sz="3200" u="sng" kern="0" dirty="0">
                <a:solidFill>
                  <a:srgbClr val="FFF7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Far </a:t>
            </a:r>
            <a:r>
              <a:rPr lang="en-US" sz="3200" u="sng" kern="0" dirty="0" smtClean="0">
                <a:solidFill>
                  <a:srgbClr val="FFF7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away earthquake – official warning</a:t>
            </a:r>
            <a:endParaRPr lang="en-US" sz="3200" u="sng" kern="0" dirty="0">
              <a:solidFill>
                <a:srgbClr val="FFF7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514350" indent="-514350" eaLnBrk="0" hangingPunct="0">
              <a:lnSpc>
                <a:spcPct val="85000"/>
              </a:lnSpc>
              <a:buFontTx/>
              <a:buAutoNum type="arabicPeriod"/>
              <a:defRPr/>
            </a:pPr>
            <a:endParaRPr lang="en-US" sz="28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514350" indent="-514350" eaLnBrk="0" hangingPunct="0">
              <a:lnSpc>
                <a:spcPct val="85000"/>
              </a:lnSpc>
              <a:buFontTx/>
              <a:buAutoNum type="arabicPeriod"/>
              <a:defRPr/>
            </a:pPr>
            <a:r>
              <a:rPr lang="en-US" sz="2800" b="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Smaller tsunami (in some areas)</a:t>
            </a:r>
            <a:endParaRPr lang="en-US" sz="2800" b="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514350" indent="-514350" eaLnBrk="0" hangingPunct="0">
              <a:lnSpc>
                <a:spcPct val="85000"/>
              </a:lnSpc>
              <a:buFontTx/>
              <a:buAutoNum type="arabicPeriod"/>
              <a:defRPr/>
            </a:pPr>
            <a:r>
              <a:rPr lang="en-US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More time until arrival (1 – 15 hr)</a:t>
            </a:r>
          </a:p>
          <a:p>
            <a:pPr marL="514350" indent="-514350" eaLnBrk="0" hangingPunct="0">
              <a:lnSpc>
                <a:spcPct val="85000"/>
              </a:lnSpc>
              <a:buFontTx/>
              <a:buAutoNum type="arabicPeriod"/>
              <a:defRPr/>
            </a:pPr>
            <a:r>
              <a:rPr lang="en-US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No felt earthquake</a:t>
            </a:r>
          </a:p>
          <a:p>
            <a:pPr marL="514350" indent="-514350" eaLnBrk="0" hangingPunct="0">
              <a:lnSpc>
                <a:spcPct val="85000"/>
              </a:lnSpc>
              <a:buFontTx/>
              <a:buAutoNum type="arabicPeriod"/>
              <a:defRPr/>
            </a:pPr>
            <a:r>
              <a:rPr lang="en-US" sz="2800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Roads fine</a:t>
            </a:r>
          </a:p>
          <a:p>
            <a:pPr marL="514350" indent="-514350" eaLnBrk="0" hangingPunct="0">
              <a:lnSpc>
                <a:spcPct val="85000"/>
              </a:lnSpc>
              <a:buFontTx/>
              <a:buNone/>
              <a:defRPr/>
            </a:pPr>
            <a:endParaRPr lang="en-US" sz="2800" kern="0" dirty="0">
              <a:solidFill>
                <a:srgbClr val="FFF7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 minute message:</a:t>
            </a:r>
            <a:endParaRPr lang="en-US" dirty="0"/>
          </a:p>
        </p:txBody>
      </p:sp>
      <p:pic>
        <p:nvPicPr>
          <p:cNvPr id="8" name="Picture 8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65" y="656372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riumvirate_engli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9" y="202980"/>
            <a:ext cx="837787" cy="91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8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“What causes tsunamis?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 have all day…”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60" y="2545685"/>
            <a:ext cx="4724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1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“What causes tsunamis?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 have all day…”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99" y="1739180"/>
            <a:ext cx="1701941" cy="18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70" y="3851455"/>
            <a:ext cx="4724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4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5"/>
          <p:cNvSpPr>
            <a:spLocks noChangeArrowheads="1"/>
          </p:cNvSpPr>
          <p:nvPr/>
        </p:nvSpPr>
        <p:spPr bwMode="auto">
          <a:xfrm>
            <a:off x="2628900" y="228600"/>
            <a:ext cx="4305300" cy="6858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2933700" y="381000"/>
            <a:ext cx="40005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sz="2400" dirty="0"/>
              <a:t>Earthquake and tsunami</a:t>
            </a:r>
          </a:p>
        </p:txBody>
      </p:sp>
      <p:sp>
        <p:nvSpPr>
          <p:cNvPr id="48132" name="Text Box 14"/>
          <p:cNvSpPr txBox="1">
            <a:spLocks noChangeArrowheads="1"/>
          </p:cNvSpPr>
          <p:nvPr/>
        </p:nvSpPr>
        <p:spPr bwMode="auto">
          <a:xfrm>
            <a:off x="5114925" y="4181475"/>
            <a:ext cx="9144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Info bulletin</a:t>
            </a:r>
          </a:p>
        </p:txBody>
      </p:sp>
      <p:sp>
        <p:nvSpPr>
          <p:cNvPr id="48133" name="Line 21"/>
          <p:cNvSpPr>
            <a:spLocks noChangeShapeType="1"/>
          </p:cNvSpPr>
          <p:nvPr/>
        </p:nvSpPr>
        <p:spPr bwMode="auto">
          <a:xfrm flipH="1">
            <a:off x="923925" y="2660650"/>
            <a:ext cx="1408113" cy="23050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26"/>
          <p:cNvSpPr>
            <a:spLocks noChangeShapeType="1"/>
          </p:cNvSpPr>
          <p:nvPr/>
        </p:nvSpPr>
        <p:spPr bwMode="auto">
          <a:xfrm flipH="1">
            <a:off x="5534025" y="3419475"/>
            <a:ext cx="571500" cy="5334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32"/>
          <p:cNvSpPr>
            <a:spLocks noChangeShapeType="1"/>
          </p:cNvSpPr>
          <p:nvPr/>
        </p:nvSpPr>
        <p:spPr bwMode="auto">
          <a:xfrm>
            <a:off x="7362825" y="3381375"/>
            <a:ext cx="266700" cy="4953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AutoShape 13"/>
          <p:cNvSpPr>
            <a:spLocks noChangeArrowheads="1"/>
          </p:cNvSpPr>
          <p:nvPr/>
        </p:nvSpPr>
        <p:spPr bwMode="auto">
          <a:xfrm>
            <a:off x="5762625" y="2314575"/>
            <a:ext cx="2019300" cy="8382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6000750" y="2341563"/>
            <a:ext cx="16684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Official  tsunami notification </a:t>
            </a:r>
          </a:p>
        </p:txBody>
      </p:sp>
      <p:sp>
        <p:nvSpPr>
          <p:cNvPr id="48138" name="AutoShape 13"/>
          <p:cNvSpPr>
            <a:spLocks noChangeArrowheads="1"/>
          </p:cNvSpPr>
          <p:nvPr/>
        </p:nvSpPr>
        <p:spPr bwMode="auto">
          <a:xfrm>
            <a:off x="7629525" y="3990975"/>
            <a:ext cx="1219200" cy="8382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48139" name="AutoShape 13"/>
          <p:cNvSpPr>
            <a:spLocks noChangeArrowheads="1"/>
          </p:cNvSpPr>
          <p:nvPr/>
        </p:nvSpPr>
        <p:spPr bwMode="auto">
          <a:xfrm>
            <a:off x="3151188" y="5041900"/>
            <a:ext cx="1781175" cy="8382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48140" name="Text Box 14"/>
          <p:cNvSpPr txBox="1">
            <a:spLocks noChangeArrowheads="1"/>
          </p:cNvSpPr>
          <p:nvPr/>
        </p:nvSpPr>
        <p:spPr bwMode="auto">
          <a:xfrm>
            <a:off x="193675" y="523398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No Tsunami Threat</a:t>
            </a: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1485900" y="1585913"/>
            <a:ext cx="2400300" cy="8382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1676400" y="1890713"/>
            <a:ext cx="20193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Felt Earthquake</a:t>
            </a:r>
          </a:p>
        </p:txBody>
      </p:sp>
      <p:sp>
        <p:nvSpPr>
          <p:cNvPr id="48143" name="Line 24"/>
          <p:cNvSpPr>
            <a:spLocks noChangeShapeType="1"/>
          </p:cNvSpPr>
          <p:nvPr/>
        </p:nvSpPr>
        <p:spPr bwMode="auto">
          <a:xfrm>
            <a:off x="2921000" y="2622550"/>
            <a:ext cx="1112838" cy="222726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Line 24"/>
          <p:cNvSpPr>
            <a:spLocks noChangeShapeType="1"/>
          </p:cNvSpPr>
          <p:nvPr/>
        </p:nvSpPr>
        <p:spPr bwMode="auto">
          <a:xfrm>
            <a:off x="6524625" y="3381375"/>
            <a:ext cx="46038" cy="6477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Text Box 14"/>
          <p:cNvSpPr txBox="1">
            <a:spLocks noChangeArrowheads="1"/>
          </p:cNvSpPr>
          <p:nvPr/>
        </p:nvSpPr>
        <p:spPr bwMode="auto">
          <a:xfrm>
            <a:off x="7629525" y="4029075"/>
            <a:ext cx="11811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Watch/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warning</a:t>
            </a:r>
          </a:p>
        </p:txBody>
      </p:sp>
      <p:sp>
        <p:nvSpPr>
          <p:cNvPr id="48146" name="AutoShape 13"/>
          <p:cNvSpPr>
            <a:spLocks noChangeArrowheads="1"/>
          </p:cNvSpPr>
          <p:nvPr/>
        </p:nvSpPr>
        <p:spPr bwMode="auto">
          <a:xfrm>
            <a:off x="5076825" y="4105275"/>
            <a:ext cx="1066800" cy="8382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48147" name="Text Box 14"/>
          <p:cNvSpPr txBox="1">
            <a:spLocks noChangeArrowheads="1"/>
          </p:cNvSpPr>
          <p:nvPr/>
        </p:nvSpPr>
        <p:spPr bwMode="auto">
          <a:xfrm>
            <a:off x="6296025" y="4181475"/>
            <a:ext cx="11811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Advisory</a:t>
            </a:r>
          </a:p>
        </p:txBody>
      </p:sp>
      <p:sp>
        <p:nvSpPr>
          <p:cNvPr id="48148" name="AutoShape 13"/>
          <p:cNvSpPr>
            <a:spLocks noChangeArrowheads="1"/>
          </p:cNvSpPr>
          <p:nvPr/>
        </p:nvSpPr>
        <p:spPr bwMode="auto">
          <a:xfrm>
            <a:off x="6257925" y="4067175"/>
            <a:ext cx="1066800" cy="6096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48149" name="Text Box 14"/>
          <p:cNvSpPr txBox="1">
            <a:spLocks noChangeArrowheads="1"/>
          </p:cNvSpPr>
          <p:nvPr/>
        </p:nvSpPr>
        <p:spPr bwMode="auto">
          <a:xfrm>
            <a:off x="3438525" y="5157788"/>
            <a:ext cx="17907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/>
              <a:t>with Tsunami Threat</a:t>
            </a:r>
          </a:p>
        </p:txBody>
      </p:sp>
      <p:sp>
        <p:nvSpPr>
          <p:cNvPr id="48150" name="AutoShape 13"/>
          <p:cNvSpPr>
            <a:spLocks noChangeArrowheads="1"/>
          </p:cNvSpPr>
          <p:nvPr/>
        </p:nvSpPr>
        <p:spPr bwMode="auto">
          <a:xfrm>
            <a:off x="155575" y="5080000"/>
            <a:ext cx="1790700" cy="8382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sz="2800" b="1" i="1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5000"/>
              </a:lnSpc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400"/>
          </a:p>
        </p:txBody>
      </p:sp>
      <p:sp>
        <p:nvSpPr>
          <p:cNvPr id="23" name="Freeform 22"/>
          <p:cNvSpPr/>
          <p:nvPr/>
        </p:nvSpPr>
        <p:spPr bwMode="auto">
          <a:xfrm>
            <a:off x="1004888" y="3578225"/>
            <a:ext cx="4797425" cy="3122613"/>
          </a:xfrm>
          <a:custGeom>
            <a:avLst/>
            <a:gdLst>
              <a:gd name="connsiteX0" fmla="*/ 22578 w 4797778"/>
              <a:gd name="connsiteY0" fmla="*/ 1625600 h 3122253"/>
              <a:gd name="connsiteX1" fmla="*/ 45156 w 4797778"/>
              <a:gd name="connsiteY1" fmla="*/ 1332089 h 3122253"/>
              <a:gd name="connsiteX2" fmla="*/ 79022 w 4797778"/>
              <a:gd name="connsiteY2" fmla="*/ 1151466 h 3122253"/>
              <a:gd name="connsiteX3" fmla="*/ 90311 w 4797778"/>
              <a:gd name="connsiteY3" fmla="*/ 959555 h 3122253"/>
              <a:gd name="connsiteX4" fmla="*/ 101600 w 4797778"/>
              <a:gd name="connsiteY4" fmla="*/ 925689 h 3122253"/>
              <a:gd name="connsiteX5" fmla="*/ 112889 w 4797778"/>
              <a:gd name="connsiteY5" fmla="*/ 835378 h 3122253"/>
              <a:gd name="connsiteX6" fmla="*/ 124178 w 4797778"/>
              <a:gd name="connsiteY6" fmla="*/ 801511 h 3122253"/>
              <a:gd name="connsiteX7" fmla="*/ 169333 w 4797778"/>
              <a:gd name="connsiteY7" fmla="*/ 733778 h 3122253"/>
              <a:gd name="connsiteX8" fmla="*/ 180622 w 4797778"/>
              <a:gd name="connsiteY8" fmla="*/ 688622 h 3122253"/>
              <a:gd name="connsiteX9" fmla="*/ 214489 w 4797778"/>
              <a:gd name="connsiteY9" fmla="*/ 643466 h 3122253"/>
              <a:gd name="connsiteX10" fmla="*/ 237067 w 4797778"/>
              <a:gd name="connsiteY10" fmla="*/ 609600 h 3122253"/>
              <a:gd name="connsiteX11" fmla="*/ 316089 w 4797778"/>
              <a:gd name="connsiteY11" fmla="*/ 485422 h 3122253"/>
              <a:gd name="connsiteX12" fmla="*/ 338667 w 4797778"/>
              <a:gd name="connsiteY12" fmla="*/ 451555 h 3122253"/>
              <a:gd name="connsiteX13" fmla="*/ 372533 w 4797778"/>
              <a:gd name="connsiteY13" fmla="*/ 417689 h 3122253"/>
              <a:gd name="connsiteX14" fmla="*/ 395111 w 4797778"/>
              <a:gd name="connsiteY14" fmla="*/ 383822 h 3122253"/>
              <a:gd name="connsiteX15" fmla="*/ 440267 w 4797778"/>
              <a:gd name="connsiteY15" fmla="*/ 338666 h 3122253"/>
              <a:gd name="connsiteX16" fmla="*/ 474133 w 4797778"/>
              <a:gd name="connsiteY16" fmla="*/ 293511 h 3122253"/>
              <a:gd name="connsiteX17" fmla="*/ 519289 w 4797778"/>
              <a:gd name="connsiteY17" fmla="*/ 259644 h 3122253"/>
              <a:gd name="connsiteX18" fmla="*/ 587022 w 4797778"/>
              <a:gd name="connsiteY18" fmla="*/ 191911 h 3122253"/>
              <a:gd name="connsiteX19" fmla="*/ 620889 w 4797778"/>
              <a:gd name="connsiteY19" fmla="*/ 169333 h 3122253"/>
              <a:gd name="connsiteX20" fmla="*/ 666045 w 4797778"/>
              <a:gd name="connsiteY20" fmla="*/ 146755 h 3122253"/>
              <a:gd name="connsiteX21" fmla="*/ 722489 w 4797778"/>
              <a:gd name="connsiteY21" fmla="*/ 101600 h 3122253"/>
              <a:gd name="connsiteX22" fmla="*/ 767645 w 4797778"/>
              <a:gd name="connsiteY22" fmla="*/ 79022 h 3122253"/>
              <a:gd name="connsiteX23" fmla="*/ 835378 w 4797778"/>
              <a:gd name="connsiteY23" fmla="*/ 56444 h 3122253"/>
              <a:gd name="connsiteX24" fmla="*/ 869245 w 4797778"/>
              <a:gd name="connsiteY24" fmla="*/ 33866 h 3122253"/>
              <a:gd name="connsiteX25" fmla="*/ 925689 w 4797778"/>
              <a:gd name="connsiteY25" fmla="*/ 22578 h 3122253"/>
              <a:gd name="connsiteX26" fmla="*/ 1038578 w 4797778"/>
              <a:gd name="connsiteY26" fmla="*/ 0 h 3122253"/>
              <a:gd name="connsiteX27" fmla="*/ 1580445 w 4797778"/>
              <a:gd name="connsiteY27" fmla="*/ 11289 h 3122253"/>
              <a:gd name="connsiteX28" fmla="*/ 1715911 w 4797778"/>
              <a:gd name="connsiteY28" fmla="*/ 22578 h 3122253"/>
              <a:gd name="connsiteX29" fmla="*/ 2619022 w 4797778"/>
              <a:gd name="connsiteY29" fmla="*/ 33866 h 3122253"/>
              <a:gd name="connsiteX30" fmla="*/ 2833511 w 4797778"/>
              <a:gd name="connsiteY30" fmla="*/ 45155 h 3122253"/>
              <a:gd name="connsiteX31" fmla="*/ 2957689 w 4797778"/>
              <a:gd name="connsiteY31" fmla="*/ 79022 h 3122253"/>
              <a:gd name="connsiteX32" fmla="*/ 3081867 w 4797778"/>
              <a:gd name="connsiteY32" fmla="*/ 112889 h 3122253"/>
              <a:gd name="connsiteX33" fmla="*/ 3183467 w 4797778"/>
              <a:gd name="connsiteY33" fmla="*/ 169333 h 3122253"/>
              <a:gd name="connsiteX34" fmla="*/ 3239911 w 4797778"/>
              <a:gd name="connsiteY34" fmla="*/ 203200 h 3122253"/>
              <a:gd name="connsiteX35" fmla="*/ 3307645 w 4797778"/>
              <a:gd name="connsiteY35" fmla="*/ 225778 h 3122253"/>
              <a:gd name="connsiteX36" fmla="*/ 3352800 w 4797778"/>
              <a:gd name="connsiteY36" fmla="*/ 259644 h 3122253"/>
              <a:gd name="connsiteX37" fmla="*/ 3443111 w 4797778"/>
              <a:gd name="connsiteY37" fmla="*/ 293511 h 3122253"/>
              <a:gd name="connsiteX38" fmla="*/ 3556000 w 4797778"/>
              <a:gd name="connsiteY38" fmla="*/ 361244 h 3122253"/>
              <a:gd name="connsiteX39" fmla="*/ 3601156 w 4797778"/>
              <a:gd name="connsiteY39" fmla="*/ 383822 h 3122253"/>
              <a:gd name="connsiteX40" fmla="*/ 3714045 w 4797778"/>
              <a:gd name="connsiteY40" fmla="*/ 462844 h 3122253"/>
              <a:gd name="connsiteX41" fmla="*/ 3747911 w 4797778"/>
              <a:gd name="connsiteY41" fmla="*/ 485422 h 3122253"/>
              <a:gd name="connsiteX42" fmla="*/ 3770489 w 4797778"/>
              <a:gd name="connsiteY42" fmla="*/ 519289 h 3122253"/>
              <a:gd name="connsiteX43" fmla="*/ 3815645 w 4797778"/>
              <a:gd name="connsiteY43" fmla="*/ 564444 h 3122253"/>
              <a:gd name="connsiteX44" fmla="*/ 3838222 w 4797778"/>
              <a:gd name="connsiteY44" fmla="*/ 620889 h 3122253"/>
              <a:gd name="connsiteX45" fmla="*/ 3872089 w 4797778"/>
              <a:gd name="connsiteY45" fmla="*/ 654755 h 3122253"/>
              <a:gd name="connsiteX46" fmla="*/ 3905956 w 4797778"/>
              <a:gd name="connsiteY46" fmla="*/ 711200 h 3122253"/>
              <a:gd name="connsiteX47" fmla="*/ 3951111 w 4797778"/>
              <a:gd name="connsiteY47" fmla="*/ 756355 h 3122253"/>
              <a:gd name="connsiteX48" fmla="*/ 4052711 w 4797778"/>
              <a:gd name="connsiteY48" fmla="*/ 914400 h 3122253"/>
              <a:gd name="connsiteX49" fmla="*/ 4131733 w 4797778"/>
              <a:gd name="connsiteY49" fmla="*/ 1016000 h 3122253"/>
              <a:gd name="connsiteX50" fmla="*/ 4154311 w 4797778"/>
              <a:gd name="connsiteY50" fmla="*/ 1072444 h 3122253"/>
              <a:gd name="connsiteX51" fmla="*/ 4233333 w 4797778"/>
              <a:gd name="connsiteY51" fmla="*/ 1196622 h 3122253"/>
              <a:gd name="connsiteX52" fmla="*/ 4301067 w 4797778"/>
              <a:gd name="connsiteY52" fmla="*/ 1298222 h 3122253"/>
              <a:gd name="connsiteX53" fmla="*/ 4334933 w 4797778"/>
              <a:gd name="connsiteY53" fmla="*/ 1365955 h 3122253"/>
              <a:gd name="connsiteX54" fmla="*/ 4425245 w 4797778"/>
              <a:gd name="connsiteY54" fmla="*/ 1524000 h 3122253"/>
              <a:gd name="connsiteX55" fmla="*/ 4459111 w 4797778"/>
              <a:gd name="connsiteY55" fmla="*/ 1580444 h 3122253"/>
              <a:gd name="connsiteX56" fmla="*/ 4492978 w 4797778"/>
              <a:gd name="connsiteY56" fmla="*/ 1625600 h 3122253"/>
              <a:gd name="connsiteX57" fmla="*/ 4504267 w 4797778"/>
              <a:gd name="connsiteY57" fmla="*/ 1670755 h 3122253"/>
              <a:gd name="connsiteX58" fmla="*/ 4560711 w 4797778"/>
              <a:gd name="connsiteY58" fmla="*/ 1749778 h 3122253"/>
              <a:gd name="connsiteX59" fmla="*/ 4617156 w 4797778"/>
              <a:gd name="connsiteY59" fmla="*/ 1840089 h 3122253"/>
              <a:gd name="connsiteX60" fmla="*/ 4662311 w 4797778"/>
              <a:gd name="connsiteY60" fmla="*/ 1930400 h 3122253"/>
              <a:gd name="connsiteX61" fmla="*/ 4707467 w 4797778"/>
              <a:gd name="connsiteY61" fmla="*/ 2020711 h 3122253"/>
              <a:gd name="connsiteX62" fmla="*/ 4752622 w 4797778"/>
              <a:gd name="connsiteY62" fmla="*/ 2122311 h 3122253"/>
              <a:gd name="connsiteX63" fmla="*/ 4775200 w 4797778"/>
              <a:gd name="connsiteY63" fmla="*/ 2212622 h 3122253"/>
              <a:gd name="connsiteX64" fmla="*/ 4797778 w 4797778"/>
              <a:gd name="connsiteY64" fmla="*/ 2280355 h 3122253"/>
              <a:gd name="connsiteX65" fmla="*/ 4786489 w 4797778"/>
              <a:gd name="connsiteY65" fmla="*/ 2562578 h 3122253"/>
              <a:gd name="connsiteX66" fmla="*/ 4763911 w 4797778"/>
              <a:gd name="connsiteY66" fmla="*/ 2607733 h 3122253"/>
              <a:gd name="connsiteX67" fmla="*/ 4752622 w 4797778"/>
              <a:gd name="connsiteY67" fmla="*/ 2652889 h 3122253"/>
              <a:gd name="connsiteX68" fmla="*/ 4718756 w 4797778"/>
              <a:gd name="connsiteY68" fmla="*/ 2698044 h 3122253"/>
              <a:gd name="connsiteX69" fmla="*/ 4696178 w 4797778"/>
              <a:gd name="connsiteY69" fmla="*/ 2731911 h 3122253"/>
              <a:gd name="connsiteX70" fmla="*/ 4628445 w 4797778"/>
              <a:gd name="connsiteY70" fmla="*/ 2822222 h 3122253"/>
              <a:gd name="connsiteX71" fmla="*/ 4572000 w 4797778"/>
              <a:gd name="connsiteY71" fmla="*/ 2844800 h 3122253"/>
              <a:gd name="connsiteX72" fmla="*/ 4538133 w 4797778"/>
              <a:gd name="connsiteY72" fmla="*/ 2878666 h 3122253"/>
              <a:gd name="connsiteX73" fmla="*/ 4402667 w 4797778"/>
              <a:gd name="connsiteY73" fmla="*/ 2935111 h 3122253"/>
              <a:gd name="connsiteX74" fmla="*/ 4357511 w 4797778"/>
              <a:gd name="connsiteY74" fmla="*/ 2968978 h 3122253"/>
              <a:gd name="connsiteX75" fmla="*/ 4278489 w 4797778"/>
              <a:gd name="connsiteY75" fmla="*/ 2991555 h 3122253"/>
              <a:gd name="connsiteX76" fmla="*/ 3657600 w 4797778"/>
              <a:gd name="connsiteY76" fmla="*/ 3002844 h 3122253"/>
              <a:gd name="connsiteX77" fmla="*/ 3499556 w 4797778"/>
              <a:gd name="connsiteY77" fmla="*/ 2991555 h 3122253"/>
              <a:gd name="connsiteX78" fmla="*/ 3138311 w 4797778"/>
              <a:gd name="connsiteY78" fmla="*/ 2980266 h 3122253"/>
              <a:gd name="connsiteX79" fmla="*/ 2844800 w 4797778"/>
              <a:gd name="connsiteY79" fmla="*/ 2968978 h 3122253"/>
              <a:gd name="connsiteX80" fmla="*/ 2619022 w 4797778"/>
              <a:gd name="connsiteY80" fmla="*/ 2946400 h 3122253"/>
              <a:gd name="connsiteX81" fmla="*/ 2562578 w 4797778"/>
              <a:gd name="connsiteY81" fmla="*/ 2935111 h 3122253"/>
              <a:gd name="connsiteX82" fmla="*/ 2404533 w 4797778"/>
              <a:gd name="connsiteY82" fmla="*/ 2912533 h 3122253"/>
              <a:gd name="connsiteX83" fmla="*/ 2235200 w 4797778"/>
              <a:gd name="connsiteY83" fmla="*/ 2889955 h 3122253"/>
              <a:gd name="connsiteX84" fmla="*/ 2190045 w 4797778"/>
              <a:gd name="connsiteY84" fmla="*/ 2878666 h 3122253"/>
              <a:gd name="connsiteX85" fmla="*/ 2077156 w 4797778"/>
              <a:gd name="connsiteY85" fmla="*/ 2856089 h 3122253"/>
              <a:gd name="connsiteX86" fmla="*/ 1952978 w 4797778"/>
              <a:gd name="connsiteY86" fmla="*/ 2822222 h 3122253"/>
              <a:gd name="connsiteX87" fmla="*/ 1907822 w 4797778"/>
              <a:gd name="connsiteY87" fmla="*/ 2799644 h 3122253"/>
              <a:gd name="connsiteX88" fmla="*/ 1738489 w 4797778"/>
              <a:gd name="connsiteY88" fmla="*/ 2754489 h 3122253"/>
              <a:gd name="connsiteX89" fmla="*/ 1625600 w 4797778"/>
              <a:gd name="connsiteY89" fmla="*/ 2709333 h 3122253"/>
              <a:gd name="connsiteX90" fmla="*/ 1524000 w 4797778"/>
              <a:gd name="connsiteY90" fmla="*/ 2675466 h 3122253"/>
              <a:gd name="connsiteX91" fmla="*/ 1365956 w 4797778"/>
              <a:gd name="connsiteY91" fmla="*/ 2607733 h 3122253"/>
              <a:gd name="connsiteX92" fmla="*/ 1332089 w 4797778"/>
              <a:gd name="connsiteY92" fmla="*/ 2596444 h 3122253"/>
              <a:gd name="connsiteX93" fmla="*/ 1286933 w 4797778"/>
              <a:gd name="connsiteY93" fmla="*/ 2573866 h 3122253"/>
              <a:gd name="connsiteX94" fmla="*/ 1230489 w 4797778"/>
              <a:gd name="connsiteY94" fmla="*/ 2551289 h 3122253"/>
              <a:gd name="connsiteX95" fmla="*/ 1196622 w 4797778"/>
              <a:gd name="connsiteY95" fmla="*/ 2528711 h 3122253"/>
              <a:gd name="connsiteX96" fmla="*/ 1117600 w 4797778"/>
              <a:gd name="connsiteY96" fmla="*/ 2483555 h 3122253"/>
              <a:gd name="connsiteX97" fmla="*/ 1083733 w 4797778"/>
              <a:gd name="connsiteY97" fmla="*/ 2460978 h 3122253"/>
              <a:gd name="connsiteX98" fmla="*/ 1038578 w 4797778"/>
              <a:gd name="connsiteY98" fmla="*/ 2449689 h 3122253"/>
              <a:gd name="connsiteX99" fmla="*/ 993422 w 4797778"/>
              <a:gd name="connsiteY99" fmla="*/ 2415822 h 3122253"/>
              <a:gd name="connsiteX100" fmla="*/ 925689 w 4797778"/>
              <a:gd name="connsiteY100" fmla="*/ 2381955 h 3122253"/>
              <a:gd name="connsiteX101" fmla="*/ 846667 w 4797778"/>
              <a:gd name="connsiteY101" fmla="*/ 2302933 h 3122253"/>
              <a:gd name="connsiteX102" fmla="*/ 801511 w 4797778"/>
              <a:gd name="connsiteY102" fmla="*/ 2257778 h 3122253"/>
              <a:gd name="connsiteX103" fmla="*/ 756356 w 4797778"/>
              <a:gd name="connsiteY103" fmla="*/ 2212622 h 3122253"/>
              <a:gd name="connsiteX104" fmla="*/ 654756 w 4797778"/>
              <a:gd name="connsiteY104" fmla="*/ 2122311 h 3122253"/>
              <a:gd name="connsiteX105" fmla="*/ 609600 w 4797778"/>
              <a:gd name="connsiteY105" fmla="*/ 2054578 h 3122253"/>
              <a:gd name="connsiteX106" fmla="*/ 575733 w 4797778"/>
              <a:gd name="connsiteY106" fmla="*/ 2009422 h 3122253"/>
              <a:gd name="connsiteX107" fmla="*/ 541867 w 4797778"/>
              <a:gd name="connsiteY107" fmla="*/ 1930400 h 3122253"/>
              <a:gd name="connsiteX108" fmla="*/ 508000 w 4797778"/>
              <a:gd name="connsiteY108" fmla="*/ 1873955 h 3122253"/>
              <a:gd name="connsiteX109" fmla="*/ 451556 w 4797778"/>
              <a:gd name="connsiteY109" fmla="*/ 1783644 h 3122253"/>
              <a:gd name="connsiteX110" fmla="*/ 395111 w 4797778"/>
              <a:gd name="connsiteY110" fmla="*/ 1704622 h 3122253"/>
              <a:gd name="connsiteX111" fmla="*/ 349956 w 4797778"/>
              <a:gd name="connsiteY111" fmla="*/ 1670755 h 3122253"/>
              <a:gd name="connsiteX112" fmla="*/ 270933 w 4797778"/>
              <a:gd name="connsiteY112" fmla="*/ 1603022 h 3122253"/>
              <a:gd name="connsiteX113" fmla="*/ 203200 w 4797778"/>
              <a:gd name="connsiteY113" fmla="*/ 1557866 h 3122253"/>
              <a:gd name="connsiteX114" fmla="*/ 158045 w 4797778"/>
              <a:gd name="connsiteY114" fmla="*/ 1546578 h 3122253"/>
              <a:gd name="connsiteX115" fmla="*/ 124178 w 4797778"/>
              <a:gd name="connsiteY115" fmla="*/ 1524000 h 3122253"/>
              <a:gd name="connsiteX116" fmla="*/ 56445 w 4797778"/>
              <a:gd name="connsiteY116" fmla="*/ 1501422 h 3122253"/>
              <a:gd name="connsiteX117" fmla="*/ 0 w 4797778"/>
              <a:gd name="connsiteY117" fmla="*/ 1456266 h 312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797778" h="3122253">
                <a:moveTo>
                  <a:pt x="22578" y="1625600"/>
                </a:moveTo>
                <a:cubicBezTo>
                  <a:pt x="29830" y="1487808"/>
                  <a:pt x="25762" y="1443608"/>
                  <a:pt x="45156" y="1332089"/>
                </a:cubicBezTo>
                <a:cubicBezTo>
                  <a:pt x="55652" y="1271738"/>
                  <a:pt x="79022" y="1151466"/>
                  <a:pt x="79022" y="1151466"/>
                </a:cubicBezTo>
                <a:cubicBezTo>
                  <a:pt x="82785" y="1087496"/>
                  <a:pt x="83935" y="1023318"/>
                  <a:pt x="90311" y="959555"/>
                </a:cubicBezTo>
                <a:cubicBezTo>
                  <a:pt x="91495" y="947715"/>
                  <a:pt x="99471" y="937396"/>
                  <a:pt x="101600" y="925689"/>
                </a:cubicBezTo>
                <a:cubicBezTo>
                  <a:pt x="107027" y="895840"/>
                  <a:pt x="107462" y="865227"/>
                  <a:pt x="112889" y="835378"/>
                </a:cubicBezTo>
                <a:cubicBezTo>
                  <a:pt x="115018" y="823670"/>
                  <a:pt x="118399" y="811913"/>
                  <a:pt x="124178" y="801511"/>
                </a:cubicBezTo>
                <a:cubicBezTo>
                  <a:pt x="137356" y="777791"/>
                  <a:pt x="169333" y="733778"/>
                  <a:pt x="169333" y="733778"/>
                </a:cubicBezTo>
                <a:cubicBezTo>
                  <a:pt x="173096" y="718726"/>
                  <a:pt x="173683" y="702499"/>
                  <a:pt x="180622" y="688622"/>
                </a:cubicBezTo>
                <a:cubicBezTo>
                  <a:pt x="189036" y="671793"/>
                  <a:pt x="203553" y="658776"/>
                  <a:pt x="214489" y="643466"/>
                </a:cubicBezTo>
                <a:cubicBezTo>
                  <a:pt x="222375" y="632426"/>
                  <a:pt x="229541" y="620889"/>
                  <a:pt x="237067" y="609600"/>
                </a:cubicBezTo>
                <a:cubicBezTo>
                  <a:pt x="262886" y="532142"/>
                  <a:pt x="232897" y="610210"/>
                  <a:pt x="316089" y="485422"/>
                </a:cubicBezTo>
                <a:cubicBezTo>
                  <a:pt x="323615" y="474133"/>
                  <a:pt x="329981" y="461978"/>
                  <a:pt x="338667" y="451555"/>
                </a:cubicBezTo>
                <a:cubicBezTo>
                  <a:pt x="348887" y="439291"/>
                  <a:pt x="362313" y="429953"/>
                  <a:pt x="372533" y="417689"/>
                </a:cubicBezTo>
                <a:cubicBezTo>
                  <a:pt x="381219" y="407266"/>
                  <a:pt x="386281" y="394123"/>
                  <a:pt x="395111" y="383822"/>
                </a:cubicBezTo>
                <a:cubicBezTo>
                  <a:pt x="408964" y="367660"/>
                  <a:pt x="426250" y="354686"/>
                  <a:pt x="440267" y="338666"/>
                </a:cubicBezTo>
                <a:cubicBezTo>
                  <a:pt x="452656" y="324507"/>
                  <a:pt x="460829" y="306815"/>
                  <a:pt x="474133" y="293511"/>
                </a:cubicBezTo>
                <a:cubicBezTo>
                  <a:pt x="487437" y="280207"/>
                  <a:pt x="505304" y="272231"/>
                  <a:pt x="519289" y="259644"/>
                </a:cubicBezTo>
                <a:cubicBezTo>
                  <a:pt x="543022" y="238284"/>
                  <a:pt x="560455" y="209622"/>
                  <a:pt x="587022" y="191911"/>
                </a:cubicBezTo>
                <a:cubicBezTo>
                  <a:pt x="598311" y="184385"/>
                  <a:pt x="609109" y="176064"/>
                  <a:pt x="620889" y="169333"/>
                </a:cubicBezTo>
                <a:cubicBezTo>
                  <a:pt x="635500" y="160984"/>
                  <a:pt x="652043" y="156090"/>
                  <a:pt x="666045" y="146755"/>
                </a:cubicBezTo>
                <a:cubicBezTo>
                  <a:pt x="686093" y="133390"/>
                  <a:pt x="702441" y="114965"/>
                  <a:pt x="722489" y="101600"/>
                </a:cubicBezTo>
                <a:cubicBezTo>
                  <a:pt x="736491" y="92265"/>
                  <a:pt x="752020" y="85272"/>
                  <a:pt x="767645" y="79022"/>
                </a:cubicBezTo>
                <a:cubicBezTo>
                  <a:pt x="789742" y="70183"/>
                  <a:pt x="815576" y="69645"/>
                  <a:pt x="835378" y="56444"/>
                </a:cubicBezTo>
                <a:cubicBezTo>
                  <a:pt x="846667" y="48918"/>
                  <a:pt x="856541" y="38630"/>
                  <a:pt x="869245" y="33866"/>
                </a:cubicBezTo>
                <a:cubicBezTo>
                  <a:pt x="887211" y="27129"/>
                  <a:pt x="906959" y="26740"/>
                  <a:pt x="925689" y="22578"/>
                </a:cubicBezTo>
                <a:cubicBezTo>
                  <a:pt x="1026747" y="121"/>
                  <a:pt x="905830" y="22125"/>
                  <a:pt x="1038578" y="0"/>
                </a:cubicBezTo>
                <a:lnTo>
                  <a:pt x="1580445" y="11289"/>
                </a:lnTo>
                <a:cubicBezTo>
                  <a:pt x="1625732" y="12799"/>
                  <a:pt x="1670610" y="21593"/>
                  <a:pt x="1715911" y="22578"/>
                </a:cubicBezTo>
                <a:lnTo>
                  <a:pt x="2619022" y="33866"/>
                </a:lnTo>
                <a:cubicBezTo>
                  <a:pt x="2690518" y="37629"/>
                  <a:pt x="2762163" y="39209"/>
                  <a:pt x="2833511" y="45155"/>
                </a:cubicBezTo>
                <a:cubicBezTo>
                  <a:pt x="2883604" y="49329"/>
                  <a:pt x="2908577" y="64990"/>
                  <a:pt x="2957689" y="79022"/>
                </a:cubicBezTo>
                <a:cubicBezTo>
                  <a:pt x="3051629" y="105862"/>
                  <a:pt x="3010134" y="94956"/>
                  <a:pt x="3081867" y="112889"/>
                </a:cubicBezTo>
                <a:cubicBezTo>
                  <a:pt x="3258360" y="218783"/>
                  <a:pt x="3037679" y="88339"/>
                  <a:pt x="3183467" y="169333"/>
                </a:cubicBezTo>
                <a:cubicBezTo>
                  <a:pt x="3202647" y="179989"/>
                  <a:pt x="3219936" y="194120"/>
                  <a:pt x="3239911" y="203200"/>
                </a:cubicBezTo>
                <a:cubicBezTo>
                  <a:pt x="3261577" y="213048"/>
                  <a:pt x="3307645" y="225778"/>
                  <a:pt x="3307645" y="225778"/>
                </a:cubicBezTo>
                <a:cubicBezTo>
                  <a:pt x="3322697" y="237067"/>
                  <a:pt x="3336353" y="250507"/>
                  <a:pt x="3352800" y="259644"/>
                </a:cubicBezTo>
                <a:cubicBezTo>
                  <a:pt x="3502544" y="342835"/>
                  <a:pt x="3341722" y="242817"/>
                  <a:pt x="3443111" y="293511"/>
                </a:cubicBezTo>
                <a:cubicBezTo>
                  <a:pt x="3619346" y="381629"/>
                  <a:pt x="3458683" y="305634"/>
                  <a:pt x="3556000" y="361244"/>
                </a:cubicBezTo>
                <a:cubicBezTo>
                  <a:pt x="3570611" y="369593"/>
                  <a:pt x="3586726" y="375164"/>
                  <a:pt x="3601156" y="383822"/>
                </a:cubicBezTo>
                <a:cubicBezTo>
                  <a:pt x="3666016" y="422738"/>
                  <a:pt x="3660027" y="424260"/>
                  <a:pt x="3714045" y="462844"/>
                </a:cubicBezTo>
                <a:cubicBezTo>
                  <a:pt x="3725085" y="470730"/>
                  <a:pt x="3736622" y="477896"/>
                  <a:pt x="3747911" y="485422"/>
                </a:cubicBezTo>
                <a:cubicBezTo>
                  <a:pt x="3755437" y="496711"/>
                  <a:pt x="3761659" y="508988"/>
                  <a:pt x="3770489" y="519289"/>
                </a:cubicBezTo>
                <a:cubicBezTo>
                  <a:pt x="3784342" y="535451"/>
                  <a:pt x="3803837" y="546733"/>
                  <a:pt x="3815645" y="564444"/>
                </a:cubicBezTo>
                <a:cubicBezTo>
                  <a:pt x="3826886" y="581305"/>
                  <a:pt x="3827482" y="603705"/>
                  <a:pt x="3838222" y="620889"/>
                </a:cubicBezTo>
                <a:cubicBezTo>
                  <a:pt x="3846683" y="634427"/>
                  <a:pt x="3862510" y="641983"/>
                  <a:pt x="3872089" y="654755"/>
                </a:cubicBezTo>
                <a:cubicBezTo>
                  <a:pt x="3885254" y="672308"/>
                  <a:pt x="3892485" y="693880"/>
                  <a:pt x="3905956" y="711200"/>
                </a:cubicBezTo>
                <a:cubicBezTo>
                  <a:pt x="3919024" y="728002"/>
                  <a:pt x="3938132" y="739483"/>
                  <a:pt x="3951111" y="756355"/>
                </a:cubicBezTo>
                <a:cubicBezTo>
                  <a:pt x="4142340" y="1004951"/>
                  <a:pt x="3937893" y="753652"/>
                  <a:pt x="4052711" y="914400"/>
                </a:cubicBezTo>
                <a:cubicBezTo>
                  <a:pt x="4077648" y="949313"/>
                  <a:pt x="4115798" y="976164"/>
                  <a:pt x="4131733" y="1016000"/>
                </a:cubicBezTo>
                <a:cubicBezTo>
                  <a:pt x="4139259" y="1034815"/>
                  <a:pt x="4144376" y="1054782"/>
                  <a:pt x="4154311" y="1072444"/>
                </a:cubicBezTo>
                <a:cubicBezTo>
                  <a:pt x="4178365" y="1115206"/>
                  <a:pt x="4206118" y="1155799"/>
                  <a:pt x="4233333" y="1196622"/>
                </a:cubicBezTo>
                <a:cubicBezTo>
                  <a:pt x="4285208" y="1274434"/>
                  <a:pt x="4251872" y="1208032"/>
                  <a:pt x="4301067" y="1298222"/>
                </a:cubicBezTo>
                <a:cubicBezTo>
                  <a:pt x="4313154" y="1320382"/>
                  <a:pt x="4322768" y="1343837"/>
                  <a:pt x="4334933" y="1365955"/>
                </a:cubicBezTo>
                <a:cubicBezTo>
                  <a:pt x="4364174" y="1419120"/>
                  <a:pt x="4394844" y="1471489"/>
                  <a:pt x="4425245" y="1524000"/>
                </a:cubicBezTo>
                <a:cubicBezTo>
                  <a:pt x="4436238" y="1542989"/>
                  <a:pt x="4445946" y="1562891"/>
                  <a:pt x="4459111" y="1580444"/>
                </a:cubicBezTo>
                <a:lnTo>
                  <a:pt x="4492978" y="1625600"/>
                </a:lnTo>
                <a:cubicBezTo>
                  <a:pt x="4496741" y="1640652"/>
                  <a:pt x="4498155" y="1656495"/>
                  <a:pt x="4504267" y="1670755"/>
                </a:cubicBezTo>
                <a:cubicBezTo>
                  <a:pt x="4510779" y="1685949"/>
                  <a:pt x="4555457" y="1741371"/>
                  <a:pt x="4560711" y="1749778"/>
                </a:cubicBezTo>
                <a:cubicBezTo>
                  <a:pt x="4638184" y="1873736"/>
                  <a:pt x="4521224" y="1712180"/>
                  <a:pt x="4617156" y="1840089"/>
                </a:cubicBezTo>
                <a:cubicBezTo>
                  <a:pt x="4638998" y="1905612"/>
                  <a:pt x="4615659" y="1843760"/>
                  <a:pt x="4662311" y="1930400"/>
                </a:cubicBezTo>
                <a:cubicBezTo>
                  <a:pt x="4678268" y="1960034"/>
                  <a:pt x="4692415" y="1990607"/>
                  <a:pt x="4707467" y="2020711"/>
                </a:cubicBezTo>
                <a:cubicBezTo>
                  <a:pt x="4724747" y="2055270"/>
                  <a:pt x="4741088" y="2084826"/>
                  <a:pt x="4752622" y="2122311"/>
                </a:cubicBezTo>
                <a:cubicBezTo>
                  <a:pt x="4761747" y="2151969"/>
                  <a:pt x="4765387" y="2183184"/>
                  <a:pt x="4775200" y="2212622"/>
                </a:cubicBezTo>
                <a:lnTo>
                  <a:pt x="4797778" y="2280355"/>
                </a:lnTo>
                <a:cubicBezTo>
                  <a:pt x="4794015" y="2374429"/>
                  <a:pt x="4796177" y="2468928"/>
                  <a:pt x="4786489" y="2562578"/>
                </a:cubicBezTo>
                <a:cubicBezTo>
                  <a:pt x="4784757" y="2579317"/>
                  <a:pt x="4769820" y="2591976"/>
                  <a:pt x="4763911" y="2607733"/>
                </a:cubicBezTo>
                <a:cubicBezTo>
                  <a:pt x="4758463" y="2622260"/>
                  <a:pt x="4759561" y="2639012"/>
                  <a:pt x="4752622" y="2652889"/>
                </a:cubicBezTo>
                <a:cubicBezTo>
                  <a:pt x="4744208" y="2669717"/>
                  <a:pt x="4729692" y="2682734"/>
                  <a:pt x="4718756" y="2698044"/>
                </a:cubicBezTo>
                <a:cubicBezTo>
                  <a:pt x="4710870" y="2709085"/>
                  <a:pt x="4704158" y="2720938"/>
                  <a:pt x="4696178" y="2731911"/>
                </a:cubicBezTo>
                <a:cubicBezTo>
                  <a:pt x="4674045" y="2762343"/>
                  <a:pt x="4663383" y="2808247"/>
                  <a:pt x="4628445" y="2822222"/>
                </a:cubicBezTo>
                <a:lnTo>
                  <a:pt x="4572000" y="2844800"/>
                </a:lnTo>
                <a:cubicBezTo>
                  <a:pt x="4560711" y="2856089"/>
                  <a:pt x="4551602" y="2870095"/>
                  <a:pt x="4538133" y="2878666"/>
                </a:cubicBezTo>
                <a:cubicBezTo>
                  <a:pt x="4470716" y="2921568"/>
                  <a:pt x="4463524" y="2919896"/>
                  <a:pt x="4402667" y="2935111"/>
                </a:cubicBezTo>
                <a:cubicBezTo>
                  <a:pt x="4387615" y="2946400"/>
                  <a:pt x="4373847" y="2959643"/>
                  <a:pt x="4357511" y="2968978"/>
                </a:cubicBezTo>
                <a:cubicBezTo>
                  <a:pt x="4344918" y="2976174"/>
                  <a:pt x="4288260" y="2989112"/>
                  <a:pt x="4278489" y="2991555"/>
                </a:cubicBezTo>
                <a:cubicBezTo>
                  <a:pt x="4082443" y="3122253"/>
                  <a:pt x="4248646" y="3020755"/>
                  <a:pt x="3657600" y="3002844"/>
                </a:cubicBezTo>
                <a:cubicBezTo>
                  <a:pt x="3604809" y="3001244"/>
                  <a:pt x="3552322" y="2993849"/>
                  <a:pt x="3499556" y="2991555"/>
                </a:cubicBezTo>
                <a:cubicBezTo>
                  <a:pt x="3379196" y="2986322"/>
                  <a:pt x="3258713" y="2984418"/>
                  <a:pt x="3138311" y="2980266"/>
                </a:cubicBezTo>
                <a:lnTo>
                  <a:pt x="2844800" y="2968978"/>
                </a:lnTo>
                <a:cubicBezTo>
                  <a:pt x="2761754" y="2962057"/>
                  <a:pt x="2698956" y="2958698"/>
                  <a:pt x="2619022" y="2946400"/>
                </a:cubicBezTo>
                <a:cubicBezTo>
                  <a:pt x="2600058" y="2943482"/>
                  <a:pt x="2581530" y="2938104"/>
                  <a:pt x="2562578" y="2935111"/>
                </a:cubicBezTo>
                <a:cubicBezTo>
                  <a:pt x="2510013" y="2926811"/>
                  <a:pt x="2457303" y="2919416"/>
                  <a:pt x="2404533" y="2912533"/>
                </a:cubicBezTo>
                <a:cubicBezTo>
                  <a:pt x="2317936" y="2901238"/>
                  <a:pt x="2311185" y="2905152"/>
                  <a:pt x="2235200" y="2889955"/>
                </a:cubicBezTo>
                <a:cubicBezTo>
                  <a:pt x="2219986" y="2886912"/>
                  <a:pt x="2205216" y="2881917"/>
                  <a:pt x="2190045" y="2878666"/>
                </a:cubicBezTo>
                <a:cubicBezTo>
                  <a:pt x="2152522" y="2870625"/>
                  <a:pt x="2114786" y="2863615"/>
                  <a:pt x="2077156" y="2856089"/>
                </a:cubicBezTo>
                <a:cubicBezTo>
                  <a:pt x="1895906" y="2783589"/>
                  <a:pt x="2157665" y="2883629"/>
                  <a:pt x="1952978" y="2822222"/>
                </a:cubicBezTo>
                <a:cubicBezTo>
                  <a:pt x="1936859" y="2817386"/>
                  <a:pt x="1923870" y="2804712"/>
                  <a:pt x="1907822" y="2799644"/>
                </a:cubicBezTo>
                <a:cubicBezTo>
                  <a:pt x="1852117" y="2782053"/>
                  <a:pt x="1794127" y="2772293"/>
                  <a:pt x="1738489" y="2754489"/>
                </a:cubicBezTo>
                <a:cubicBezTo>
                  <a:pt x="1699889" y="2742137"/>
                  <a:pt x="1664049" y="2722149"/>
                  <a:pt x="1625600" y="2709333"/>
                </a:cubicBezTo>
                <a:cubicBezTo>
                  <a:pt x="1591733" y="2698044"/>
                  <a:pt x="1556812" y="2689528"/>
                  <a:pt x="1524000" y="2675466"/>
                </a:cubicBezTo>
                <a:cubicBezTo>
                  <a:pt x="1471319" y="2652888"/>
                  <a:pt x="1420330" y="2625858"/>
                  <a:pt x="1365956" y="2607733"/>
                </a:cubicBezTo>
                <a:cubicBezTo>
                  <a:pt x="1354667" y="2603970"/>
                  <a:pt x="1343027" y="2601132"/>
                  <a:pt x="1332089" y="2596444"/>
                </a:cubicBezTo>
                <a:cubicBezTo>
                  <a:pt x="1316621" y="2589815"/>
                  <a:pt x="1302311" y="2580701"/>
                  <a:pt x="1286933" y="2573866"/>
                </a:cubicBezTo>
                <a:cubicBezTo>
                  <a:pt x="1268416" y="2565636"/>
                  <a:pt x="1248614" y="2560351"/>
                  <a:pt x="1230489" y="2551289"/>
                </a:cubicBezTo>
                <a:cubicBezTo>
                  <a:pt x="1218354" y="2545221"/>
                  <a:pt x="1208256" y="2535692"/>
                  <a:pt x="1196622" y="2528711"/>
                </a:cubicBezTo>
                <a:cubicBezTo>
                  <a:pt x="1170607" y="2513102"/>
                  <a:pt x="1143615" y="2499164"/>
                  <a:pt x="1117600" y="2483555"/>
                </a:cubicBezTo>
                <a:cubicBezTo>
                  <a:pt x="1105966" y="2476575"/>
                  <a:pt x="1096204" y="2466322"/>
                  <a:pt x="1083733" y="2460978"/>
                </a:cubicBezTo>
                <a:cubicBezTo>
                  <a:pt x="1069472" y="2454866"/>
                  <a:pt x="1053630" y="2453452"/>
                  <a:pt x="1038578" y="2449689"/>
                </a:cubicBezTo>
                <a:cubicBezTo>
                  <a:pt x="1023526" y="2438400"/>
                  <a:pt x="1009556" y="2425502"/>
                  <a:pt x="993422" y="2415822"/>
                </a:cubicBezTo>
                <a:cubicBezTo>
                  <a:pt x="971777" y="2402835"/>
                  <a:pt x="945697" y="2397346"/>
                  <a:pt x="925689" y="2381955"/>
                </a:cubicBezTo>
                <a:cubicBezTo>
                  <a:pt x="896163" y="2359242"/>
                  <a:pt x="873008" y="2329274"/>
                  <a:pt x="846667" y="2302933"/>
                </a:cubicBezTo>
                <a:lnTo>
                  <a:pt x="801511" y="2257778"/>
                </a:lnTo>
                <a:cubicBezTo>
                  <a:pt x="786459" y="2242726"/>
                  <a:pt x="774067" y="2224430"/>
                  <a:pt x="756356" y="2212622"/>
                </a:cubicBezTo>
                <a:cubicBezTo>
                  <a:pt x="708243" y="2180547"/>
                  <a:pt x="703086" y="2180307"/>
                  <a:pt x="654756" y="2122311"/>
                </a:cubicBezTo>
                <a:cubicBezTo>
                  <a:pt x="637384" y="2101465"/>
                  <a:pt x="625881" y="2076286"/>
                  <a:pt x="609600" y="2054578"/>
                </a:cubicBezTo>
                <a:cubicBezTo>
                  <a:pt x="598311" y="2039526"/>
                  <a:pt x="585705" y="2025377"/>
                  <a:pt x="575733" y="2009422"/>
                </a:cubicBezTo>
                <a:cubicBezTo>
                  <a:pt x="517008" y="1915461"/>
                  <a:pt x="580275" y="2007215"/>
                  <a:pt x="541867" y="1930400"/>
                </a:cubicBezTo>
                <a:cubicBezTo>
                  <a:pt x="532054" y="1910775"/>
                  <a:pt x="518656" y="1893136"/>
                  <a:pt x="508000" y="1873955"/>
                </a:cubicBezTo>
                <a:cubicBezTo>
                  <a:pt x="454962" y="1778487"/>
                  <a:pt x="520167" y="1879700"/>
                  <a:pt x="451556" y="1783644"/>
                </a:cubicBezTo>
                <a:cubicBezTo>
                  <a:pt x="435534" y="1761213"/>
                  <a:pt x="413553" y="1723065"/>
                  <a:pt x="395111" y="1704622"/>
                </a:cubicBezTo>
                <a:cubicBezTo>
                  <a:pt x="381807" y="1691318"/>
                  <a:pt x="364241" y="1682999"/>
                  <a:pt x="349956" y="1670755"/>
                </a:cubicBezTo>
                <a:cubicBezTo>
                  <a:pt x="275546" y="1606975"/>
                  <a:pt x="360962" y="1666043"/>
                  <a:pt x="270933" y="1603022"/>
                </a:cubicBezTo>
                <a:cubicBezTo>
                  <a:pt x="248703" y="1587461"/>
                  <a:pt x="229525" y="1564447"/>
                  <a:pt x="203200" y="1557866"/>
                </a:cubicBezTo>
                <a:lnTo>
                  <a:pt x="158045" y="1546578"/>
                </a:lnTo>
                <a:cubicBezTo>
                  <a:pt x="146756" y="1539052"/>
                  <a:pt x="136576" y="1529510"/>
                  <a:pt x="124178" y="1524000"/>
                </a:cubicBezTo>
                <a:cubicBezTo>
                  <a:pt x="102430" y="1514334"/>
                  <a:pt x="76247" y="1514623"/>
                  <a:pt x="56445" y="1501422"/>
                </a:cubicBezTo>
                <a:cubicBezTo>
                  <a:pt x="13722" y="1472940"/>
                  <a:pt x="32172" y="1488438"/>
                  <a:pt x="0" y="1456266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8152" name="Line 24"/>
          <p:cNvSpPr>
            <a:spLocks noChangeShapeType="1"/>
          </p:cNvSpPr>
          <p:nvPr/>
        </p:nvSpPr>
        <p:spPr bwMode="auto">
          <a:xfrm flipH="1">
            <a:off x="3074988" y="1009650"/>
            <a:ext cx="958850" cy="49847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4"/>
          <p:cNvSpPr>
            <a:spLocks noChangeShapeType="1"/>
          </p:cNvSpPr>
          <p:nvPr/>
        </p:nvSpPr>
        <p:spPr bwMode="auto">
          <a:xfrm>
            <a:off x="4840288" y="1047750"/>
            <a:ext cx="1536700" cy="11906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4636" y="5502870"/>
            <a:ext cx="8752343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b="0" i="0" kern="0" dirty="0" smtClean="0"/>
              <a:t>“Everything West of I-5 will be toast” </a:t>
            </a: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t="2322" r="9778" b="1727"/>
          <a:stretch>
            <a:fillRect/>
          </a:stretch>
        </p:blipFill>
        <p:spPr bwMode="auto">
          <a:xfrm rot="6110454">
            <a:off x="4044831" y="596739"/>
            <a:ext cx="4329113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2145" y="471815"/>
            <a:ext cx="4068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altLang="en-US" sz="6600" i="0" kern="0" smtClean="0">
                <a:effectLst/>
              </a:rPr>
              <a:t> </a:t>
            </a:r>
            <a:r>
              <a:rPr lang="en-US" altLang="en-US" sz="13800" i="0" kern="0" smtClean="0">
                <a:effectLst/>
              </a:rPr>
              <a:t>Fear</a:t>
            </a:r>
            <a:endParaRPr lang="en-US" altLang="en-US" sz="13800" i="0" kern="0" dirty="0" smtClean="0"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13410" y="2238445"/>
            <a:ext cx="4001071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b="0" i="0" kern="0" dirty="0" smtClean="0"/>
              <a:t>10,000 will die!</a:t>
            </a:r>
          </a:p>
        </p:txBody>
      </p:sp>
    </p:spTree>
    <p:extLst>
      <p:ext uri="{BB962C8B-B14F-4D97-AF65-F5344CB8AC3E}">
        <p14:creationId xmlns:p14="http://schemas.microsoft.com/office/powerpoint/2010/main" val="38842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1192360" y="587030"/>
            <a:ext cx="6144800" cy="16898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altLang="en-US" sz="6600" dirty="0" smtClean="0">
                <a:effectLst/>
              </a:rPr>
              <a:t> </a:t>
            </a:r>
            <a:r>
              <a:rPr lang="en-US" altLang="en-US" sz="8000" dirty="0" smtClean="0">
                <a:effectLst/>
              </a:rPr>
              <a:t>Fear Doesn’t work for: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09563" y="3236975"/>
            <a:ext cx="8305800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buNone/>
              <a:defRPr/>
            </a:pPr>
            <a:r>
              <a:rPr lang="en-US" kern="0" dirty="0" smtClean="0"/>
              <a:t>           </a:t>
            </a:r>
            <a:r>
              <a:rPr lang="en-US" i="0" kern="0" dirty="0" smtClean="0"/>
              <a:t>Teachers</a:t>
            </a:r>
          </a:p>
          <a:p>
            <a:pPr marL="533400" indent="-533400" eaLnBrk="1" hangingPunct="1">
              <a:buNone/>
              <a:defRPr/>
            </a:pPr>
            <a:r>
              <a:rPr lang="en-US" i="0" kern="0" dirty="0"/>
              <a:t>	</a:t>
            </a:r>
            <a:r>
              <a:rPr lang="en-US" i="0" kern="0" dirty="0" smtClean="0"/>
              <a:t>	  Interpreters</a:t>
            </a:r>
          </a:p>
          <a:p>
            <a:pPr marL="533400" indent="-533400" eaLnBrk="1" hangingPunct="1">
              <a:buNone/>
              <a:defRPr/>
            </a:pPr>
            <a:r>
              <a:rPr lang="en-US" i="0" kern="0" dirty="0"/>
              <a:t>	</a:t>
            </a:r>
            <a:r>
              <a:rPr lang="en-US" i="0" kern="0" dirty="0" smtClean="0"/>
              <a:t>      Emergency management educators</a:t>
            </a:r>
          </a:p>
        </p:txBody>
      </p:sp>
    </p:spTree>
    <p:extLst>
      <p:ext uri="{BB962C8B-B14F-4D97-AF65-F5344CB8AC3E}">
        <p14:creationId xmlns:p14="http://schemas.microsoft.com/office/powerpoint/2010/main" val="35806415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308225"/>
            <a:ext cx="40259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308100"/>
            <a:ext cx="391477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noaadk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3" y="6553200"/>
            <a:ext cx="3254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8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308100"/>
            <a:ext cx="391477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482725"/>
            <a:ext cx="37147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noaadk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3" y="6553200"/>
            <a:ext cx="3254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482725"/>
            <a:ext cx="37147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samoa_eva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3" r="-2" b="42497"/>
          <a:stretch>
            <a:fillRect/>
          </a:stretch>
        </p:blipFill>
        <p:spPr bwMode="auto">
          <a:xfrm>
            <a:off x="4221163" y="258763"/>
            <a:ext cx="463391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2913" y="3832225"/>
            <a:ext cx="4572000" cy="1446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  <a:defRPr/>
            </a:pPr>
            <a:r>
              <a:rPr lang="en-US" sz="4400" b="0" i="0" kern="0" dirty="0">
                <a:solidFill>
                  <a:srgbClr val="00FFFF"/>
                </a:solidFill>
                <a:latin typeface="Times New Roman"/>
                <a:ea typeface="+mj-ea"/>
                <a:cs typeface="+mj-cs"/>
              </a:rPr>
              <a:t>“real evacuation felt like a drill” </a:t>
            </a:r>
            <a:endParaRPr lang="en-US" b="0" i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3317" name="Picture 5" descr="noaadk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3" y="6553200"/>
            <a:ext cx="3254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Learning activity:  </a:t>
            </a:r>
          </a:p>
        </p:txBody>
      </p:sp>
      <p:sp>
        <p:nvSpPr>
          <p:cNvPr id="142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9563" y="2084388"/>
            <a:ext cx="8305800" cy="2020887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en-US" dirty="0" smtClean="0"/>
              <a:t>           develop a 30 second Public Service Announcement (PSA) for Radio</a:t>
            </a:r>
          </a:p>
          <a:p>
            <a:pPr marL="533400" indent="-533400" eaLnBrk="1" hangingPunct="1">
              <a:defRPr/>
            </a:pPr>
            <a:endParaRPr lang="en-US" dirty="0"/>
          </a:p>
          <a:p>
            <a:pPr marL="533400" indent="-533400" eaLnBrk="1" hangingPunct="1">
              <a:defRPr/>
            </a:pPr>
            <a:r>
              <a:rPr lang="en-US" dirty="0" smtClean="0"/>
              <a:t>Goal of your PSA: reduce loss of life from tsunamis</a:t>
            </a:r>
          </a:p>
          <a:p>
            <a:pPr marL="533400" indent="-533400" eaLnBrk="1" hangingPunct="1">
              <a:defRPr/>
            </a:pPr>
            <a:endParaRPr lang="en-US" dirty="0" smtClean="0"/>
          </a:p>
          <a:p>
            <a:pPr marL="533400" indent="-533400" eaLnBrk="1" hangingPunct="1">
              <a:defRPr/>
            </a:pPr>
            <a:r>
              <a:rPr lang="en-US" dirty="0" smtClean="0"/>
              <a:t>Tip:  Start with something like: “This is Cindy Henderson with Del Norte County OES reminding you…</a:t>
            </a:r>
          </a:p>
          <a:p>
            <a:pPr marL="533400" indent="-533400" eaLnBrk="1" hangingPunct="1">
              <a:buFontTx/>
              <a:buChar char="•"/>
              <a:defRPr/>
            </a:pPr>
            <a:endParaRPr lang="en-US" dirty="0" smtClean="0"/>
          </a:p>
        </p:txBody>
      </p:sp>
      <p:sp>
        <p:nvSpPr>
          <p:cNvPr id="1424388" name="Text Box 4"/>
          <p:cNvSpPr txBox="1">
            <a:spLocks noChangeArrowheads="1"/>
          </p:cNvSpPr>
          <p:nvPr/>
        </p:nvSpPr>
        <p:spPr bwMode="auto">
          <a:xfrm>
            <a:off x="0" y="6489641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197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59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6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Survive the Earthquake: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0" y="3390595"/>
            <a:ext cx="45148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447769" y="1979498"/>
            <a:ext cx="5019769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Lori covered to this point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4648810" y="2209928"/>
            <a:ext cx="0" cy="108219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22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Learning activity:  </a:t>
            </a:r>
          </a:p>
        </p:txBody>
      </p:sp>
      <p:sp>
        <p:nvSpPr>
          <p:cNvPr id="142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9563" y="2084388"/>
            <a:ext cx="8305800" cy="2020887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en-US" dirty="0" smtClean="0"/>
              <a:t>           develop a 30 second Public Service Announcement (PSA) for Radio</a:t>
            </a:r>
          </a:p>
          <a:p>
            <a:pPr marL="533400" indent="-533400" eaLnBrk="1" hangingPunct="1">
              <a:defRPr/>
            </a:pPr>
            <a:endParaRPr lang="en-US" dirty="0"/>
          </a:p>
          <a:p>
            <a:pPr marL="533400" indent="-533400" eaLnBrk="1" hangingPunct="1">
              <a:defRPr/>
            </a:pPr>
            <a:r>
              <a:rPr lang="en-US" dirty="0" smtClean="0"/>
              <a:t>Goal of your PSA: reduce loss of life from tsunamis</a:t>
            </a:r>
          </a:p>
          <a:p>
            <a:pPr marL="533400" indent="-533400" eaLnBrk="1" hangingPunct="1">
              <a:defRPr/>
            </a:pPr>
            <a:endParaRPr lang="en-US" dirty="0" smtClean="0"/>
          </a:p>
          <a:p>
            <a:pPr marL="533400" indent="-533400" eaLnBrk="1" hangingPunct="1">
              <a:defRPr/>
            </a:pPr>
            <a:r>
              <a:rPr lang="en-US" dirty="0" smtClean="0"/>
              <a:t>Tip:  Start with something like: “This is Cindy Henderson with Del Norte County OES reminding you…</a:t>
            </a:r>
          </a:p>
          <a:p>
            <a:pPr marL="533400" indent="-533400" eaLnBrk="1" hangingPunct="1">
              <a:buFontTx/>
              <a:buChar char="•"/>
              <a:defRPr/>
            </a:pPr>
            <a:endParaRPr lang="en-US" dirty="0" smtClean="0"/>
          </a:p>
        </p:txBody>
      </p:sp>
      <p:sp>
        <p:nvSpPr>
          <p:cNvPr id="1424388" name="Text Box 4"/>
          <p:cNvSpPr txBox="1">
            <a:spLocks noChangeArrowheads="1"/>
          </p:cNvSpPr>
          <p:nvPr/>
        </p:nvSpPr>
        <p:spPr bwMode="auto">
          <a:xfrm>
            <a:off x="0" y="6489641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197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59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9551087">
            <a:off x="406796" y="1690639"/>
            <a:ext cx="847936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500" dirty="0" smtClean="0">
                <a:solidFill>
                  <a:srgbClr val="FF0000"/>
                </a:solidFill>
              </a:rPr>
              <a:t>Emergency Manager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endParaRPr lang="en-US" dirty="0" smtClean="0"/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iumvirate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6751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317500"/>
            <a:ext cx="67056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Survive the Earthquake: </a:t>
            </a:r>
          </a:p>
        </p:txBody>
      </p:sp>
      <p:sp>
        <p:nvSpPr>
          <p:cNvPr id="1423364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CEETEP - 2015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2" name="Picture 5" descr="NOAA_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649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0" y="3390595"/>
            <a:ext cx="45148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447769" y="1979498"/>
            <a:ext cx="5019769" cy="46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Lori covered to this point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4648810" y="2209928"/>
            <a:ext cx="0" cy="108219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263288" y="4138739"/>
            <a:ext cx="1267365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117244" y="3677879"/>
            <a:ext cx="2825524" cy="101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533400" indent="-533400" eaLnBrk="1" hangingPunct="1">
              <a:lnSpc>
                <a:spcPct val="75000"/>
              </a:lnSpc>
              <a:buNone/>
              <a:defRPr/>
            </a:pPr>
            <a:r>
              <a:rPr lang="en-US" kern="0" dirty="0" smtClean="0"/>
              <a:t>	I’m going to cover from here on</a:t>
            </a:r>
          </a:p>
        </p:txBody>
      </p:sp>
    </p:spTree>
    <p:extLst>
      <p:ext uri="{BB962C8B-B14F-4D97-AF65-F5344CB8AC3E}">
        <p14:creationId xmlns:p14="http://schemas.microsoft.com/office/powerpoint/2010/main" val="4206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earthquakes: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Receding ocean</a:t>
            </a:r>
          </a:p>
          <a:p>
            <a:endParaRPr lang="en-US" dirty="0"/>
          </a:p>
          <a:p>
            <a:r>
              <a:rPr lang="en-US" dirty="0" smtClean="0"/>
              <a:t>Loud roar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63555"/>
      </p:ext>
    </p:extLst>
  </p:cSld>
  <p:clrMapOvr>
    <a:masterClrMapping/>
  </p:clrMapOvr>
</p:sld>
</file>

<file path=ppt/theme/theme1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40000"/>
          </a:spcAft>
          <a:buClrTx/>
          <a:buSzTx/>
          <a:buFontTx/>
          <a:buChar char="•"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FF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40000"/>
          </a:spcAft>
          <a:buClrTx/>
          <a:buSzTx/>
          <a:buFontTx/>
          <a:buChar char="•"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rgbClr val="FF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Designs\noaa.pot</Template>
  <TotalTime>43524</TotalTime>
  <Words>1124</Words>
  <Application>Microsoft Office PowerPoint</Application>
  <PresentationFormat>On-screen Show (4:3)</PresentationFormat>
  <Paragraphs>309</Paragraphs>
  <Slides>71</Slides>
  <Notes>41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noaa</vt:lpstr>
      <vt:lpstr>First of all: </vt:lpstr>
      <vt:lpstr>Tsunami: Are you ready?</vt:lpstr>
      <vt:lpstr>NW California</vt:lpstr>
      <vt:lpstr>PowerPoint Presentation</vt:lpstr>
      <vt:lpstr>PowerPoint Presentation</vt:lpstr>
      <vt:lpstr>Tsunami: Are you ready?</vt:lpstr>
      <vt:lpstr>Survive the Earthquake: </vt:lpstr>
      <vt:lpstr>Survive the Earthquake: </vt:lpstr>
      <vt:lpstr>Not just earthquakes:</vt:lpstr>
      <vt:lpstr>Survive the Earthquake.        Then what? </vt:lpstr>
      <vt:lpstr>How do I know if I’m in the zone?  </vt:lpstr>
      <vt:lpstr>PowerPoint Presentation</vt:lpstr>
      <vt:lpstr>PowerPoint Presentation</vt:lpstr>
      <vt:lpstr>Know your Zone - Signs </vt:lpstr>
      <vt:lpstr>How do I know if the earthquake is big enough to cause a tsunami? </vt:lpstr>
      <vt:lpstr>How do I know if the earthquake is LONG enough to cause a tsunami? </vt:lpstr>
      <vt:lpstr>How do I know if the earthquake is LONG enough to cause a tsunami? </vt:lpstr>
      <vt:lpstr>How do I know if the earthquake is LONG enough to cause a tsunami? </vt:lpstr>
      <vt:lpstr>How long until the tsunami gets here, and when do I start to evacuate?  </vt:lpstr>
      <vt:lpstr>What if I’m outside?</vt:lpstr>
      <vt:lpstr>What if the earthquake is in Alaska?</vt:lpstr>
      <vt:lpstr>PowerPoint Presentation</vt:lpstr>
      <vt:lpstr>PowerPoint Presentation</vt:lpstr>
      <vt:lpstr>PowerPoint Presentation</vt:lpstr>
      <vt:lpstr>Tsunami Warning</vt:lpstr>
      <vt:lpstr>Tsunami Warning System</vt:lpstr>
      <vt:lpstr>Tsunami Warning Test   </vt:lpstr>
      <vt:lpstr>PowerPoint Presentation</vt:lpstr>
      <vt:lpstr>Ground shaking = Natural warning</vt:lpstr>
      <vt:lpstr>PowerPoint Presentation</vt:lpstr>
      <vt:lpstr>Go to High Ground: </vt:lpstr>
      <vt:lpstr>PowerPoint Presentation</vt:lpstr>
      <vt:lpstr>How to use the maps…and can I trust them</vt:lpstr>
      <vt:lpstr>Cross section of map</vt:lpstr>
      <vt:lpstr>Easy case</vt:lpstr>
      <vt:lpstr>Easy case</vt:lpstr>
      <vt:lpstr>Easy case</vt:lpstr>
      <vt:lpstr>Impossible case</vt:lpstr>
      <vt:lpstr>Hard case</vt:lpstr>
      <vt:lpstr>PowerPoint Presentation</vt:lpstr>
      <vt:lpstr>Go to High Ground: </vt:lpstr>
      <vt:lpstr>Go to High Ground: </vt:lpstr>
      <vt:lpstr>Evacuation Preparation and practice</vt:lpstr>
      <vt:lpstr>PowerPoint Presentation</vt:lpstr>
      <vt:lpstr>Stay there: </vt:lpstr>
      <vt:lpstr>Going back too soon…</vt:lpstr>
      <vt:lpstr>Going back too soon…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person on their way to the beach:</vt:lpstr>
      <vt:lpstr>PowerPoint Presentation</vt:lpstr>
      <vt:lpstr>PowerPoint Presentation</vt:lpstr>
      <vt:lpstr>PowerPoint Presentation</vt:lpstr>
      <vt:lpstr>20 second message: </vt:lpstr>
      <vt:lpstr>20 second message: </vt:lpstr>
      <vt:lpstr>3 minute message</vt:lpstr>
      <vt:lpstr>10 minute message:</vt:lpstr>
      <vt:lpstr>“What causes tsunamis?  I have all day…”</vt:lpstr>
      <vt:lpstr>“What causes tsunamis?  I have all day…”</vt:lpstr>
      <vt:lpstr>PowerPoint Presentation</vt:lpstr>
      <vt:lpstr>PowerPoint Presentation</vt:lpstr>
      <vt:lpstr> Fear Doesn’t work for:</vt:lpstr>
      <vt:lpstr>PowerPoint Presentation</vt:lpstr>
      <vt:lpstr>PowerPoint Presentation</vt:lpstr>
      <vt:lpstr>PowerPoint Presentation</vt:lpstr>
      <vt:lpstr>Learning activity:  </vt:lpstr>
      <vt:lpstr>Learning activity:  </vt:lpstr>
      <vt:lpstr>PowerPoint Presentation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Weather Service 3rd Quarter Review 2001</dc:title>
  <dc:creator>David Pascual</dc:creator>
  <cp:lastModifiedBy>troy</cp:lastModifiedBy>
  <cp:revision>1740</cp:revision>
  <cp:lastPrinted>2015-09-26T18:51:04Z</cp:lastPrinted>
  <dcterms:created xsi:type="dcterms:W3CDTF">2001-08-02T19:44:25Z</dcterms:created>
  <dcterms:modified xsi:type="dcterms:W3CDTF">2015-10-11T18:32:54Z</dcterms:modified>
</cp:coreProperties>
</file>