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handoutMasterIdLst>
    <p:handoutMasterId r:id="rId58"/>
  </p:handoutMasterIdLst>
  <p:sldIdLst>
    <p:sldId id="383" r:id="rId2"/>
    <p:sldId id="397" r:id="rId3"/>
    <p:sldId id="384" r:id="rId4"/>
    <p:sldId id="385" r:id="rId5"/>
    <p:sldId id="387" r:id="rId6"/>
    <p:sldId id="388" r:id="rId7"/>
    <p:sldId id="389" r:id="rId8"/>
    <p:sldId id="390" r:id="rId9"/>
    <p:sldId id="391" r:id="rId10"/>
    <p:sldId id="395" r:id="rId11"/>
    <p:sldId id="359" r:id="rId12"/>
    <p:sldId id="360" r:id="rId13"/>
    <p:sldId id="361" r:id="rId14"/>
    <p:sldId id="392" r:id="rId15"/>
    <p:sldId id="367" r:id="rId16"/>
    <p:sldId id="368" r:id="rId17"/>
    <p:sldId id="394" r:id="rId18"/>
    <p:sldId id="370" r:id="rId19"/>
    <p:sldId id="438" r:id="rId20"/>
    <p:sldId id="439" r:id="rId21"/>
    <p:sldId id="440" r:id="rId22"/>
    <p:sldId id="450" r:id="rId23"/>
    <p:sldId id="451" r:id="rId24"/>
    <p:sldId id="452" r:id="rId25"/>
    <p:sldId id="333" r:id="rId26"/>
    <p:sldId id="433" r:id="rId27"/>
    <p:sldId id="378" r:id="rId28"/>
    <p:sldId id="441" r:id="rId29"/>
    <p:sldId id="442" r:id="rId30"/>
    <p:sldId id="443" r:id="rId31"/>
    <p:sldId id="444" r:id="rId32"/>
    <p:sldId id="448" r:id="rId33"/>
    <p:sldId id="445" r:id="rId34"/>
    <p:sldId id="446" r:id="rId35"/>
    <p:sldId id="449" r:id="rId36"/>
    <p:sldId id="447" r:id="rId37"/>
    <p:sldId id="329" r:id="rId38"/>
    <p:sldId id="453" r:id="rId39"/>
    <p:sldId id="454" r:id="rId40"/>
    <p:sldId id="455" r:id="rId41"/>
    <p:sldId id="456" r:id="rId42"/>
    <p:sldId id="457" r:id="rId43"/>
    <p:sldId id="458" r:id="rId44"/>
    <p:sldId id="459" r:id="rId45"/>
    <p:sldId id="460" r:id="rId46"/>
    <p:sldId id="461" r:id="rId47"/>
    <p:sldId id="462" r:id="rId48"/>
    <p:sldId id="463" r:id="rId49"/>
    <p:sldId id="464" r:id="rId50"/>
    <p:sldId id="465" r:id="rId51"/>
    <p:sldId id="466" r:id="rId52"/>
    <p:sldId id="467" r:id="rId53"/>
    <p:sldId id="468" r:id="rId54"/>
    <p:sldId id="469" r:id="rId55"/>
    <p:sldId id="470"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0097" autoAdjust="0"/>
  </p:normalViewPr>
  <p:slideViewPr>
    <p:cSldViewPr snapToGrid="0" snapToObjects="1">
      <p:cViewPr>
        <p:scale>
          <a:sx n="90" d="100"/>
          <a:sy n="90" d="100"/>
        </p:scale>
        <p:origin x="-488" y="-80"/>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6851B58-04F3-484F-B8B7-3B8E9C47A615}" type="datetimeFigureOut">
              <a:rPr lang="en-US" smtClean="0"/>
              <a:t>1/25/16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EA0C6B7-D8FE-794B-A5A2-4F93A36136B1}" type="slidenum">
              <a:rPr lang="en-US" smtClean="0"/>
              <a:t>‹#›</a:t>
            </a:fld>
            <a:endParaRPr lang="en-US"/>
          </a:p>
        </p:txBody>
      </p:sp>
    </p:spTree>
    <p:extLst>
      <p:ext uri="{BB962C8B-B14F-4D97-AF65-F5344CB8AC3E}">
        <p14:creationId xmlns:p14="http://schemas.microsoft.com/office/powerpoint/2010/main" val="2383117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2C5ED-A479-224D-834A-F41D85A06BB9}" type="datetimeFigureOut">
              <a:rPr lang="en-US" smtClean="0"/>
              <a:t>1/25/16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9FE8C3-D8D9-AB42-B5C9-5D0F8F815D0C}" type="slidenum">
              <a:rPr lang="en-US" smtClean="0"/>
              <a:t>‹#›</a:t>
            </a:fld>
            <a:endParaRPr lang="en-US"/>
          </a:p>
        </p:txBody>
      </p:sp>
    </p:spTree>
    <p:extLst>
      <p:ext uri="{BB962C8B-B14F-4D97-AF65-F5344CB8AC3E}">
        <p14:creationId xmlns:p14="http://schemas.microsoft.com/office/powerpoint/2010/main" val="41486284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seattlescenario.eeri.or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8153D37C-7F7B-9C45-862B-F1003AB33CFD}" type="slidenum">
              <a:rPr lang="en-US">
                <a:latin typeface="Times" pitchFamily="30" charset="0"/>
              </a:rPr>
              <a:pPr/>
              <a:t>1</a:t>
            </a:fld>
            <a:endParaRPr lang="en-US">
              <a:latin typeface="Times" pitchFamily="30" charset="0"/>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pitchFamily="30" charset="0"/>
              <a:ea typeface="ＭＳ Ｐゴシック" pitchFamily="30" charset="-128"/>
              <a:cs typeface="ＭＳ Ｐゴシック" pitchFamily="3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9"/>
          <p:cNvSpPr>
            <a:spLocks noGrp="1" noChangeArrowheads="1"/>
          </p:cNvSpPr>
          <p:nvPr>
            <p:ph type="sldNum" sz="quarter" idx="5"/>
          </p:nvPr>
        </p:nvSpPr>
        <p:spPr>
          <a:noFill/>
        </p:spPr>
        <p:txBody>
          <a:bodyPr/>
          <a:lstStyle/>
          <a:p>
            <a:fld id="{3E0B456A-F798-9842-9BB1-C64CD7C76095}" type="slidenum">
              <a:rPr lang="en-US">
                <a:latin typeface="Tahoma" pitchFamily="27" charset="0"/>
              </a:rPr>
              <a:pPr/>
              <a:t>12</a:t>
            </a:fld>
            <a:endParaRPr lang="en-US">
              <a:latin typeface="Tahoma" pitchFamily="27" charset="0"/>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7" charset="0"/>
              <a:ea typeface="ＭＳ Ｐゴシック" pitchFamily="27" charset="-128"/>
              <a:cs typeface="ＭＳ Ｐゴシック" pitchFamily="2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5B90BB3-5F2B-9548-BCF2-5E07BE7ACE9F}" type="slidenum">
              <a:rPr lang="en-US"/>
              <a:pPr/>
              <a:t>15</a:t>
            </a:fld>
            <a:endParaRPr lang="en-US"/>
          </a:p>
        </p:txBody>
      </p:sp>
      <p:sp>
        <p:nvSpPr>
          <p:cNvPr id="113667" name="Rectangle 1026"/>
          <p:cNvSpPr>
            <a:spLocks noGrp="1" noRot="1" noChangeAspect="1" noChangeArrowheads="1"/>
          </p:cNvSpPr>
          <p:nvPr>
            <p:ph type="sldImg"/>
          </p:nvPr>
        </p:nvSpPr>
        <p:spPr>
          <a:solidFill>
            <a:srgbClr val="FFFFFF"/>
          </a:solidFill>
          <a:ln/>
        </p:spPr>
      </p:sp>
      <p:sp>
        <p:nvSpPr>
          <p:cNvPr id="113668"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9"/>
          <p:cNvSpPr>
            <a:spLocks noGrp="1" noChangeArrowheads="1"/>
          </p:cNvSpPr>
          <p:nvPr>
            <p:ph type="sldNum" sz="quarter" idx="5"/>
          </p:nvPr>
        </p:nvSpPr>
        <p:spPr>
          <a:noFill/>
        </p:spPr>
        <p:txBody>
          <a:bodyPr/>
          <a:lstStyle/>
          <a:p>
            <a:fld id="{5BC3FA3C-C7EF-D747-93C8-A40712CF91B1}" type="slidenum">
              <a:rPr lang="en-US"/>
              <a:pPr/>
              <a:t>16</a:t>
            </a:fld>
            <a:endParaRPr lang="en-US"/>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10"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0EAB951-6D6A-6541-852C-AC435F87F3C5}" type="slidenum">
              <a:rPr lang="en-US"/>
              <a:pPr/>
              <a:t>18</a:t>
            </a:fld>
            <a:endParaRPr lang="en-US"/>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000">
                <a:solidFill>
                  <a:schemeClr val="tx1"/>
                </a:solidFill>
                <a:latin typeface="Comic Sans MS" charset="0"/>
                <a:ea typeface="ＭＳ Ｐゴシック" charset="0"/>
                <a:cs typeface="ＭＳ Ｐゴシック" charset="0"/>
              </a:defRPr>
            </a:lvl1pPr>
            <a:lvl2pPr marL="37931725" indent="-37474525" eaLnBrk="0" hangingPunct="0">
              <a:defRPr kumimoji="1" sz="3000">
                <a:solidFill>
                  <a:schemeClr val="tx1"/>
                </a:solidFill>
                <a:latin typeface="Comic Sans MS" charset="0"/>
                <a:ea typeface="ＭＳ Ｐゴシック" charset="0"/>
              </a:defRPr>
            </a:lvl2pPr>
            <a:lvl3pPr eaLnBrk="0" hangingPunct="0">
              <a:defRPr kumimoji="1" sz="3000">
                <a:solidFill>
                  <a:schemeClr val="tx1"/>
                </a:solidFill>
                <a:latin typeface="Comic Sans MS" charset="0"/>
                <a:ea typeface="ＭＳ Ｐゴシック" charset="0"/>
              </a:defRPr>
            </a:lvl3pPr>
            <a:lvl4pPr eaLnBrk="0" hangingPunct="0">
              <a:defRPr kumimoji="1" sz="3000">
                <a:solidFill>
                  <a:schemeClr val="tx1"/>
                </a:solidFill>
                <a:latin typeface="Comic Sans MS" charset="0"/>
                <a:ea typeface="ＭＳ Ｐゴシック" charset="0"/>
              </a:defRPr>
            </a:lvl4pPr>
            <a:lvl5pPr eaLnBrk="0" hangingPunct="0">
              <a:defRPr kumimoji="1" sz="3000">
                <a:solidFill>
                  <a:schemeClr val="tx1"/>
                </a:solidFill>
                <a:latin typeface="Comic Sans MS" charset="0"/>
                <a:ea typeface="ＭＳ Ｐゴシック" charset="0"/>
              </a:defRPr>
            </a:lvl5pPr>
            <a:lvl6pPr marL="457200" eaLnBrk="0" fontAlgn="base" hangingPunct="0">
              <a:spcBef>
                <a:spcPct val="20000"/>
              </a:spcBef>
              <a:spcAft>
                <a:spcPct val="0"/>
              </a:spcAft>
              <a:defRPr kumimoji="1" sz="3000">
                <a:solidFill>
                  <a:schemeClr val="tx1"/>
                </a:solidFill>
                <a:latin typeface="Comic Sans MS" charset="0"/>
                <a:ea typeface="ＭＳ Ｐゴシック" charset="0"/>
              </a:defRPr>
            </a:lvl6pPr>
            <a:lvl7pPr marL="914400" eaLnBrk="0" fontAlgn="base" hangingPunct="0">
              <a:spcBef>
                <a:spcPct val="20000"/>
              </a:spcBef>
              <a:spcAft>
                <a:spcPct val="0"/>
              </a:spcAft>
              <a:defRPr kumimoji="1" sz="3000">
                <a:solidFill>
                  <a:schemeClr val="tx1"/>
                </a:solidFill>
                <a:latin typeface="Comic Sans MS" charset="0"/>
                <a:ea typeface="ＭＳ Ｐゴシック" charset="0"/>
              </a:defRPr>
            </a:lvl7pPr>
            <a:lvl8pPr marL="1371600" eaLnBrk="0" fontAlgn="base" hangingPunct="0">
              <a:spcBef>
                <a:spcPct val="20000"/>
              </a:spcBef>
              <a:spcAft>
                <a:spcPct val="0"/>
              </a:spcAft>
              <a:defRPr kumimoji="1" sz="3000">
                <a:solidFill>
                  <a:schemeClr val="tx1"/>
                </a:solidFill>
                <a:latin typeface="Comic Sans MS" charset="0"/>
                <a:ea typeface="ＭＳ Ｐゴシック" charset="0"/>
              </a:defRPr>
            </a:lvl8pPr>
            <a:lvl9pPr marL="1828800" eaLnBrk="0" fontAlgn="base" hangingPunct="0">
              <a:spcBef>
                <a:spcPct val="20000"/>
              </a:spcBef>
              <a:spcAft>
                <a:spcPct val="0"/>
              </a:spcAft>
              <a:defRPr kumimoji="1" sz="3000">
                <a:solidFill>
                  <a:schemeClr val="tx1"/>
                </a:solidFill>
                <a:latin typeface="Comic Sans MS" charset="0"/>
                <a:ea typeface="ＭＳ Ｐゴシック" charset="0"/>
              </a:defRPr>
            </a:lvl9pPr>
          </a:lstStyle>
          <a:p>
            <a:fld id="{A304C979-F0B3-B747-9864-D3CF9C5CFA12}" type="slidenum">
              <a:rPr kumimoji="0" lang="en-US" sz="1200">
                <a:latin typeface="Tahoma" charset="0"/>
              </a:rPr>
              <a:pPr/>
              <a:t>22</a:t>
            </a:fld>
            <a:endParaRPr kumimoji="0" lang="en-US" sz="1200">
              <a:latin typeface="Tahoma" charset="0"/>
            </a:endParaRPr>
          </a:p>
        </p:txBody>
      </p:sp>
      <p:sp>
        <p:nvSpPr>
          <p:cNvPr id="21507" name="Rectangle 1026"/>
          <p:cNvSpPr>
            <a:spLocks noGrp="1" noRot="1" noChangeAspect="1" noChangeArrowheads="1"/>
          </p:cNvSpPr>
          <p:nvPr>
            <p:ph type="sldImg"/>
          </p:nvPr>
        </p:nvSpPr>
        <p:spPr>
          <a:solidFill>
            <a:srgbClr val="FFFFFF"/>
          </a:solidFill>
          <a:ln/>
        </p:spPr>
      </p:sp>
      <p:sp>
        <p:nvSpPr>
          <p:cNvPr id="2150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000">
                <a:solidFill>
                  <a:schemeClr val="tx1"/>
                </a:solidFill>
                <a:latin typeface="Comic Sans MS" charset="0"/>
                <a:ea typeface="ＭＳ Ｐゴシック" charset="0"/>
                <a:cs typeface="ＭＳ Ｐゴシック" charset="0"/>
              </a:defRPr>
            </a:lvl1pPr>
            <a:lvl2pPr marL="37931725" indent="-37474525" eaLnBrk="0" hangingPunct="0">
              <a:defRPr kumimoji="1" sz="3000">
                <a:solidFill>
                  <a:schemeClr val="tx1"/>
                </a:solidFill>
                <a:latin typeface="Comic Sans MS" charset="0"/>
                <a:ea typeface="ＭＳ Ｐゴシック" charset="0"/>
              </a:defRPr>
            </a:lvl2pPr>
            <a:lvl3pPr eaLnBrk="0" hangingPunct="0">
              <a:defRPr kumimoji="1" sz="3000">
                <a:solidFill>
                  <a:schemeClr val="tx1"/>
                </a:solidFill>
                <a:latin typeface="Comic Sans MS" charset="0"/>
                <a:ea typeface="ＭＳ Ｐゴシック" charset="0"/>
              </a:defRPr>
            </a:lvl3pPr>
            <a:lvl4pPr eaLnBrk="0" hangingPunct="0">
              <a:defRPr kumimoji="1" sz="3000">
                <a:solidFill>
                  <a:schemeClr val="tx1"/>
                </a:solidFill>
                <a:latin typeface="Comic Sans MS" charset="0"/>
                <a:ea typeface="ＭＳ Ｐゴシック" charset="0"/>
              </a:defRPr>
            </a:lvl4pPr>
            <a:lvl5pPr eaLnBrk="0" hangingPunct="0">
              <a:defRPr kumimoji="1" sz="3000">
                <a:solidFill>
                  <a:schemeClr val="tx1"/>
                </a:solidFill>
                <a:latin typeface="Comic Sans MS" charset="0"/>
                <a:ea typeface="ＭＳ Ｐゴシック" charset="0"/>
              </a:defRPr>
            </a:lvl5pPr>
            <a:lvl6pPr marL="457200" eaLnBrk="0" fontAlgn="base" hangingPunct="0">
              <a:spcBef>
                <a:spcPct val="20000"/>
              </a:spcBef>
              <a:spcAft>
                <a:spcPct val="0"/>
              </a:spcAft>
              <a:defRPr kumimoji="1" sz="3000">
                <a:solidFill>
                  <a:schemeClr val="tx1"/>
                </a:solidFill>
                <a:latin typeface="Comic Sans MS" charset="0"/>
                <a:ea typeface="ＭＳ Ｐゴシック" charset="0"/>
              </a:defRPr>
            </a:lvl6pPr>
            <a:lvl7pPr marL="914400" eaLnBrk="0" fontAlgn="base" hangingPunct="0">
              <a:spcBef>
                <a:spcPct val="20000"/>
              </a:spcBef>
              <a:spcAft>
                <a:spcPct val="0"/>
              </a:spcAft>
              <a:defRPr kumimoji="1" sz="3000">
                <a:solidFill>
                  <a:schemeClr val="tx1"/>
                </a:solidFill>
                <a:latin typeface="Comic Sans MS" charset="0"/>
                <a:ea typeface="ＭＳ Ｐゴシック" charset="0"/>
              </a:defRPr>
            </a:lvl7pPr>
            <a:lvl8pPr marL="1371600" eaLnBrk="0" fontAlgn="base" hangingPunct="0">
              <a:spcBef>
                <a:spcPct val="20000"/>
              </a:spcBef>
              <a:spcAft>
                <a:spcPct val="0"/>
              </a:spcAft>
              <a:defRPr kumimoji="1" sz="3000">
                <a:solidFill>
                  <a:schemeClr val="tx1"/>
                </a:solidFill>
                <a:latin typeface="Comic Sans MS" charset="0"/>
                <a:ea typeface="ＭＳ Ｐゴシック" charset="0"/>
              </a:defRPr>
            </a:lvl8pPr>
            <a:lvl9pPr marL="1828800" eaLnBrk="0" fontAlgn="base" hangingPunct="0">
              <a:spcBef>
                <a:spcPct val="20000"/>
              </a:spcBef>
              <a:spcAft>
                <a:spcPct val="0"/>
              </a:spcAft>
              <a:defRPr kumimoji="1" sz="3000">
                <a:solidFill>
                  <a:schemeClr val="tx1"/>
                </a:solidFill>
                <a:latin typeface="Comic Sans MS" charset="0"/>
                <a:ea typeface="ＭＳ Ｐゴシック" charset="0"/>
              </a:defRPr>
            </a:lvl9pPr>
          </a:lstStyle>
          <a:p>
            <a:fld id="{A304C979-F0B3-B747-9864-D3CF9C5CFA12}" type="slidenum">
              <a:rPr kumimoji="0" lang="en-US" sz="1200">
                <a:latin typeface="Tahoma" charset="0"/>
              </a:rPr>
              <a:pPr/>
              <a:t>24</a:t>
            </a:fld>
            <a:endParaRPr kumimoji="0" lang="en-US" sz="1200">
              <a:latin typeface="Tahoma" charset="0"/>
            </a:endParaRPr>
          </a:p>
        </p:txBody>
      </p:sp>
      <p:sp>
        <p:nvSpPr>
          <p:cNvPr id="21507" name="Rectangle 1026"/>
          <p:cNvSpPr>
            <a:spLocks noGrp="1" noRot="1" noChangeAspect="1" noChangeArrowheads="1"/>
          </p:cNvSpPr>
          <p:nvPr>
            <p:ph type="sldImg"/>
          </p:nvPr>
        </p:nvSpPr>
        <p:spPr>
          <a:solidFill>
            <a:srgbClr val="FFFFFF"/>
          </a:solidFill>
          <a:ln/>
        </p:spPr>
      </p:sp>
      <p:sp>
        <p:nvSpPr>
          <p:cNvPr id="2150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000">
                <a:solidFill>
                  <a:schemeClr val="tx1"/>
                </a:solidFill>
                <a:latin typeface="Comic Sans MS" charset="0"/>
                <a:ea typeface="ＭＳ Ｐゴシック" charset="0"/>
                <a:cs typeface="ＭＳ Ｐゴシック" charset="0"/>
              </a:defRPr>
            </a:lvl1pPr>
            <a:lvl2pPr marL="37931725" indent="-37474525" eaLnBrk="0" hangingPunct="0">
              <a:defRPr kumimoji="1" sz="3000">
                <a:solidFill>
                  <a:schemeClr val="tx1"/>
                </a:solidFill>
                <a:latin typeface="Comic Sans MS" charset="0"/>
                <a:ea typeface="ＭＳ Ｐゴシック" charset="0"/>
              </a:defRPr>
            </a:lvl2pPr>
            <a:lvl3pPr eaLnBrk="0" hangingPunct="0">
              <a:defRPr kumimoji="1" sz="3000">
                <a:solidFill>
                  <a:schemeClr val="tx1"/>
                </a:solidFill>
                <a:latin typeface="Comic Sans MS" charset="0"/>
                <a:ea typeface="ＭＳ Ｐゴシック" charset="0"/>
              </a:defRPr>
            </a:lvl3pPr>
            <a:lvl4pPr eaLnBrk="0" hangingPunct="0">
              <a:defRPr kumimoji="1" sz="3000">
                <a:solidFill>
                  <a:schemeClr val="tx1"/>
                </a:solidFill>
                <a:latin typeface="Comic Sans MS" charset="0"/>
                <a:ea typeface="ＭＳ Ｐゴシック" charset="0"/>
              </a:defRPr>
            </a:lvl4pPr>
            <a:lvl5pPr eaLnBrk="0" hangingPunct="0">
              <a:defRPr kumimoji="1" sz="3000">
                <a:solidFill>
                  <a:schemeClr val="tx1"/>
                </a:solidFill>
                <a:latin typeface="Comic Sans MS" charset="0"/>
                <a:ea typeface="ＭＳ Ｐゴシック" charset="0"/>
              </a:defRPr>
            </a:lvl5pPr>
            <a:lvl6pPr marL="457200" eaLnBrk="0" fontAlgn="base" hangingPunct="0">
              <a:spcBef>
                <a:spcPct val="20000"/>
              </a:spcBef>
              <a:spcAft>
                <a:spcPct val="0"/>
              </a:spcAft>
              <a:defRPr kumimoji="1" sz="3000">
                <a:solidFill>
                  <a:schemeClr val="tx1"/>
                </a:solidFill>
                <a:latin typeface="Comic Sans MS" charset="0"/>
                <a:ea typeface="ＭＳ Ｐゴシック" charset="0"/>
              </a:defRPr>
            </a:lvl6pPr>
            <a:lvl7pPr marL="914400" eaLnBrk="0" fontAlgn="base" hangingPunct="0">
              <a:spcBef>
                <a:spcPct val="20000"/>
              </a:spcBef>
              <a:spcAft>
                <a:spcPct val="0"/>
              </a:spcAft>
              <a:defRPr kumimoji="1" sz="3000">
                <a:solidFill>
                  <a:schemeClr val="tx1"/>
                </a:solidFill>
                <a:latin typeface="Comic Sans MS" charset="0"/>
                <a:ea typeface="ＭＳ Ｐゴシック" charset="0"/>
              </a:defRPr>
            </a:lvl7pPr>
            <a:lvl8pPr marL="1371600" eaLnBrk="0" fontAlgn="base" hangingPunct="0">
              <a:spcBef>
                <a:spcPct val="20000"/>
              </a:spcBef>
              <a:spcAft>
                <a:spcPct val="0"/>
              </a:spcAft>
              <a:defRPr kumimoji="1" sz="3000">
                <a:solidFill>
                  <a:schemeClr val="tx1"/>
                </a:solidFill>
                <a:latin typeface="Comic Sans MS" charset="0"/>
                <a:ea typeface="ＭＳ Ｐゴシック" charset="0"/>
              </a:defRPr>
            </a:lvl8pPr>
            <a:lvl9pPr marL="1828800" eaLnBrk="0" fontAlgn="base" hangingPunct="0">
              <a:spcBef>
                <a:spcPct val="20000"/>
              </a:spcBef>
              <a:spcAft>
                <a:spcPct val="0"/>
              </a:spcAft>
              <a:defRPr kumimoji="1" sz="3000">
                <a:solidFill>
                  <a:schemeClr val="tx1"/>
                </a:solidFill>
                <a:latin typeface="Comic Sans MS" charset="0"/>
                <a:ea typeface="ＭＳ Ｐゴシック" charset="0"/>
              </a:defRPr>
            </a:lvl9pPr>
          </a:lstStyle>
          <a:p>
            <a:fld id="{3C9C9768-C150-374B-98FA-FA00F20A8132}" type="slidenum">
              <a:rPr kumimoji="0" lang="en-US" sz="1200">
                <a:latin typeface="Tahoma" charset="0"/>
              </a:rPr>
              <a:pPr/>
              <a:t>27</a:t>
            </a:fld>
            <a:endParaRPr kumimoji="0" lang="en-US" sz="1200">
              <a:latin typeface="Tahoma"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9"/>
          <p:cNvSpPr>
            <a:spLocks noGrp="1" noChangeArrowheads="1"/>
          </p:cNvSpPr>
          <p:nvPr>
            <p:ph type="sldNum" sz="quarter" idx="5"/>
          </p:nvPr>
        </p:nvSpPr>
        <p:spPr>
          <a:noFill/>
        </p:spPr>
        <p:txBody>
          <a:bodyPr/>
          <a:lstStyle/>
          <a:p>
            <a:fld id="{14C0C416-F9E4-0E47-9D70-289E61A9991E}" type="slidenum">
              <a:rPr lang="en-US">
                <a:latin typeface="Tahoma" pitchFamily="32" charset="0"/>
              </a:rPr>
              <a:pPr/>
              <a:t>29</a:t>
            </a:fld>
            <a:endParaRPr lang="en-US" dirty="0">
              <a:latin typeface="Tahoma" pitchFamily="32" charset="0"/>
            </a:endParaRPr>
          </a:p>
        </p:txBody>
      </p:sp>
      <p:sp>
        <p:nvSpPr>
          <p:cNvPr id="21507" name="Rectangle 1026"/>
          <p:cNvSpPr>
            <a:spLocks noGrp="1" noRot="1" noChangeAspect="1" noChangeArrowheads="1"/>
          </p:cNvSpPr>
          <p:nvPr>
            <p:ph type="sldImg"/>
          </p:nvPr>
        </p:nvSpPr>
        <p:spPr>
          <a:solidFill>
            <a:srgbClr val="FFFFFF"/>
          </a:solidFill>
          <a:ln/>
        </p:spPr>
      </p:sp>
      <p:sp>
        <p:nvSpPr>
          <p:cNvPr id="21508"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pitchFamily="32" charset="0"/>
              <a:ea typeface="ＭＳ Ｐゴシック" pitchFamily="32" charset="-128"/>
              <a:cs typeface="ＭＳ Ｐゴシック" pitchFamily="32"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9"/>
          <p:cNvSpPr>
            <a:spLocks noGrp="1" noChangeArrowheads="1"/>
          </p:cNvSpPr>
          <p:nvPr>
            <p:ph type="sldNum" sz="quarter" idx="5"/>
          </p:nvPr>
        </p:nvSpPr>
        <p:spPr>
          <a:noFill/>
        </p:spPr>
        <p:txBody>
          <a:bodyPr/>
          <a:lstStyle/>
          <a:p>
            <a:fld id="{D713E2A7-CEEE-8540-B95F-D90FAC11BAE1}" type="slidenum">
              <a:rPr lang="en-US"/>
              <a:pPr/>
              <a:t>30</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9"/>
          <p:cNvSpPr>
            <a:spLocks noGrp="1" noChangeArrowheads="1"/>
          </p:cNvSpPr>
          <p:nvPr>
            <p:ph type="sldNum" sz="quarter" idx="5"/>
          </p:nvPr>
        </p:nvSpPr>
        <p:spPr>
          <a:noFill/>
        </p:spPr>
        <p:txBody>
          <a:bodyPr/>
          <a:lstStyle/>
          <a:p>
            <a:fld id="{5C0D271A-D3D7-4C41-97B0-01EC2025F684}" type="slidenum">
              <a:rPr lang="en-US"/>
              <a:pPr/>
              <a:t>31</a:t>
            </a:fld>
            <a:endParaRPr lang="en-US"/>
          </a:p>
        </p:txBody>
      </p:sp>
      <p:sp>
        <p:nvSpPr>
          <p:cNvPr id="35843" name="Rectangle 2"/>
          <p:cNvSpPr>
            <a:spLocks noGrp="1" noRot="1" noChangeAspect="1" noChangeArrowheads="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9"/>
          <p:cNvSpPr>
            <a:spLocks noGrp="1" noChangeArrowheads="1"/>
          </p:cNvSpPr>
          <p:nvPr>
            <p:ph type="sldNum" sz="quarter" idx="5"/>
          </p:nvPr>
        </p:nvSpPr>
        <p:spPr>
          <a:noFill/>
        </p:spPr>
        <p:txBody>
          <a:bodyPr/>
          <a:lstStyle/>
          <a:p>
            <a:fld id="{2BF3788F-8641-A546-8314-0BD6DE8905C3}" type="slidenum">
              <a:rPr lang="en-US"/>
              <a:pPr/>
              <a:t>3</a:t>
            </a:fld>
            <a:endParaRPr lang="en-US"/>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0" charset="0"/>
              <a:ea typeface="ＭＳ Ｐゴシック" pitchFamily="30" charset="-128"/>
              <a:cs typeface="ＭＳ Ｐゴシック" pitchFamily="3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000">
                <a:solidFill>
                  <a:schemeClr val="tx1"/>
                </a:solidFill>
                <a:latin typeface="Comic Sans MS" charset="0"/>
                <a:ea typeface="ＭＳ Ｐゴシック" charset="0"/>
                <a:cs typeface="ＭＳ Ｐゴシック" charset="0"/>
              </a:defRPr>
            </a:lvl1pPr>
            <a:lvl2pPr marL="742950" indent="-285750" eaLnBrk="0" hangingPunct="0">
              <a:defRPr kumimoji="1" sz="3000">
                <a:solidFill>
                  <a:schemeClr val="tx1"/>
                </a:solidFill>
                <a:latin typeface="Comic Sans MS" charset="0"/>
                <a:ea typeface="ＭＳ Ｐゴシック" charset="0"/>
              </a:defRPr>
            </a:lvl2pPr>
            <a:lvl3pPr marL="1143000" indent="-228600" eaLnBrk="0" hangingPunct="0">
              <a:defRPr kumimoji="1" sz="3000">
                <a:solidFill>
                  <a:schemeClr val="tx1"/>
                </a:solidFill>
                <a:latin typeface="Comic Sans MS" charset="0"/>
                <a:ea typeface="ＭＳ Ｐゴシック" charset="0"/>
              </a:defRPr>
            </a:lvl3pPr>
            <a:lvl4pPr marL="1600200" indent="-228600" eaLnBrk="0" hangingPunct="0">
              <a:defRPr kumimoji="1" sz="3000">
                <a:solidFill>
                  <a:schemeClr val="tx1"/>
                </a:solidFill>
                <a:latin typeface="Comic Sans MS" charset="0"/>
                <a:ea typeface="ＭＳ Ｐゴシック" charset="0"/>
              </a:defRPr>
            </a:lvl4pPr>
            <a:lvl5pPr marL="2057400" indent="-228600" eaLnBrk="0" hangingPunct="0">
              <a:defRPr kumimoji="1" sz="30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kumimoji="1" sz="30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kumimoji="1" sz="30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kumimoji="1" sz="30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kumimoji="1" sz="3000">
                <a:solidFill>
                  <a:schemeClr val="tx1"/>
                </a:solidFill>
                <a:latin typeface="Comic Sans MS" charset="0"/>
                <a:ea typeface="ＭＳ Ｐゴシック" charset="0"/>
              </a:defRPr>
            </a:lvl9pPr>
          </a:lstStyle>
          <a:p>
            <a:fld id="{4F9A62AA-4784-5544-AFBA-9ADE531A6549}" type="slidenum">
              <a:rPr kumimoji="0" lang="en-US" sz="1200">
                <a:latin typeface="Tahoma" charset="0"/>
              </a:rPr>
              <a:pPr/>
              <a:t>32</a:t>
            </a:fld>
            <a:endParaRPr kumimoji="0" lang="en-US" sz="1200">
              <a:latin typeface="Tahoma" charset="0"/>
            </a:endParaRPr>
          </a:p>
        </p:txBody>
      </p:sp>
      <p:sp>
        <p:nvSpPr>
          <p:cNvPr id="89090" name="Rectangle 2"/>
          <p:cNvSpPr>
            <a:spLocks noGrp="1" noRot="1" noChangeAspect="1" noChangeArrowheads="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p:spPr>
        <p:txBody>
          <a:bodyPr/>
          <a:lstStyle/>
          <a:p>
            <a:r>
              <a:rPr lang="en-US">
                <a:latin typeface="Arial" charset="0"/>
                <a:ea typeface="ＭＳ Ｐゴシック" charset="0"/>
                <a:cs typeface="ＭＳ Ｐゴシック" charset="0"/>
              </a:rPr>
              <a:t>There are multiple lines of evidence that indicate that a major earthquake occurred on the Seattle Fault in about 900 AD. The offset on some portions of the Seattle Fault during this earthquake was as much as 20 feet. The magnitude of this earthquake may have been 7.5 and it did produce a large tsunami in southern Puget Sound. The Seattle Fault underlies densely populated areas and is a crustal fault that poses a major earthquake hazard.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9"/>
          <p:cNvSpPr>
            <a:spLocks noGrp="1" noChangeArrowheads="1"/>
          </p:cNvSpPr>
          <p:nvPr>
            <p:ph type="sldNum" sz="quarter" idx="5"/>
          </p:nvPr>
        </p:nvSpPr>
        <p:spPr>
          <a:noFill/>
        </p:spPr>
        <p:txBody>
          <a:bodyPr/>
          <a:lstStyle/>
          <a:p>
            <a:fld id="{A5742631-BF34-5B41-93F6-FE714ACA8360}" type="slidenum">
              <a:rPr lang="en-US"/>
              <a:pPr/>
              <a:t>33</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9"/>
          <p:cNvSpPr>
            <a:spLocks noGrp="1" noChangeArrowheads="1"/>
          </p:cNvSpPr>
          <p:nvPr>
            <p:ph type="sldNum" sz="quarter" idx="5"/>
          </p:nvPr>
        </p:nvSpPr>
        <p:spPr>
          <a:noFill/>
        </p:spPr>
        <p:txBody>
          <a:bodyPr/>
          <a:lstStyle/>
          <a:p>
            <a:fld id="{A5742631-BF34-5B41-93F6-FE714ACA8360}" type="slidenum">
              <a:rPr lang="en-US"/>
              <a:pPr/>
              <a:t>34</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000">
                <a:solidFill>
                  <a:schemeClr val="tx1"/>
                </a:solidFill>
                <a:latin typeface="Comic Sans MS" charset="0"/>
                <a:ea typeface="ＭＳ Ｐゴシック" charset="0"/>
                <a:cs typeface="ＭＳ Ｐゴシック" charset="0"/>
              </a:defRPr>
            </a:lvl1pPr>
            <a:lvl2pPr marL="742950" indent="-285750" eaLnBrk="0" hangingPunct="0">
              <a:defRPr kumimoji="1" sz="3000">
                <a:solidFill>
                  <a:schemeClr val="tx1"/>
                </a:solidFill>
                <a:latin typeface="Comic Sans MS" charset="0"/>
                <a:ea typeface="ＭＳ Ｐゴシック" charset="0"/>
              </a:defRPr>
            </a:lvl2pPr>
            <a:lvl3pPr marL="1143000" indent="-228600" eaLnBrk="0" hangingPunct="0">
              <a:defRPr kumimoji="1" sz="3000">
                <a:solidFill>
                  <a:schemeClr val="tx1"/>
                </a:solidFill>
                <a:latin typeface="Comic Sans MS" charset="0"/>
                <a:ea typeface="ＭＳ Ｐゴシック" charset="0"/>
              </a:defRPr>
            </a:lvl3pPr>
            <a:lvl4pPr marL="1600200" indent="-228600" eaLnBrk="0" hangingPunct="0">
              <a:defRPr kumimoji="1" sz="3000">
                <a:solidFill>
                  <a:schemeClr val="tx1"/>
                </a:solidFill>
                <a:latin typeface="Comic Sans MS" charset="0"/>
                <a:ea typeface="ＭＳ Ｐゴシック" charset="0"/>
              </a:defRPr>
            </a:lvl4pPr>
            <a:lvl5pPr marL="2057400" indent="-228600" eaLnBrk="0" hangingPunct="0">
              <a:defRPr kumimoji="1" sz="30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kumimoji="1" sz="30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kumimoji="1" sz="30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kumimoji="1" sz="30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kumimoji="1" sz="3000">
                <a:solidFill>
                  <a:schemeClr val="tx1"/>
                </a:solidFill>
                <a:latin typeface="Comic Sans MS" charset="0"/>
                <a:ea typeface="ＭＳ Ｐゴシック" charset="0"/>
              </a:defRPr>
            </a:lvl9pPr>
          </a:lstStyle>
          <a:p>
            <a:fld id="{F7B03E45-8593-6044-8D39-10AE7ACBB0DA}" type="slidenum">
              <a:rPr kumimoji="0" lang="en-US" sz="1200">
                <a:latin typeface="Tahoma" charset="0"/>
              </a:rPr>
              <a:pPr/>
              <a:t>35</a:t>
            </a:fld>
            <a:endParaRPr kumimoji="0" lang="en-US" sz="1200">
              <a:latin typeface="Tahoma"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ANIMATION: </a:t>
            </a:r>
            <a:r>
              <a:rPr lang="en-US">
                <a:latin typeface="Arial" charset="0"/>
                <a:ea typeface="ＭＳ Ｐゴシック" charset="0"/>
                <a:cs typeface="ＭＳ Ｐゴシック" charset="0"/>
              </a:rPr>
              <a:t>An animation of the tsunami that would result from a magnitude 7 earthquake on the Seattle Fault has been developed by NOAA. This animation can be found at: 3. Cascadia Earthquakes &amp; Tsunamis &gt; 2. ANIMATIONS_Cascadia Earthquakes &amp; Tsunamis  &gt; Tsunami animations &gt; Tsunami Inundation-PNW cities &gt; Seattle_Inundation-NOAA.qt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9"/>
          <p:cNvSpPr>
            <a:spLocks noGrp="1" noChangeArrowheads="1"/>
          </p:cNvSpPr>
          <p:nvPr>
            <p:ph type="sldNum" sz="quarter" idx="5"/>
          </p:nvPr>
        </p:nvSpPr>
        <p:spPr>
          <a:noFill/>
        </p:spPr>
        <p:txBody>
          <a:bodyPr/>
          <a:lstStyle/>
          <a:p>
            <a:fld id="{F1ABA245-4EE2-B842-8591-D2512F15179B}" type="slidenum">
              <a:rPr lang="en-US"/>
              <a:pPr/>
              <a:t>36</a:t>
            </a:fld>
            <a:endParaRPr lang="en-US"/>
          </a:p>
        </p:txBody>
      </p:sp>
      <p:sp>
        <p:nvSpPr>
          <p:cNvPr id="29699" name="Rectangle 1026"/>
          <p:cNvSpPr>
            <a:spLocks noGrp="1" noRot="1" noChangeAspect="1" noChangeArrowheads="1" noTextEdit="1"/>
          </p:cNvSpPr>
          <p:nvPr>
            <p:ph type="sldImg"/>
          </p:nvPr>
        </p:nvSpPr>
        <p:spPr>
          <a:ln/>
        </p:spPr>
      </p:sp>
      <p:sp>
        <p:nvSpPr>
          <p:cNvPr id="29700" name="Rectangle 1027"/>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9"/>
          <p:cNvSpPr>
            <a:spLocks noGrp="1" noChangeArrowheads="1"/>
          </p:cNvSpPr>
          <p:nvPr>
            <p:ph type="sldNum" sz="quarter" idx="5"/>
          </p:nvPr>
        </p:nvSpPr>
        <p:spPr>
          <a:noFill/>
        </p:spPr>
        <p:txBody>
          <a:bodyPr/>
          <a:lstStyle/>
          <a:p>
            <a:fld id="{81C0E302-0673-C346-BD40-740C536597D2}" type="slidenum">
              <a:rPr lang="en-US">
                <a:latin typeface="Tahoma" pitchFamily="30" charset="0"/>
              </a:rPr>
              <a:pPr/>
              <a:t>37</a:t>
            </a:fld>
            <a:endParaRPr lang="en-US">
              <a:latin typeface="Tahoma" pitchFamily="30" charset="0"/>
            </a:endParaRPr>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0" charset="0"/>
              <a:ea typeface="ＭＳ Ｐゴシック" pitchFamily="30" charset="-128"/>
              <a:cs typeface="ＭＳ Ｐゴシック" pitchFamily="3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97364F53-C368-E045-B59C-5AE165474090}" type="slidenum">
              <a:rPr kumimoji="0" lang="en-US" sz="1200">
                <a:latin typeface="Tahoma" charset="0"/>
              </a:rPr>
              <a:pPr/>
              <a:t>39</a:t>
            </a:fld>
            <a:endParaRPr kumimoji="0" lang="en-US" sz="1200">
              <a:latin typeface="Tahoma" charset="0"/>
            </a:endParaRPr>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r>
              <a:rPr lang="en-US">
                <a:latin typeface="Times" charset="0"/>
                <a:ea typeface="ＭＳ Ｐゴシック" charset="0"/>
                <a:cs typeface="ＭＳ Ｐゴシック" charset="0"/>
              </a:rPr>
              <a:t>Three kinds of earthquakes in the Pacific Northwest: </a:t>
            </a:r>
          </a:p>
          <a:p>
            <a:r>
              <a:rPr lang="en-US">
                <a:latin typeface="Times" charset="0"/>
                <a:ea typeface="ＭＳ Ｐゴシック" charset="0"/>
                <a:cs typeface="ＭＳ Ｐゴシック" charset="0"/>
              </a:rPr>
              <a:t>1. Subduction zone earthquakes. These are plate-boundary earthquakes at the interface between the North American and Juan de Fuca plates. The last great earthquake on this boundary occurred on January 26, 1700 at about 9PM. North American geophysics, geology, and dendrochronology, in combination with Japanese written history, have shown that the most recent great earthquake on the Cascadia subduction zone occurred during the evening of 26 January 1700 and that it probably attained a magnitude of nine [Atwater, B. F., S. Musumi-Rokkaku, K. Satake, Y. Tsuji, K. Ueda, and D. K. Yamaguchi (2005), The orphan tsunami of 1700: Japanese clues to a parent earthquake in North America, </a:t>
            </a:r>
            <a:r>
              <a:rPr lang="en-US" i="1">
                <a:solidFill>
                  <a:srgbClr val="000000"/>
                </a:solidFill>
                <a:latin typeface="Times" charset="0"/>
                <a:ea typeface="ＭＳ Ｐゴシック" charset="0"/>
                <a:cs typeface="ＭＳ Ｐゴシック" charset="0"/>
              </a:rPr>
              <a:t>U.S. Geol. Surv. Prof. Pap., 1707</a:t>
            </a:r>
            <a:r>
              <a:rPr lang="en-US">
                <a:solidFill>
                  <a:srgbClr val="000000"/>
                </a:solidFill>
                <a:latin typeface="Times" charset="0"/>
                <a:ea typeface="ＭＳ Ｐゴシック" charset="0"/>
                <a:cs typeface="ＭＳ Ｐゴシック" charset="0"/>
              </a:rPr>
              <a:t>, </a:t>
            </a:r>
            <a:r>
              <a:rPr lang="en-US">
                <a:latin typeface="Times" charset="0"/>
                <a:ea typeface="ＭＳ Ｐゴシック" charset="0"/>
                <a:cs typeface="ＭＳ Ｐゴシック" charset="0"/>
              </a:rPr>
              <a:t>133 pp.]. These conclusions are startling, as are the geologic hazards they imply. </a:t>
            </a:r>
          </a:p>
          <a:p>
            <a:r>
              <a:rPr lang="en-US">
                <a:latin typeface="Times" charset="0"/>
                <a:ea typeface="ＭＳ Ｐゴシック" charset="0"/>
                <a:cs typeface="ＭＳ Ｐゴシック" charset="0"/>
              </a:rPr>
              <a:t>2. Earthquakes </a:t>
            </a:r>
            <a:r>
              <a:rPr lang="en-US" u="sng">
                <a:latin typeface="Times" charset="0"/>
                <a:ea typeface="ＭＳ Ｐゴシック" charset="0"/>
                <a:cs typeface="ＭＳ Ｐゴシック" charset="0"/>
              </a:rPr>
              <a:t>within</a:t>
            </a:r>
            <a:r>
              <a:rPr lang="en-US">
                <a:latin typeface="Times" charset="0"/>
                <a:ea typeface="ＭＳ Ｐゴシック" charset="0"/>
                <a:cs typeface="ＭＳ Ｐゴシック" charset="0"/>
              </a:rPr>
              <a:t> the subducting Juan de Fuca plate beneath the Pacific Northwest. The most recent example is the Nisqually earthquake of 2001 that caused approximately $2 billion damage to the southern Puget Sound region. </a:t>
            </a:r>
          </a:p>
          <a:p>
            <a:r>
              <a:rPr lang="en-US">
                <a:latin typeface="Times" charset="0"/>
                <a:ea typeface="ＭＳ Ｐゴシック" charset="0"/>
                <a:cs typeface="ＭＳ Ｐゴシック" charset="0"/>
              </a:rPr>
              <a:t>3. Shallow earthquakes within the North American crust. These earthquakes are a major  concern in the Puget Sound area Pacific Northwest (</a:t>
            </a:r>
            <a:r>
              <a:rPr lang="en-US" u="sng">
                <a:solidFill>
                  <a:srgbClr val="0000FF"/>
                </a:solidFill>
                <a:latin typeface="Times" charset="0"/>
                <a:ea typeface="ＭＳ Ｐゴシック" charset="0"/>
                <a:cs typeface="ＭＳ Ｐゴシック" charset="0"/>
                <a:hlinkClick r:id="rId3"/>
              </a:rPr>
              <a:t>http://seattlescenario.eeri.org/</a:t>
            </a:r>
            <a:r>
              <a:rPr lang="en-US">
                <a:latin typeface="Times" charset="0"/>
                <a:ea typeface="ＭＳ Ｐゴシック" charset="0"/>
                <a:cs typeface="ＭＳ Ｐゴシック" charset="0"/>
              </a:rPr>
              <a:t>) and to a lesser degree also in the Portland area where these faults apparently move less frequently.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1D8F5DCF-E92A-5B43-8995-9213598E0147}" type="slidenum">
              <a:rPr kumimoji="0" lang="en-US" sz="1200">
                <a:latin typeface="Tahoma" charset="0"/>
              </a:rPr>
              <a:pPr/>
              <a:t>40</a:t>
            </a:fld>
            <a:endParaRPr kumimoji="0" lang="en-US" sz="1200">
              <a:latin typeface="Tahoma" charset="0"/>
            </a:endParaRPr>
          </a:p>
        </p:txBody>
      </p:sp>
      <p:sp>
        <p:nvSpPr>
          <p:cNvPr id="47107" name="Rectangle 1026"/>
          <p:cNvSpPr>
            <a:spLocks noGrp="1" noRot="1" noChangeAspect="1" noChangeArrowheads="1"/>
          </p:cNvSpPr>
          <p:nvPr>
            <p:ph type="sldImg"/>
          </p:nvPr>
        </p:nvSpPr>
        <p:spPr>
          <a:solidFill>
            <a:srgbClr val="FFFFFF"/>
          </a:solidFill>
          <a:ln/>
        </p:spPr>
      </p:sp>
      <p:sp>
        <p:nvSpPr>
          <p:cNvPr id="47108"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This drawing does not show the S and P-wave arrivals on the seismogram. Rather, it shows how the seismic wave oscillates as it enters different materials.</a:t>
            </a:r>
          </a:p>
          <a:p>
            <a:r>
              <a:rPr lang="en-US">
                <a:latin typeface="Times New Roman" charset="0"/>
                <a:ea typeface="ＭＳ Ｐゴシック" charset="0"/>
                <a:cs typeface="ＭＳ Ｐゴシック" charset="0"/>
              </a:rPr>
              <a:t>The least damage occurs where buildings are constructed on bedrock. Note that the seismogram signal through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solid bedrock</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is a high-frequency, low-amplitude.</a:t>
            </a:r>
          </a:p>
          <a:p>
            <a:r>
              <a:rPr lang="en-US">
                <a:latin typeface="Times New Roman" charset="0"/>
                <a:ea typeface="ＭＳ Ｐゴシック" charset="0"/>
                <a:cs typeface="ＭＳ Ｐゴシック" charset="0"/>
              </a:rPr>
              <a:t>By the time the seismic wave reaches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well-consolidated sediment</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it begins to wobble with more amplitude but less frequently.</a:t>
            </a:r>
          </a:p>
          <a:p>
            <a:r>
              <a:rPr lang="en-US">
                <a:latin typeface="Times New Roman" charset="0"/>
                <a:ea typeface="ＭＳ Ｐゴシック" charset="0"/>
                <a:cs typeface="ＭＳ Ｐゴシック" charset="0"/>
              </a:rPr>
              <a:t>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poorly consolidated</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sediment is even worse.</a:t>
            </a:r>
          </a:p>
          <a:p>
            <a:r>
              <a:rPr lang="en-US">
                <a:latin typeface="Times New Roman" charset="0"/>
                <a:ea typeface="ＭＳ Ｐゴシック" charset="0"/>
                <a:cs typeface="ＭＳ Ｐゴシック" charset="0"/>
              </a:rPr>
              <a:t>As the wave enters the </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water-saturated sand and mud</a:t>
            </a:r>
            <a:r>
              <a:rPr lang="ja-JP" altLang="en-US">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the wave records a low-frequency, high-amplitude signal. It really gets rolling and can cause liquifaction [</a:t>
            </a:r>
            <a:r>
              <a:rPr lang="en-US">
                <a:latin typeface="Arial" charset="0"/>
                <a:ea typeface="ＭＳ Ｐゴシック" charset="0"/>
                <a:cs typeface="ＭＳ Ｐゴシック" charset="0"/>
              </a:rPr>
              <a:t>during ground shaking, some sandy, water-saturated soils can behave like liquids rather than solids. See the activity in the Exploratorium website noted below.</a:t>
            </a:r>
            <a:r>
              <a:rPr lang="en-US">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Background below from http://www.exploratorium.edu/faultline/activezone/liquefaction.html]</a:t>
            </a:r>
          </a:p>
          <a:p>
            <a:endParaRPr lang="en-US">
              <a:latin typeface="Times New Roman" charset="0"/>
              <a:ea typeface="ＭＳ Ｐゴシック" charset="0"/>
              <a:cs typeface="ＭＳ Ｐゴシック" charset="0"/>
            </a:endParaRPr>
          </a:p>
          <a:p>
            <a:r>
              <a:rPr lang="en-US">
                <a:latin typeface="Geneva" charset="0"/>
                <a:ea typeface="ＭＳ Ｐゴシック" charset="0"/>
                <a:cs typeface="ＭＳ Ｐゴシック" charset="0"/>
              </a:rPr>
              <a:t>During a quake, the squeezing done by the seismic waves happens very quickly, and the water doesn</a:t>
            </a:r>
            <a:r>
              <a:rPr lang="ja-JP" altLang="en-US">
                <a:latin typeface="Geneva" charset="0"/>
                <a:ea typeface="ヒラギノ角ゴ Pro W3" charset="0"/>
                <a:cs typeface="ヒラギノ角ゴ Pro W3" charset="0"/>
              </a:rPr>
              <a:t>’</a:t>
            </a:r>
            <a:r>
              <a:rPr lang="en-US">
                <a:latin typeface="Geneva" charset="0"/>
                <a:ea typeface="ＭＳ Ｐゴシック" charset="0"/>
                <a:cs typeface="ＭＳ Ｐゴシック" charset="0"/>
              </a:rPr>
              <a:t>t have time to flow out of the way of the sand particles. So as the particles try to move into a denser configuration, they push on the water, causing an increase in water pressure.This increased pressure causes the forces at the contact points between the sand particles to decrease. If the water pressure is high enough, it can reduce the interparticle forces to zero, which means that the sand particles </a:t>
            </a:r>
            <a:r>
              <a:rPr lang="en-US">
                <a:latin typeface="Geneva" charset="0"/>
                <a:ea typeface="ヒラギノ角ゴ Pro W3" charset="0"/>
                <a:cs typeface="ヒラギノ角ゴ Pro W3" charset="0"/>
              </a:rPr>
              <a:t>ﾒ</a:t>
            </a:r>
            <a:r>
              <a:rPr lang="en-US" altLang="ja-JP">
                <a:latin typeface="Geneva" charset="0"/>
                <a:ea typeface="ＭＳ Ｐゴシック" charset="0"/>
                <a:cs typeface="ＭＳ Ｐゴシック" charset="0"/>
              </a:rPr>
              <a:t>float</a:t>
            </a:r>
            <a:r>
              <a:rPr lang="en-US">
                <a:latin typeface="Geneva" charset="0"/>
                <a:ea typeface="ヒラギノ角ゴ Pro W3" charset="0"/>
                <a:cs typeface="ヒラギノ角ゴ Pro W3" charset="0"/>
              </a:rPr>
              <a:t>ﾓ</a:t>
            </a:r>
            <a:r>
              <a:rPr lang="en-US" altLang="ja-JP">
                <a:latin typeface="Geneva" charset="0"/>
                <a:ea typeface="ＭＳ Ｐゴシック" charset="0"/>
                <a:cs typeface="ＭＳ Ｐゴシック" charset="0"/>
              </a:rPr>
              <a:t> away from each other. For a brief time, the sand particles are suspended in the water. This is liquefaction. The soil</a:t>
            </a:r>
            <a:r>
              <a:rPr lang="en-US">
                <a:latin typeface="Geneva" charset="0"/>
                <a:ea typeface="ヒラギノ角ゴ Pro W3" charset="0"/>
                <a:cs typeface="ヒラギノ角ゴ Pro W3" charset="0"/>
              </a:rPr>
              <a:t>ﾕ</a:t>
            </a:r>
            <a:r>
              <a:rPr lang="en-US" altLang="ja-JP">
                <a:latin typeface="Geneva" charset="0"/>
                <a:ea typeface="ＭＳ Ｐゴシック" charset="0"/>
                <a:cs typeface="ＭＳ Ｐゴシック" charset="0"/>
              </a:rPr>
              <a:t>s loss of strength occurs because there</a:t>
            </a:r>
            <a:r>
              <a:rPr lang="en-US">
                <a:latin typeface="Geneva" charset="0"/>
                <a:ea typeface="ヒラギノ角ゴ Pro W3" charset="0"/>
                <a:cs typeface="ヒラギノ角ゴ Pro W3" charset="0"/>
              </a:rPr>
              <a:t>ﾕ</a:t>
            </a:r>
            <a:r>
              <a:rPr lang="en-US" altLang="ja-JP">
                <a:latin typeface="Geneva" charset="0"/>
                <a:ea typeface="ＭＳ Ｐゴシック" charset="0"/>
                <a:cs typeface="ＭＳ Ｐゴシック" charset="0"/>
              </a:rPr>
              <a:t>s no contact between the particles of sand.</a:t>
            </a:r>
            <a:r>
              <a:rPr lang="en-US" altLang="ja-JP" b="1">
                <a:latin typeface="Arial" charset="0"/>
                <a:ea typeface="ＭＳ Ｐゴシック" charset="0"/>
                <a:cs typeface="ＭＳ Ｐゴシック" charset="0"/>
              </a:rPr>
              <a:t>So What? </a:t>
            </a:r>
            <a:r>
              <a:rPr lang="en-US" altLang="ja-JP">
                <a:latin typeface="Geneva" charset="0"/>
                <a:ea typeface="ＭＳ Ｐゴシック" charset="0"/>
                <a:cs typeface="ＭＳ Ｐゴシック" charset="0"/>
              </a:rPr>
              <a:t>Many buildings in the San Francisco Bay Area are built on landfill, sand, or mud that can liquefy. Liquefaction caused much of the damage during the 1989 Loma Prieta earthquake. It has also been responsible for major destruction in other quakes, including Kobe, Japan, in 1995 and Mexico City in 1985.</a:t>
            </a:r>
            <a:endParaRPr lang="en-US">
              <a:latin typeface="Geneva"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charset="0"/>
                <a:cs typeface="ＭＳ Ｐゴシック" charset="0"/>
              </a:defRPr>
            </a:lvl1pPr>
            <a:lvl2pPr marL="37931725" indent="-37474525" eaLnBrk="0" hangingPunct="0">
              <a:defRPr sz="3600">
                <a:solidFill>
                  <a:schemeClr val="tx1"/>
                </a:solidFill>
                <a:latin typeface="Arial" charset="0"/>
                <a:ea typeface="ＭＳ Ｐゴシック" charset="0"/>
              </a:defRPr>
            </a:lvl2pPr>
            <a:lvl3pPr eaLnBrk="0" hangingPunct="0">
              <a:defRPr sz="3600">
                <a:solidFill>
                  <a:schemeClr val="tx1"/>
                </a:solidFill>
                <a:latin typeface="Arial" charset="0"/>
                <a:ea typeface="ＭＳ Ｐゴシック" charset="0"/>
              </a:defRPr>
            </a:lvl3pPr>
            <a:lvl4pPr eaLnBrk="0" hangingPunct="0">
              <a:defRPr sz="3600">
                <a:solidFill>
                  <a:schemeClr val="tx1"/>
                </a:solidFill>
                <a:latin typeface="Arial" charset="0"/>
                <a:ea typeface="ＭＳ Ｐゴシック" charset="0"/>
              </a:defRPr>
            </a:lvl4pPr>
            <a:lvl5pPr eaLnBrk="0" hangingPunct="0">
              <a:defRPr sz="3600">
                <a:solidFill>
                  <a:schemeClr val="tx1"/>
                </a:solidFill>
                <a:latin typeface="Arial" charset="0"/>
                <a:ea typeface="ＭＳ Ｐゴシック" charset="0"/>
              </a:defRPr>
            </a:lvl5pPr>
            <a:lvl6pPr marL="457200" eaLnBrk="0" fontAlgn="base" hangingPunct="0">
              <a:spcBef>
                <a:spcPct val="20000"/>
              </a:spcBef>
              <a:spcAft>
                <a:spcPct val="0"/>
              </a:spcAft>
              <a:defRPr sz="3600">
                <a:solidFill>
                  <a:schemeClr val="tx1"/>
                </a:solidFill>
                <a:latin typeface="Arial" charset="0"/>
                <a:ea typeface="ＭＳ Ｐゴシック" charset="0"/>
              </a:defRPr>
            </a:lvl6pPr>
            <a:lvl7pPr marL="914400" eaLnBrk="0" fontAlgn="base" hangingPunct="0">
              <a:spcBef>
                <a:spcPct val="20000"/>
              </a:spcBef>
              <a:spcAft>
                <a:spcPct val="0"/>
              </a:spcAft>
              <a:defRPr sz="3600">
                <a:solidFill>
                  <a:schemeClr val="tx1"/>
                </a:solidFill>
                <a:latin typeface="Arial" charset="0"/>
                <a:ea typeface="ＭＳ Ｐゴシック" charset="0"/>
              </a:defRPr>
            </a:lvl7pPr>
            <a:lvl8pPr marL="1371600" eaLnBrk="0" fontAlgn="base" hangingPunct="0">
              <a:spcBef>
                <a:spcPct val="20000"/>
              </a:spcBef>
              <a:spcAft>
                <a:spcPct val="0"/>
              </a:spcAft>
              <a:defRPr sz="3600">
                <a:solidFill>
                  <a:schemeClr val="tx1"/>
                </a:solidFill>
                <a:latin typeface="Arial" charset="0"/>
                <a:ea typeface="ＭＳ Ｐゴシック" charset="0"/>
              </a:defRPr>
            </a:lvl8pPr>
            <a:lvl9pPr marL="1828800" eaLnBrk="0" fontAlgn="base" hangingPunct="0">
              <a:spcBef>
                <a:spcPct val="20000"/>
              </a:spcBef>
              <a:spcAft>
                <a:spcPct val="0"/>
              </a:spcAft>
              <a:defRPr sz="3600">
                <a:solidFill>
                  <a:schemeClr val="tx1"/>
                </a:solidFill>
                <a:latin typeface="Arial" charset="0"/>
                <a:ea typeface="ＭＳ Ｐゴシック" charset="0"/>
              </a:defRPr>
            </a:lvl9pPr>
          </a:lstStyle>
          <a:p>
            <a:fld id="{5D0B455D-549A-344B-AC8C-A3686D19D898}" type="slidenum">
              <a:rPr lang="en-US" sz="1200">
                <a:latin typeface="Tahoma" charset="0"/>
              </a:rPr>
              <a:pPr/>
              <a:t>41</a:t>
            </a:fld>
            <a:endParaRPr lang="en-US" sz="1200">
              <a:latin typeface="Tahoma"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By building a model </a:t>
            </a:r>
            <a:r>
              <a:rPr lang="ja-JP" altLang="en-US">
                <a:latin typeface="Times New Roman" charset="0"/>
              </a:rPr>
              <a:t>“</a:t>
            </a:r>
            <a:r>
              <a:rPr lang="en-US">
                <a:latin typeface="Times New Roman" charset="0"/>
              </a:rPr>
              <a:t>shaker table</a:t>
            </a:r>
            <a:r>
              <a:rPr lang="ja-JP" altLang="en-US">
                <a:latin typeface="Times New Roman" charset="0"/>
              </a:rPr>
              <a:t>”</a:t>
            </a:r>
            <a:r>
              <a:rPr lang="en-US">
                <a:latin typeface="Times New Roman" charset="0"/>
              </a:rPr>
              <a:t> and using water-saturated sand, we can demonstrate how liquefaction works. Vibrations of water-saturated sand can cause the sand to become </a:t>
            </a:r>
            <a:r>
              <a:rPr lang="ja-JP" altLang="en-US">
                <a:latin typeface="Times New Roman" charset="0"/>
              </a:rPr>
              <a:t>“</a:t>
            </a:r>
            <a:r>
              <a:rPr lang="en-US">
                <a:latin typeface="Times New Roman" charset="0"/>
              </a:rPr>
              <a:t>quick</a:t>
            </a:r>
            <a:r>
              <a:rPr lang="ja-JP" altLang="en-US">
                <a:latin typeface="Times New Roman" charset="0"/>
              </a:rPr>
              <a:t>”</a:t>
            </a:r>
            <a:r>
              <a:rPr lang="en-US">
                <a:latin typeface="Times New Roman" charset="0"/>
              </a:rPr>
              <a:t>. This means is looses strength and buildings on top of water-saturated sand and mud can sink during earthquake shaking. In Portland and the Puget Sound regions, there is much water-saturated ground around rivers and bays that is vulnerable to liquefaction. These areas are likely to sustain more damage during earthquakes than are areas underlain by hard bedrock.</a:t>
            </a:r>
          </a:p>
          <a:p>
            <a:r>
              <a:rPr lang="en-US">
                <a:latin typeface="Times New Roman" charset="0"/>
              </a:rPr>
              <a:t>Another good demonstration is to place a vibrator, such as a rotary sander against the table and watch the brick sink.</a:t>
            </a:r>
          </a:p>
          <a:p>
            <a:endParaRPr lang="en-US">
              <a:latin typeface="Times New Roman" charset="0"/>
            </a:endParaRPr>
          </a:p>
          <a:p>
            <a:r>
              <a:rPr lang="en-US">
                <a:latin typeface="Times New Roman" charset="0"/>
              </a:rPr>
              <a:t>For a demonstration of a liquefaction activity go to </a:t>
            </a:r>
            <a:r>
              <a:rPr lang="en-US">
                <a:solidFill>
                  <a:srgbClr val="2802A2"/>
                </a:solidFill>
                <a:latin typeface="Times New Roman" charset="0"/>
              </a:rPr>
              <a:t>http://www.exploratorium.edu/faultline/activezone/liquefaction.html</a:t>
            </a:r>
          </a:p>
          <a:p>
            <a:r>
              <a:rPr lang="en-US">
                <a:solidFill>
                  <a:srgbClr val="2802A2"/>
                </a:solidFill>
                <a:latin typeface="Times New Roman" charset="0"/>
              </a:rPr>
              <a:t>Try the activity with and without water added to the sand.</a:t>
            </a:r>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densely populated Seattle – Tacoma region has some particularly troubling challenges to earthquake preparedness. Concentration of transportation and infrastructure arterials in regions of high liquefaction potential.</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Washington State Department of Natural Resources provides County maps of Relative Earthquake Hazards at:  http://www.dnr.wa.gov/ResearchScience/Topics/GeologyPublicationsLibrary/Pages/pub_ofr04-20.aspx</a:t>
            </a:r>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000">
                <a:solidFill>
                  <a:schemeClr val="tx1"/>
                </a:solidFill>
                <a:latin typeface="Comic Sans MS" charset="0"/>
                <a:ea typeface="ＭＳ Ｐゴシック" charset="0"/>
                <a:cs typeface="ＭＳ Ｐゴシック" charset="0"/>
              </a:defRPr>
            </a:lvl1pPr>
            <a:lvl2pPr marL="742950" indent="-285750" eaLnBrk="0" hangingPunct="0">
              <a:defRPr kumimoji="1" sz="3000">
                <a:solidFill>
                  <a:schemeClr val="tx1"/>
                </a:solidFill>
                <a:latin typeface="Comic Sans MS" charset="0"/>
                <a:ea typeface="ＭＳ Ｐゴシック" charset="0"/>
              </a:defRPr>
            </a:lvl2pPr>
            <a:lvl3pPr marL="1143000" indent="-228600" eaLnBrk="0" hangingPunct="0">
              <a:defRPr kumimoji="1" sz="3000">
                <a:solidFill>
                  <a:schemeClr val="tx1"/>
                </a:solidFill>
                <a:latin typeface="Comic Sans MS" charset="0"/>
                <a:ea typeface="ＭＳ Ｐゴシック" charset="0"/>
              </a:defRPr>
            </a:lvl3pPr>
            <a:lvl4pPr marL="1600200" indent="-228600" eaLnBrk="0" hangingPunct="0">
              <a:defRPr kumimoji="1" sz="3000">
                <a:solidFill>
                  <a:schemeClr val="tx1"/>
                </a:solidFill>
                <a:latin typeface="Comic Sans MS" charset="0"/>
                <a:ea typeface="ＭＳ Ｐゴシック" charset="0"/>
              </a:defRPr>
            </a:lvl4pPr>
            <a:lvl5pPr marL="2057400" indent="-228600" eaLnBrk="0" hangingPunct="0">
              <a:defRPr kumimoji="1" sz="3000">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kumimoji="1" sz="3000">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kumimoji="1" sz="3000">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kumimoji="1" sz="3000">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kumimoji="1" sz="3000">
                <a:solidFill>
                  <a:schemeClr val="tx1"/>
                </a:solidFill>
                <a:latin typeface="Comic Sans MS" charset="0"/>
                <a:ea typeface="ＭＳ Ｐゴシック" charset="0"/>
              </a:defRPr>
            </a:lvl9pPr>
          </a:lstStyle>
          <a:p>
            <a:fld id="{8063F582-9EF7-374A-9141-A8041E8274AE}" type="slidenum">
              <a:rPr kumimoji="0" lang="en-US" sz="1200">
                <a:latin typeface="Tahoma" charset="0"/>
              </a:rPr>
              <a:pPr/>
              <a:t>42</a:t>
            </a:fld>
            <a:endParaRPr kumimoji="0" lang="en-US" sz="1200">
              <a:latin typeface="Tahom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9"/>
          <p:cNvSpPr>
            <a:spLocks noGrp="1" noChangeArrowheads="1"/>
          </p:cNvSpPr>
          <p:nvPr>
            <p:ph type="sldNum" sz="quarter" idx="5"/>
          </p:nvPr>
        </p:nvSpPr>
        <p:spPr>
          <a:noFill/>
        </p:spPr>
        <p:txBody>
          <a:bodyPr/>
          <a:lstStyle/>
          <a:p>
            <a:fld id="{2BF3788F-8641-A546-8314-0BD6DE8905C3}" type="slidenum">
              <a:rPr lang="en-US"/>
              <a:pPr/>
              <a:t>4</a:t>
            </a:fld>
            <a:endParaRPr lang="en-US"/>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0" charset="0"/>
              <a:ea typeface="ＭＳ Ｐゴシック" pitchFamily="30" charset="-128"/>
              <a:cs typeface="ＭＳ Ｐゴシック" pitchFamily="3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E9EB271A-6DB4-9D46-8A12-61E45776FAB8}" type="slidenum">
              <a:rPr kumimoji="0" lang="en-US" sz="1200">
                <a:latin typeface="Tahoma" charset="0"/>
              </a:rPr>
              <a:pPr/>
              <a:t>43</a:t>
            </a:fld>
            <a:endParaRPr kumimoji="0" lang="en-US" sz="1200">
              <a:latin typeface="Tahoma"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CC9B4CC1-838F-A840-B28A-858F624D136E}" type="slidenum">
              <a:rPr kumimoji="0" lang="en-US" sz="1200">
                <a:latin typeface="Tahoma" charset="0"/>
              </a:rPr>
              <a:pPr/>
              <a:t>44</a:t>
            </a:fld>
            <a:endParaRPr kumimoji="0" lang="en-US" sz="1200">
              <a:latin typeface="Tahoma"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CC9B4CC1-838F-A840-B28A-858F624D136E}" type="slidenum">
              <a:rPr kumimoji="0" lang="en-US" sz="1200">
                <a:latin typeface="Tahoma" charset="0"/>
              </a:rPr>
              <a:pPr/>
              <a:t>45</a:t>
            </a:fld>
            <a:endParaRPr kumimoji="0" lang="en-US" sz="1200">
              <a:latin typeface="Tahoma"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ln/>
        </p:spPr>
      </p:sp>
      <p:sp>
        <p:nvSpPr>
          <p:cNvPr id="50179" name="Notes Placeholder 2"/>
          <p:cNvSpPr>
            <a:spLocks noGrp="1"/>
          </p:cNvSpPr>
          <p:nvPr>
            <p:ph type="body" idx="1"/>
          </p:nvPr>
        </p:nvSpPr>
        <p:spPr>
          <a:noFill/>
          <a:ln/>
        </p:spPr>
        <p:txBody>
          <a:bodyPr/>
          <a:lstStyle/>
          <a:p>
            <a:r>
              <a:rPr lang="en-US" smtClean="0">
                <a:latin typeface="Arial" pitchFamily="-110" charset="0"/>
                <a:ea typeface="ＭＳ Ｐゴシック" pitchFamily="-110" charset="-128"/>
                <a:cs typeface="ＭＳ Ｐゴシック" pitchFamily="-110" charset="-128"/>
              </a:rPr>
              <a:t>QuickTime movie “Structural Design”</a:t>
            </a:r>
          </a:p>
          <a:p>
            <a:r>
              <a:rPr lang="en-US" smtClean="0">
                <a:latin typeface="Arial" pitchFamily="-110" charset="0"/>
                <a:ea typeface="ＭＳ Ｐゴシック" pitchFamily="-110" charset="-128"/>
                <a:cs typeface="ＭＳ Ｐゴシック" pitchFamily="-110" charset="-128"/>
              </a:rPr>
              <a:t>Middle School EQ Guide; 3 Animations &amp; Movies; Structural Design &amp; EQ Damage; 7.StructureDesignVideo.mov</a:t>
            </a:r>
          </a:p>
          <a:p>
            <a:r>
              <a:rPr lang="en-US" smtClean="0">
                <a:latin typeface="Arial" pitchFamily="-110" charset="0"/>
                <a:ea typeface="ＭＳ Ｐゴシック" pitchFamily="-110" charset="-128"/>
                <a:cs typeface="ＭＳ Ｐゴシック" pitchFamily="-110" charset="-128"/>
              </a:rPr>
              <a:t>Tiime: About 6 minutes</a:t>
            </a:r>
          </a:p>
        </p:txBody>
      </p:sp>
      <p:sp>
        <p:nvSpPr>
          <p:cNvPr id="50180" name="Slide Number Placeholder 3"/>
          <p:cNvSpPr>
            <a:spLocks noGrp="1"/>
          </p:cNvSpPr>
          <p:nvPr>
            <p:ph type="sldNum" sz="quarter" idx="5"/>
          </p:nvPr>
        </p:nvSpPr>
        <p:spPr>
          <a:noFill/>
        </p:spPr>
        <p:txBody>
          <a:bodyPr/>
          <a:lstStyle/>
          <a:p>
            <a:fld id="{A7D6CC16-5CA8-C949-9B2D-431BC72C277D}" type="slidenum">
              <a:rPr lang="en-US" smtClean="0"/>
              <a:pPr/>
              <a:t>49</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609C0B28-F2EA-1F4C-8780-8D2DCACCCB9B}" type="slidenum">
              <a:rPr kumimoji="0" lang="en-US" sz="1200">
                <a:latin typeface="Tahoma" charset="0"/>
              </a:rPr>
              <a:pPr/>
              <a:t>50</a:t>
            </a:fld>
            <a:endParaRPr kumimoji="0" lang="en-US" sz="1200">
              <a:latin typeface="Tahoma"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81FB7C57-61F2-1C47-AD81-989A2F8D7F48}" type="slidenum">
              <a:rPr kumimoji="0" lang="en-US" sz="1200">
                <a:latin typeface="Tahoma" charset="0"/>
              </a:rPr>
              <a:pPr/>
              <a:t>51</a:t>
            </a:fld>
            <a:endParaRPr kumimoji="0" lang="en-US" sz="1200">
              <a:latin typeface="Tahoma"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fld id="{3F5DD75A-68D0-9C4D-A2F7-62C02E94C59A}" type="slidenum">
              <a:rPr kumimoji="0" lang="en-US" sz="1200">
                <a:latin typeface="Tahoma" charset="0"/>
              </a:rPr>
              <a:pPr/>
              <a:t>52</a:t>
            </a:fld>
            <a:endParaRPr kumimoji="0" lang="en-US" sz="1200">
              <a:latin typeface="Tahoma"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F83041AA-A43F-084C-9EC2-53BB944F17F0}" type="slidenum">
              <a:rPr lang="en-US"/>
              <a:pPr/>
              <a:t>54</a:t>
            </a:fld>
            <a:endParaRPr lang="en-US"/>
          </a:p>
        </p:txBody>
      </p:sp>
      <p:sp>
        <p:nvSpPr>
          <p:cNvPr id="83971" name="Rectangle 2"/>
          <p:cNvSpPr>
            <a:spLocks noGrp="1" noRot="1" noChangeAspect="1" noChangeArrowheads="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9"/>
          <p:cNvSpPr>
            <a:spLocks noGrp="1" noChangeArrowheads="1"/>
          </p:cNvSpPr>
          <p:nvPr>
            <p:ph type="sldNum" sz="quarter" idx="5"/>
          </p:nvPr>
        </p:nvSpPr>
        <p:spPr>
          <a:noFill/>
        </p:spPr>
        <p:txBody>
          <a:bodyPr/>
          <a:lstStyle/>
          <a:p>
            <a:fld id="{2BF3788F-8641-A546-8314-0BD6DE8905C3}" type="slidenum">
              <a:rPr lang="en-US"/>
              <a:pPr/>
              <a:t>55</a:t>
            </a:fld>
            <a:endParaRPr lang="en-US"/>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0" charset="0"/>
              <a:ea typeface="ＭＳ Ｐゴシック" pitchFamily="30" charset="-128"/>
              <a:cs typeface="ＭＳ Ｐゴシック" pitchFamily="3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9"/>
          <p:cNvSpPr>
            <a:spLocks noGrp="1" noChangeArrowheads="1"/>
          </p:cNvSpPr>
          <p:nvPr>
            <p:ph type="sldNum" sz="quarter" idx="5"/>
          </p:nvPr>
        </p:nvSpPr>
        <p:spPr>
          <a:noFill/>
        </p:spPr>
        <p:txBody>
          <a:bodyPr/>
          <a:lstStyle/>
          <a:p>
            <a:fld id="{5E45E7D9-84EE-7E4D-AF41-2C9D4307D9C8}" type="slidenum">
              <a:rPr lang="en-US"/>
              <a:pPr/>
              <a:t>5</a:t>
            </a:fld>
            <a:endParaRPr lang="en-US"/>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0" charset="0"/>
              <a:ea typeface="ＭＳ Ｐゴシック" pitchFamily="30" charset="-128"/>
              <a:cs typeface="ＭＳ Ｐゴシック" pitchFamily="3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1E9581-7DFB-2740-A4CC-FFD3B1495FA2}" type="slidenum">
              <a:rPr lang="en-US" sz="1200">
                <a:latin typeface="Calibri" charset="0"/>
              </a:rPr>
              <a:pPr eaLnBrk="1" hangingPunct="1"/>
              <a:t>7</a:t>
            </a:fld>
            <a:endParaRPr lang="en-US" sz="1200">
              <a:latin typeface="Calibri" charset="0"/>
            </a:endParaRPr>
          </a:p>
        </p:txBody>
      </p:sp>
      <p:sp>
        <p:nvSpPr>
          <p:cNvPr id="409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Arial" charset="0"/>
              </a:rPr>
              <a:t>Show Formation of Ghost Forest animation of </a:t>
            </a:r>
            <a:r>
              <a:rPr lang="en-US" baseline="0" dirty="0" smtClean="0">
                <a:latin typeface="Arial" charset="0"/>
              </a:rPr>
              <a:t>discovery of the 1700 AD great Cascadia earthquake as illustration of scientific discovery.</a:t>
            </a:r>
            <a:endParaRPr lang="en-US"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000">
                <a:solidFill>
                  <a:schemeClr val="tx1"/>
                </a:solidFill>
                <a:latin typeface="Comic Sans MS" charset="0"/>
                <a:ea typeface="ＭＳ Ｐゴシック" charset="0"/>
                <a:cs typeface="ＭＳ Ｐゴシック" charset="0"/>
              </a:defRPr>
            </a:lvl1pPr>
            <a:lvl2pPr marL="37931725" indent="-37474525" eaLnBrk="0" hangingPunct="0">
              <a:defRPr kumimoji="1" sz="3000">
                <a:solidFill>
                  <a:schemeClr val="tx1"/>
                </a:solidFill>
                <a:latin typeface="Comic Sans MS" charset="0"/>
                <a:ea typeface="ＭＳ Ｐゴシック" charset="0"/>
              </a:defRPr>
            </a:lvl2pPr>
            <a:lvl3pPr eaLnBrk="0" hangingPunct="0">
              <a:defRPr kumimoji="1" sz="3000">
                <a:solidFill>
                  <a:schemeClr val="tx1"/>
                </a:solidFill>
                <a:latin typeface="Comic Sans MS" charset="0"/>
                <a:ea typeface="ＭＳ Ｐゴシック" charset="0"/>
              </a:defRPr>
            </a:lvl3pPr>
            <a:lvl4pPr eaLnBrk="0" hangingPunct="0">
              <a:defRPr kumimoji="1" sz="3000">
                <a:solidFill>
                  <a:schemeClr val="tx1"/>
                </a:solidFill>
                <a:latin typeface="Comic Sans MS" charset="0"/>
                <a:ea typeface="ＭＳ Ｐゴシック" charset="0"/>
              </a:defRPr>
            </a:lvl4pPr>
            <a:lvl5pPr eaLnBrk="0" hangingPunct="0">
              <a:defRPr kumimoji="1" sz="3000">
                <a:solidFill>
                  <a:schemeClr val="tx1"/>
                </a:solidFill>
                <a:latin typeface="Comic Sans MS" charset="0"/>
                <a:ea typeface="ＭＳ Ｐゴシック" charset="0"/>
              </a:defRPr>
            </a:lvl5pPr>
            <a:lvl6pPr marL="457200" eaLnBrk="0" fontAlgn="base" hangingPunct="0">
              <a:spcBef>
                <a:spcPct val="20000"/>
              </a:spcBef>
              <a:spcAft>
                <a:spcPct val="0"/>
              </a:spcAft>
              <a:defRPr kumimoji="1" sz="3000">
                <a:solidFill>
                  <a:schemeClr val="tx1"/>
                </a:solidFill>
                <a:latin typeface="Comic Sans MS" charset="0"/>
                <a:ea typeface="ＭＳ Ｐゴシック" charset="0"/>
              </a:defRPr>
            </a:lvl6pPr>
            <a:lvl7pPr marL="914400" eaLnBrk="0" fontAlgn="base" hangingPunct="0">
              <a:spcBef>
                <a:spcPct val="20000"/>
              </a:spcBef>
              <a:spcAft>
                <a:spcPct val="0"/>
              </a:spcAft>
              <a:defRPr kumimoji="1" sz="3000">
                <a:solidFill>
                  <a:schemeClr val="tx1"/>
                </a:solidFill>
                <a:latin typeface="Comic Sans MS" charset="0"/>
                <a:ea typeface="ＭＳ Ｐゴシック" charset="0"/>
              </a:defRPr>
            </a:lvl7pPr>
            <a:lvl8pPr marL="1371600" eaLnBrk="0" fontAlgn="base" hangingPunct="0">
              <a:spcBef>
                <a:spcPct val="20000"/>
              </a:spcBef>
              <a:spcAft>
                <a:spcPct val="0"/>
              </a:spcAft>
              <a:defRPr kumimoji="1" sz="3000">
                <a:solidFill>
                  <a:schemeClr val="tx1"/>
                </a:solidFill>
                <a:latin typeface="Comic Sans MS" charset="0"/>
                <a:ea typeface="ＭＳ Ｐゴシック" charset="0"/>
              </a:defRPr>
            </a:lvl8pPr>
            <a:lvl9pPr marL="1828800" eaLnBrk="0" fontAlgn="base" hangingPunct="0">
              <a:spcBef>
                <a:spcPct val="20000"/>
              </a:spcBef>
              <a:spcAft>
                <a:spcPct val="0"/>
              </a:spcAft>
              <a:defRPr kumimoji="1" sz="3000">
                <a:solidFill>
                  <a:schemeClr val="tx1"/>
                </a:solidFill>
                <a:latin typeface="Comic Sans MS" charset="0"/>
                <a:ea typeface="ＭＳ Ｐゴシック" charset="0"/>
              </a:defRPr>
            </a:lvl9pPr>
          </a:lstStyle>
          <a:p>
            <a:fld id="{864015BE-6AED-634C-9853-42F10044CEBD}" type="slidenum">
              <a:rPr kumimoji="0" lang="en-US" sz="1200">
                <a:latin typeface="Tahoma" charset="0"/>
              </a:rPr>
              <a:pPr/>
              <a:t>8</a:t>
            </a:fld>
            <a:endParaRPr kumimoji="0" lang="en-US" sz="1200">
              <a:latin typeface="Tahoma" charset="0"/>
            </a:endParaRPr>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charset="0"/>
                <a:ea typeface="ＭＳ Ｐゴシック" charset="0"/>
                <a:cs typeface="ＭＳ Ｐゴシック" charset="0"/>
              </a:rPr>
              <a:t>This photo shows </a:t>
            </a:r>
            <a:r>
              <a:rPr lang="en-US" dirty="0" smtClean="0">
                <a:latin typeface="Arial" charset="0"/>
                <a:ea typeface="ＭＳ Ｐゴシック" charset="0"/>
                <a:cs typeface="ＭＳ Ｐゴシック" charset="0"/>
              </a:rPr>
              <a:t>roots Sitka </a:t>
            </a:r>
            <a:r>
              <a:rPr lang="en-US" dirty="0">
                <a:latin typeface="Arial" charset="0"/>
                <a:ea typeface="ＭＳ Ｐゴシック" charset="0"/>
                <a:cs typeface="ＭＳ Ｐゴシック" charset="0"/>
              </a:rPr>
              <a:t>spruce </a:t>
            </a:r>
            <a:r>
              <a:rPr lang="en-US" dirty="0" smtClean="0">
                <a:latin typeface="Arial" charset="0"/>
                <a:ea typeface="ＭＳ Ｐゴシック" charset="0"/>
                <a:cs typeface="ＭＳ Ｐゴシック" charset="0"/>
              </a:rPr>
              <a:t>trees </a:t>
            </a:r>
            <a:r>
              <a:rPr lang="en-US" dirty="0">
                <a:latin typeface="Arial" charset="0"/>
                <a:ea typeface="ＭＳ Ｐゴシック" charset="0"/>
                <a:cs typeface="ＭＳ Ｐゴシック" charset="0"/>
              </a:rPr>
              <a:t>that </a:t>
            </a:r>
            <a:r>
              <a:rPr lang="en-US" dirty="0" smtClean="0">
                <a:latin typeface="Arial" charset="0"/>
                <a:ea typeface="ＭＳ Ｐゴシック" charset="0"/>
                <a:cs typeface="ＭＳ Ｐゴシック" charset="0"/>
              </a:rPr>
              <a:t>were killed </a:t>
            </a:r>
            <a:r>
              <a:rPr lang="en-US" dirty="0">
                <a:latin typeface="Arial" charset="0"/>
                <a:ea typeface="ＭＳ Ｐゴシック" charset="0"/>
                <a:cs typeface="ＭＳ Ｐゴシック" charset="0"/>
              </a:rPr>
              <a:t>by ground subsidence during the 1700 AD great Cascadia </a:t>
            </a:r>
            <a:r>
              <a:rPr lang="en-US" dirty="0" smtClean="0">
                <a:latin typeface="Arial" charset="0"/>
                <a:ea typeface="ＭＳ Ｐゴシック" charset="0"/>
                <a:cs typeface="ＭＳ Ｐゴシック" charset="0"/>
              </a:rPr>
              <a:t>earthquake</a:t>
            </a:r>
            <a:r>
              <a:rPr lang="en-US" baseline="0" dirty="0" smtClean="0">
                <a:latin typeface="Arial" charset="0"/>
                <a:ea typeface="ＭＳ Ｐゴシック" charset="0"/>
                <a:cs typeface="ＭＳ Ｐゴシック" charset="0"/>
              </a:rPr>
              <a:t> AND the preceding great Cascadia earthquake. </a:t>
            </a:r>
            <a:r>
              <a:rPr lang="en-US" dirty="0" smtClean="0">
                <a:latin typeface="Arial" charset="0"/>
                <a:ea typeface="ＭＳ Ｐゴシック" charset="0"/>
                <a:cs typeface="ＭＳ Ｐゴシック" charset="0"/>
              </a:rPr>
              <a:t>This </a:t>
            </a:r>
            <a:r>
              <a:rPr lang="en-US" dirty="0">
                <a:latin typeface="Arial" charset="0"/>
                <a:ea typeface="ＭＳ Ｐゴシック" charset="0"/>
                <a:cs typeface="ＭＳ Ｐゴシック" charset="0"/>
              </a:rPr>
              <a:t>field site is located </a:t>
            </a:r>
            <a:r>
              <a:rPr lang="en-US" dirty="0" smtClean="0">
                <a:latin typeface="Arial" charset="0"/>
                <a:ea typeface="ＭＳ Ｐゴシック" charset="0"/>
                <a:cs typeface="ＭＳ Ｐゴシック" charset="0"/>
              </a:rPr>
              <a:t>on the </a:t>
            </a:r>
            <a:r>
              <a:rPr lang="en-US" dirty="0" err="1" smtClean="0">
                <a:latin typeface="Arial" charset="0"/>
                <a:ea typeface="ＭＳ Ｐゴシック" charset="0"/>
                <a:cs typeface="ＭＳ Ｐゴシック" charset="0"/>
              </a:rPr>
              <a:t>Niawiakum</a:t>
            </a:r>
            <a:r>
              <a:rPr lang="en-US" dirty="0" smtClean="0">
                <a:latin typeface="Arial" charset="0"/>
                <a:ea typeface="ＭＳ Ｐゴシック" charset="0"/>
                <a:cs typeface="ＭＳ Ｐゴシック" charset="0"/>
              </a:rPr>
              <a:t> River just </a:t>
            </a:r>
            <a:r>
              <a:rPr lang="en-US" dirty="0">
                <a:latin typeface="Arial" charset="0"/>
                <a:ea typeface="ＭＳ Ｐゴシック" charset="0"/>
                <a:cs typeface="ＭＳ Ｐゴシック" charset="0"/>
              </a:rPr>
              <a:t>east of </a:t>
            </a:r>
            <a:r>
              <a:rPr lang="en-US" dirty="0" err="1">
                <a:latin typeface="Arial" charset="0"/>
                <a:ea typeface="ＭＳ Ｐゴシック" charset="0"/>
                <a:cs typeface="ＭＳ Ｐゴシック" charset="0"/>
              </a:rPr>
              <a:t>Willapa</a:t>
            </a:r>
            <a:r>
              <a:rPr lang="en-US" dirty="0">
                <a:latin typeface="Arial" charset="0"/>
                <a:ea typeface="ＭＳ Ｐゴシック" charset="0"/>
                <a:cs typeface="ＭＳ Ｐゴシック" charset="0"/>
              </a:rPr>
              <a:t> Bay in southwestern Washington state. </a:t>
            </a:r>
            <a:endParaRPr lang="en-US" dirty="0" smtClean="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VIRTUAL FIELD EXPERIENCE: </a:t>
            </a:r>
            <a:r>
              <a:rPr lang="en-US" dirty="0">
                <a:latin typeface="Arial" charset="0"/>
                <a:ea typeface="ＭＳ Ｐゴシック" charset="0"/>
                <a:cs typeface="ＭＳ Ｐゴシック" charset="0"/>
              </a:rPr>
              <a:t>A virtual field experience for this field site is provided on this DVD at: 6.TOTLE VFE and Field Trips &gt; Virtual Field Experiences</a:t>
            </a:r>
          </a:p>
          <a:p>
            <a:r>
              <a:rPr lang="en-US" dirty="0">
                <a:latin typeface="Arial" charset="0"/>
                <a:ea typeface="ＭＳ Ｐゴシック" charset="0"/>
                <a:cs typeface="ＭＳ Ｐゴシック" charset="0"/>
              </a:rPr>
              <a:t>To run the virtual field experience from this DVD, open the </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index.html</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file in the Virtual Field Experiences folder in a web browser such as Safari or Firefox or Explorer.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t>
            </a:r>
            <a:r>
              <a:rPr lang="en-US" b="1" i="1" dirty="0" smtClean="0"/>
              <a:t>At Risk:</a:t>
            </a:r>
            <a:r>
              <a:rPr lang="en-US" b="1" i="1" baseline="0" dirty="0" smtClean="0"/>
              <a:t> Earthquakes and Tsunamis on the West Coast</a:t>
            </a:r>
            <a:r>
              <a:rPr lang="en-US" baseline="0" dirty="0" smtClean="0"/>
              <a:t>, by J. </a:t>
            </a:r>
            <a:r>
              <a:rPr lang="en-US" baseline="0" dirty="0" err="1" smtClean="0"/>
              <a:t>Clague</a:t>
            </a:r>
            <a:r>
              <a:rPr lang="en-US" baseline="0" dirty="0" smtClean="0"/>
              <a:t> and others.</a:t>
            </a:r>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9</a:t>
            </a:fld>
            <a:endParaRPr lang="en-US"/>
          </a:p>
        </p:txBody>
      </p:sp>
    </p:spTree>
    <p:extLst>
      <p:ext uri="{BB962C8B-B14F-4D97-AF65-F5344CB8AC3E}">
        <p14:creationId xmlns:p14="http://schemas.microsoft.com/office/powerpoint/2010/main" val="217025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6B0492-E6E5-F141-814C-9FEE40DC2320}" type="slidenum">
              <a:rPr lang="en-US" sz="1200">
                <a:latin typeface="Times" charset="0"/>
              </a:rPr>
              <a:pPr eaLnBrk="1" hangingPunct="1"/>
              <a:t>10</a:t>
            </a:fld>
            <a:endParaRPr lang="en-US" sz="1200">
              <a:latin typeface="Times" charset="0"/>
            </a:endParaRPr>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9"/>
          <p:cNvSpPr>
            <a:spLocks noGrp="1" noChangeArrowheads="1"/>
          </p:cNvSpPr>
          <p:nvPr>
            <p:ph type="sldNum" sz="quarter" idx="5"/>
          </p:nvPr>
        </p:nvSpPr>
        <p:spPr>
          <a:noFill/>
        </p:spPr>
        <p:txBody>
          <a:bodyPr/>
          <a:lstStyle/>
          <a:p>
            <a:fld id="{3E0B456A-F798-9842-9BB1-C64CD7C76095}" type="slidenum">
              <a:rPr lang="en-US">
                <a:latin typeface="Tahoma" pitchFamily="27" charset="0"/>
              </a:rPr>
              <a:pPr/>
              <a:t>11</a:t>
            </a:fld>
            <a:endParaRPr lang="en-US">
              <a:latin typeface="Tahoma" pitchFamily="27" charset="0"/>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7" charset="0"/>
              <a:ea typeface="ＭＳ Ｐゴシック" pitchFamily="27" charset="-128"/>
              <a:cs typeface="ＭＳ Ｐゴシック" pitchFamily="27"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1/25/16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298335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1/25/16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380015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1/25/16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183436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endParaRPr lang="en-US"/>
          </a:p>
        </p:txBody>
      </p:sp>
      <p:sp>
        <p:nvSpPr>
          <p:cNvPr id="6" name="Footer Placeholder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endParaRPr 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fld id="{A1F38E35-6795-324F-B4B2-55833471FC58}" type="slidenum">
              <a:rPr lang="en-US"/>
              <a:pPr/>
              <a:t>‹#›</a:t>
            </a:fld>
            <a:endParaRPr lang="en-US"/>
          </a:p>
        </p:txBody>
      </p:sp>
    </p:spTree>
    <p:extLst>
      <p:ext uri="{BB962C8B-B14F-4D97-AF65-F5344CB8AC3E}">
        <p14:creationId xmlns:p14="http://schemas.microsoft.com/office/powerpoint/2010/main" val="4059553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1/25/16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346191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1/25/16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3065646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1/25/16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861093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1/25/16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2813855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1/25/16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2392147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1/25/16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206050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1/25/16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374068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1/25/16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a:p>
        </p:txBody>
      </p:sp>
    </p:spTree>
    <p:extLst>
      <p:ext uri="{BB962C8B-B14F-4D97-AF65-F5344CB8AC3E}">
        <p14:creationId xmlns:p14="http://schemas.microsoft.com/office/powerpoint/2010/main" val="7005469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16261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rgbClr val="660066"/>
          </a:solidFill>
          <a:latin typeface="Comic Sans MS"/>
          <a:ea typeface="+mj-ea"/>
          <a:cs typeface="Comic Sans MS"/>
        </a:defRPr>
      </a:lvl1pPr>
    </p:titleStyle>
    <p:bodyStyle>
      <a:lvl1pPr marL="342900" indent="-342900" algn="l" defTabSz="457200" rtl="0" eaLnBrk="1" latinLnBrk="0" hangingPunct="1">
        <a:spcBef>
          <a:spcPct val="20000"/>
        </a:spcBef>
        <a:buFont typeface="Arial"/>
        <a:buChar char="•"/>
        <a:defRPr sz="3200" kern="1200">
          <a:solidFill>
            <a:srgbClr val="660066"/>
          </a:solidFill>
          <a:latin typeface="Comic Sans MS"/>
          <a:ea typeface="+mn-ea"/>
          <a:cs typeface="Comic Sans MS"/>
        </a:defRPr>
      </a:lvl1pPr>
      <a:lvl2pPr marL="742950" indent="-285750" algn="l" defTabSz="457200" rtl="0" eaLnBrk="1" latinLnBrk="0" hangingPunct="1">
        <a:spcBef>
          <a:spcPct val="20000"/>
        </a:spcBef>
        <a:buFont typeface="Arial"/>
        <a:buChar char="–"/>
        <a:defRPr sz="2800" kern="1200">
          <a:solidFill>
            <a:srgbClr val="660066"/>
          </a:solidFill>
          <a:latin typeface="Comic Sans MS"/>
          <a:ea typeface="+mn-ea"/>
          <a:cs typeface="Comic Sans MS"/>
        </a:defRPr>
      </a:lvl2pPr>
      <a:lvl3pPr marL="1143000" indent="-228600" algn="l" defTabSz="457200" rtl="0" eaLnBrk="1" latinLnBrk="0" hangingPunct="1">
        <a:spcBef>
          <a:spcPct val="20000"/>
        </a:spcBef>
        <a:buFont typeface="Arial"/>
        <a:buChar char="•"/>
        <a:defRPr sz="2400" kern="1200">
          <a:solidFill>
            <a:srgbClr val="660066"/>
          </a:solidFill>
          <a:latin typeface="Comic Sans MS"/>
          <a:ea typeface="+mn-ea"/>
          <a:cs typeface="Comic Sans MS"/>
        </a:defRPr>
      </a:lvl3pPr>
      <a:lvl4pPr marL="1600200" indent="-228600" algn="l" defTabSz="457200" rtl="0" eaLnBrk="1" latinLnBrk="0" hangingPunct="1">
        <a:spcBef>
          <a:spcPct val="20000"/>
        </a:spcBef>
        <a:buFont typeface="Arial"/>
        <a:buChar char="–"/>
        <a:defRPr sz="2000" kern="1200">
          <a:solidFill>
            <a:srgbClr val="660066"/>
          </a:solidFill>
          <a:latin typeface="Comic Sans MS"/>
          <a:ea typeface="+mn-ea"/>
          <a:cs typeface="Comic Sans MS"/>
        </a:defRPr>
      </a:lvl4pPr>
      <a:lvl5pPr marL="2057400" indent="-228600" algn="l" defTabSz="457200" rtl="0" eaLnBrk="1" latinLnBrk="0" hangingPunct="1">
        <a:spcBef>
          <a:spcPct val="20000"/>
        </a:spcBef>
        <a:buFont typeface="Arial"/>
        <a:buChar char="»"/>
        <a:defRPr sz="2000" kern="1200">
          <a:solidFill>
            <a:srgbClr val="660066"/>
          </a:solidFill>
          <a:latin typeface="Comic Sans MS"/>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9.xml"/><Relationship Id="rId5" Type="http://schemas.openxmlformats.org/officeDocument/2006/relationships/image" Target="../media/image17.png"/><Relationship Id="rId6" Type="http://schemas.openxmlformats.org/officeDocument/2006/relationships/image" Target="../media/image18.png"/><Relationship Id="rId1" Type="http://schemas.microsoft.com/office/2007/relationships/media" Target="../media/media1.mov"/><Relationship Id="rId2" Type="http://schemas.openxmlformats.org/officeDocument/2006/relationships/video" Target="../media/media1.mov"/></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tiff"/><Relationship Id="rId3" Type="http://schemas.openxmlformats.org/officeDocument/2006/relationships/image" Target="../media/image22.tif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tiff"/><Relationship Id="rId3" Type="http://schemas.openxmlformats.org/officeDocument/2006/relationships/image" Target="../media/image3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6.tiff"/></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1.xml"/><Relationship Id="rId2" Type="http://schemas.openxmlformats.org/officeDocument/2006/relationships/image" Target="../media/image3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tiff"/></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7.xml"/><Relationship Id="rId5" Type="http://schemas.openxmlformats.org/officeDocument/2006/relationships/image" Target="../media/image51.png"/><Relationship Id="rId1" Type="http://schemas.microsoft.com/office/2007/relationships/media" Target="../media/media2.mov"/><Relationship Id="rId2" Type="http://schemas.openxmlformats.org/officeDocument/2006/relationships/video" Target="../media/media2.mov"/></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8.tiff"/></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 Id="rId3"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1.tiff"/><Relationship Id="rId3"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7.xml"/><Relationship Id="rId5" Type="http://schemas.openxmlformats.org/officeDocument/2006/relationships/image" Target="../media/image73.png"/><Relationship Id="rId1" Type="http://schemas.microsoft.com/office/2007/relationships/media" Target="file://localhost/Users/butler/Documents/ScienceEducation/20110311%20Japan%20-%20Cascadia/Subduction_GPS_IslandArc.mov" TargetMode="External"/><Relationship Id="rId2" Type="http://schemas.openxmlformats.org/officeDocument/2006/relationships/video" Target="file://localhost/Users/butler/Documents/ScienceEducation/20110311%20Japan%20-%20Cascadia/Subduction_GPS_IslandArc.mov"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 y="-76200"/>
            <a:ext cx="9144000" cy="609600"/>
          </a:xfrm>
          <a:effectLst/>
        </p:spPr>
        <p:txBody>
          <a:bodyPr/>
          <a:lstStyle/>
          <a:p>
            <a:pPr algn="ctr" eaLnBrk="1" hangingPunct="1"/>
            <a:r>
              <a:rPr lang="en-US" sz="3200" dirty="0" smtClean="0">
                <a:solidFill>
                  <a:srgbClr val="660066"/>
                </a:solidFill>
                <a:latin typeface="Comic Sans MS" pitchFamily="30" charset="0"/>
                <a:ea typeface="ＭＳ Ｐゴシック" pitchFamily="30" charset="-128"/>
                <a:cs typeface="ＭＳ Ｐゴシック" pitchFamily="30" charset="-128"/>
              </a:rPr>
              <a:t>Past Great </a:t>
            </a:r>
            <a:r>
              <a:rPr lang="en-US" sz="3200" dirty="0" err="1" smtClean="0">
                <a:solidFill>
                  <a:srgbClr val="660066"/>
                </a:solidFill>
                <a:latin typeface="Comic Sans MS" pitchFamily="30" charset="0"/>
                <a:ea typeface="ＭＳ Ｐゴシック" pitchFamily="30" charset="-128"/>
                <a:cs typeface="ＭＳ Ｐゴシック" pitchFamily="30" charset="-128"/>
              </a:rPr>
              <a:t>Cascadia</a:t>
            </a:r>
            <a:r>
              <a:rPr lang="en-US" sz="3200" dirty="0" smtClean="0">
                <a:solidFill>
                  <a:srgbClr val="660066"/>
                </a:solidFill>
                <a:latin typeface="Comic Sans MS" pitchFamily="30" charset="0"/>
                <a:ea typeface="ＭＳ Ｐゴシック" pitchFamily="30" charset="-128"/>
                <a:cs typeface="ＭＳ Ｐゴシック" pitchFamily="30" charset="-128"/>
              </a:rPr>
              <a:t> Earthquakes and Tsunamis</a:t>
            </a:r>
            <a:endParaRPr lang="en-US" sz="3200" dirty="0">
              <a:solidFill>
                <a:srgbClr val="660066"/>
              </a:solidFill>
              <a:latin typeface="Comic Sans MS" pitchFamily="30" charset="0"/>
              <a:ea typeface="ＭＳ Ｐゴシック" pitchFamily="30" charset="-128"/>
              <a:cs typeface="ＭＳ Ｐゴシック" pitchFamily="30" charset="-128"/>
            </a:endParaRPr>
          </a:p>
        </p:txBody>
      </p:sp>
      <p:sp>
        <p:nvSpPr>
          <p:cNvPr id="423939" name="Rectangle 3"/>
          <p:cNvSpPr>
            <a:spLocks noChangeArrowheads="1"/>
          </p:cNvSpPr>
          <p:nvPr/>
        </p:nvSpPr>
        <p:spPr bwMode="auto">
          <a:xfrm>
            <a:off x="609600" y="4267200"/>
            <a:ext cx="8534400" cy="2514600"/>
          </a:xfrm>
          <a:prstGeom prst="rect">
            <a:avLst/>
          </a:prstGeom>
          <a:noFill/>
          <a:ln w="9525">
            <a:noFill/>
            <a:miter lim="800000"/>
            <a:headEnd/>
            <a:tailEnd/>
          </a:ln>
        </p:spPr>
        <p:txBody>
          <a:bodyPr>
            <a:prstTxWarp prst="textNoShape">
              <a:avLst/>
            </a:prstTxWarp>
          </a:bodyPr>
          <a:lstStyle/>
          <a:p>
            <a:pPr eaLnBrk="1" hangingPunct="1">
              <a:lnSpc>
                <a:spcPts val="2600"/>
              </a:lnSpc>
              <a:spcBef>
                <a:spcPct val="60000"/>
              </a:spcBef>
              <a:buClr>
                <a:schemeClr val="tx1"/>
              </a:buClr>
            </a:pPr>
            <a:r>
              <a:rPr lang="en-US" sz="2400" dirty="0" smtClean="0">
                <a:solidFill>
                  <a:srgbClr val="660066"/>
                </a:solidFill>
                <a:latin typeface="Comic Sans MS"/>
                <a:cs typeface="Comic Sans MS"/>
              </a:rPr>
              <a:t>Juan de Fuca </a:t>
            </a:r>
            <a:r>
              <a:rPr lang="en-US" sz="2400" dirty="0" err="1" smtClean="0">
                <a:solidFill>
                  <a:srgbClr val="660066"/>
                </a:solidFill>
                <a:latin typeface="Comic Sans MS"/>
                <a:cs typeface="Comic Sans MS"/>
              </a:rPr>
              <a:t>subducts</a:t>
            </a:r>
            <a:r>
              <a:rPr lang="en-US" sz="2400" dirty="0" smtClean="0">
                <a:solidFill>
                  <a:srgbClr val="660066"/>
                </a:solidFill>
                <a:latin typeface="Comic Sans MS"/>
                <a:cs typeface="Comic Sans MS"/>
              </a:rPr>
              <a:t> beneath Pacific Northwest portion of North American Plate at </a:t>
            </a:r>
            <a:r>
              <a:rPr lang="en-US" sz="2400" dirty="0" err="1" smtClean="0">
                <a:solidFill>
                  <a:srgbClr val="660066"/>
                </a:solidFill>
                <a:latin typeface="Comic Sans MS"/>
                <a:cs typeface="Comic Sans MS"/>
              </a:rPr>
              <a:t>Cascadia</a:t>
            </a:r>
            <a:r>
              <a:rPr lang="en-US" sz="2400" dirty="0" smtClean="0">
                <a:solidFill>
                  <a:srgbClr val="660066"/>
                </a:solidFill>
                <a:latin typeface="Comic Sans MS"/>
                <a:cs typeface="Comic Sans MS"/>
              </a:rPr>
              <a:t> </a:t>
            </a:r>
            <a:r>
              <a:rPr lang="en-US" sz="2400" dirty="0" err="1" smtClean="0">
                <a:solidFill>
                  <a:srgbClr val="660066"/>
                </a:solidFill>
                <a:latin typeface="Comic Sans MS"/>
                <a:cs typeface="Comic Sans MS"/>
              </a:rPr>
              <a:t>subduction</a:t>
            </a:r>
            <a:r>
              <a:rPr lang="en-US" sz="2400" dirty="0" smtClean="0">
                <a:solidFill>
                  <a:srgbClr val="660066"/>
                </a:solidFill>
                <a:latin typeface="Comic Sans MS"/>
                <a:cs typeface="Comic Sans MS"/>
              </a:rPr>
              <a:t> zone. </a:t>
            </a:r>
          </a:p>
          <a:p>
            <a:pPr eaLnBrk="1" hangingPunct="1">
              <a:lnSpc>
                <a:spcPts val="2600"/>
              </a:lnSpc>
              <a:spcBef>
                <a:spcPct val="60000"/>
              </a:spcBef>
              <a:buClr>
                <a:schemeClr val="tx1"/>
              </a:buClr>
            </a:pPr>
            <a:r>
              <a:rPr lang="en-US" sz="2400" dirty="0" smtClean="0">
                <a:solidFill>
                  <a:srgbClr val="660066"/>
                </a:solidFill>
                <a:latin typeface="Comic Sans MS"/>
                <a:cs typeface="Comic Sans MS"/>
              </a:rPr>
              <a:t>Last great </a:t>
            </a:r>
            <a:r>
              <a:rPr lang="en-US" sz="2400" dirty="0" err="1" smtClean="0">
                <a:solidFill>
                  <a:srgbClr val="660066"/>
                </a:solidFill>
                <a:latin typeface="Comic Sans MS"/>
                <a:cs typeface="Comic Sans MS"/>
              </a:rPr>
              <a:t>Cascadia</a:t>
            </a:r>
            <a:r>
              <a:rPr lang="en-US" sz="2400" dirty="0" smtClean="0">
                <a:solidFill>
                  <a:srgbClr val="660066"/>
                </a:solidFill>
                <a:latin typeface="Comic Sans MS"/>
                <a:cs typeface="Comic Sans MS"/>
              </a:rPr>
              <a:t> earthquake occurred on </a:t>
            </a:r>
            <a:br>
              <a:rPr lang="en-US" sz="2400" dirty="0" smtClean="0">
                <a:solidFill>
                  <a:srgbClr val="660066"/>
                </a:solidFill>
                <a:latin typeface="Comic Sans MS"/>
                <a:cs typeface="Comic Sans MS"/>
              </a:rPr>
            </a:br>
            <a:r>
              <a:rPr lang="en-US" sz="2400" dirty="0" smtClean="0">
                <a:solidFill>
                  <a:srgbClr val="660066"/>
                </a:solidFill>
                <a:latin typeface="Comic Sans MS"/>
                <a:cs typeface="Comic Sans MS"/>
              </a:rPr>
              <a:t>January 26, 1700 at about 9:00 PM local time.</a:t>
            </a:r>
          </a:p>
          <a:p>
            <a:pPr eaLnBrk="1" hangingPunct="1">
              <a:lnSpc>
                <a:spcPts val="2600"/>
              </a:lnSpc>
              <a:spcBef>
                <a:spcPct val="60000"/>
              </a:spcBef>
              <a:buClr>
                <a:schemeClr val="tx1"/>
              </a:buClr>
            </a:pPr>
            <a:r>
              <a:rPr lang="en-US" sz="2400" dirty="0" smtClean="0">
                <a:solidFill>
                  <a:srgbClr val="660066"/>
                </a:solidFill>
                <a:latin typeface="Comic Sans MS"/>
                <a:cs typeface="Comic Sans MS"/>
              </a:rPr>
              <a:t>Analogous to Sumatra 2004, Chile 2010, and Tohoku, Japan 2011 great earthquakes.</a:t>
            </a:r>
            <a:endParaRPr lang="en-US" sz="2400" dirty="0">
              <a:solidFill>
                <a:srgbClr val="660066"/>
              </a:solidFill>
              <a:latin typeface="Comic Sans MS"/>
              <a:cs typeface="Comic Sans MS"/>
            </a:endParaRPr>
          </a:p>
        </p:txBody>
      </p:sp>
      <p:pic>
        <p:nvPicPr>
          <p:cNvPr id="5" name="Picture 4" descr="CascadiaEQSources.jpg"/>
          <p:cNvPicPr>
            <a:picLocks noChangeAspect="1"/>
          </p:cNvPicPr>
          <p:nvPr/>
        </p:nvPicPr>
        <p:blipFill>
          <a:blip r:embed="rId3"/>
          <a:stretch>
            <a:fillRect/>
          </a:stretch>
        </p:blipFill>
        <p:spPr>
          <a:xfrm>
            <a:off x="2057400" y="554736"/>
            <a:ext cx="5082114" cy="3712464"/>
          </a:xfrm>
          <a:prstGeom prst="rect">
            <a:avLst/>
          </a:prstGeom>
          <a:ln w="19050"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Tree>
    <p:extLst>
      <p:ext uri="{BB962C8B-B14F-4D97-AF65-F5344CB8AC3E}">
        <p14:creationId xmlns:p14="http://schemas.microsoft.com/office/powerpoint/2010/main" val="1132051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3939"/>
                                        </p:tgtEl>
                                        <p:attrNameLst>
                                          <p:attrName>style.visibility</p:attrName>
                                        </p:attrNameLst>
                                      </p:cBhvr>
                                      <p:to>
                                        <p:strVal val="visible"/>
                                      </p:to>
                                    </p:set>
                                    <p:animEffect transition="in" filter="wipe(left)">
                                      <p:cBhvr>
                                        <p:cTn id="7" dur="500"/>
                                        <p:tgtEl>
                                          <p:spTgt spid="423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40" name="Picture 8" descr="ForestFo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33500" y="3429000"/>
            <a:ext cx="3795713" cy="2819400"/>
          </a:xfrm>
          <a:prstGeom prst="rect">
            <a:avLst/>
          </a:prstGeom>
          <a:noFill/>
          <a:ln w="19050">
            <a:solidFill>
              <a:srgbClr val="660066"/>
            </a:solidFill>
            <a:miter lim="800000"/>
            <a:headEnd/>
            <a:tailEnd/>
          </a:ln>
          <a:effectLst>
            <a:outerShdw blurRad="50800" dist="38100" dir="2700000">
              <a:srgbClr val="000000">
                <a:alpha val="43000"/>
              </a:srgbClr>
            </a:outerShdw>
          </a:effectLst>
        </p:spPr>
      </p:pic>
      <p:pic>
        <p:nvPicPr>
          <p:cNvPr id="376836" name="Picture 4" descr="ShovelScale"/>
          <p:cNvPicPr>
            <a:picLocks noChangeAspect="1" noChangeArrowheads="1"/>
          </p:cNvPicPr>
          <p:nvPr/>
        </p:nvPicPr>
        <p:blipFill>
          <a:blip r:embed="rId4"/>
          <a:srcRect/>
          <a:stretch>
            <a:fillRect/>
          </a:stretch>
        </p:blipFill>
        <p:spPr bwMode="auto">
          <a:xfrm>
            <a:off x="5264150" y="3429000"/>
            <a:ext cx="3803650" cy="2819400"/>
          </a:xfrm>
          <a:prstGeom prst="rect">
            <a:avLst/>
          </a:prstGeom>
          <a:noFill/>
          <a:ln w="19050">
            <a:solidFill>
              <a:srgbClr val="660066"/>
            </a:solidFill>
            <a:miter lim="800000"/>
            <a:headEnd/>
            <a:tailEnd/>
          </a:ln>
          <a:effectLst>
            <a:outerShdw blurRad="50800" dist="38100" dir="2700000">
              <a:srgbClr val="000000">
                <a:alpha val="43000"/>
              </a:srgbClr>
            </a:outerShdw>
          </a:effectLst>
        </p:spPr>
      </p:pic>
      <p:pic>
        <p:nvPicPr>
          <p:cNvPr id="376838" name="Picture 6" descr="083 Diatom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3429000"/>
            <a:ext cx="1039813" cy="1420813"/>
          </a:xfrm>
          <a:prstGeom prst="rect">
            <a:avLst/>
          </a:prstGeom>
          <a:noFill/>
          <a:ln w="19050">
            <a:solidFill>
              <a:srgbClr val="660066"/>
            </a:solidFill>
            <a:miter lim="800000"/>
            <a:headEnd/>
            <a:tailEnd/>
          </a:ln>
          <a:effectLst>
            <a:outerShdw blurRad="50800" dist="38100" dir="2700000">
              <a:srgbClr val="000000">
                <a:alpha val="43000"/>
              </a:srgbClr>
            </a:outerShdw>
          </a:effectLst>
        </p:spPr>
      </p:pic>
      <p:pic>
        <p:nvPicPr>
          <p:cNvPr id="376839" name="Picture 7" descr="011 Earthquake mas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891088"/>
            <a:ext cx="1039813" cy="1357312"/>
          </a:xfrm>
          <a:prstGeom prst="rect">
            <a:avLst/>
          </a:prstGeom>
          <a:noFill/>
          <a:ln w="19050">
            <a:solidFill>
              <a:srgbClr val="660066"/>
            </a:solidFill>
            <a:miter lim="800000"/>
            <a:headEnd/>
            <a:tailEnd/>
          </a:ln>
          <a:effectLst>
            <a:outerShdw blurRad="50800" dist="38100" dir="2700000">
              <a:srgbClr val="000000">
                <a:alpha val="43000"/>
              </a:srgbClr>
            </a:outerShdw>
          </a:effectLst>
        </p:spPr>
      </p:pic>
      <p:sp>
        <p:nvSpPr>
          <p:cNvPr id="37895" name="Content Placeholder 10"/>
          <p:cNvSpPr>
            <a:spLocks noGrp="1"/>
          </p:cNvSpPr>
          <p:nvPr>
            <p:ph idx="1"/>
          </p:nvPr>
        </p:nvSpPr>
        <p:spPr>
          <a:xfrm>
            <a:off x="268108" y="301982"/>
            <a:ext cx="8763180" cy="2844796"/>
          </a:xfrm>
          <a:solidFill>
            <a:schemeClr val="bg1">
              <a:alpha val="59999"/>
            </a:schemeClr>
          </a:solidFill>
        </p:spPr>
        <p:txBody>
          <a:bodyPr>
            <a:noAutofit/>
          </a:bodyPr>
          <a:lstStyle/>
          <a:p>
            <a:pPr eaLnBrk="1" hangingPunct="1">
              <a:buFont typeface="Arial" charset="0"/>
              <a:buNone/>
            </a:pPr>
            <a:r>
              <a:rPr lang="en-US" i="1" dirty="0" smtClean="0">
                <a:solidFill>
                  <a:srgbClr val="660066"/>
                </a:solidFill>
                <a:latin typeface="Comic Sans MS" charset="0"/>
              </a:rPr>
              <a:t>	Cascadia </a:t>
            </a:r>
            <a:r>
              <a:rPr lang="en-US" i="1" dirty="0">
                <a:solidFill>
                  <a:srgbClr val="660066"/>
                </a:solidFill>
                <a:latin typeface="Comic Sans MS" charset="0"/>
              </a:rPr>
              <a:t>Tsunami Geology Storyline</a:t>
            </a:r>
          </a:p>
          <a:p>
            <a:pPr eaLnBrk="1" hangingPunct="1">
              <a:spcAft>
                <a:spcPts val="1800"/>
              </a:spcAft>
              <a:buFont typeface="Arial" charset="0"/>
              <a:buNone/>
            </a:pPr>
            <a:r>
              <a:rPr lang="en-US" sz="2800" dirty="0" smtClean="0">
                <a:solidFill>
                  <a:srgbClr val="660066"/>
                </a:solidFill>
                <a:latin typeface="Comic Sans MS" charset="0"/>
              </a:rPr>
              <a:t>	Great </a:t>
            </a:r>
            <a:r>
              <a:rPr lang="en-US" sz="2800" dirty="0">
                <a:solidFill>
                  <a:srgbClr val="660066"/>
                </a:solidFill>
                <a:latin typeface="Comic Sans MS" charset="0"/>
              </a:rPr>
              <a:t>earthquake January 26, 1700 @ 9 PM</a:t>
            </a:r>
          </a:p>
          <a:p>
            <a:pPr marL="0" indent="0" eaLnBrk="1" hangingPunct="1">
              <a:buFont typeface="Arial" charset="0"/>
              <a:buNone/>
            </a:pPr>
            <a:r>
              <a:rPr lang="en-US" sz="2800" dirty="0">
                <a:solidFill>
                  <a:srgbClr val="660066"/>
                </a:solidFill>
                <a:latin typeface="Comic Sans MS" charset="0"/>
              </a:rPr>
              <a:t>Ghost forests, buried soils, diatoms, tsunami sand sheets, liquefaction, </a:t>
            </a:r>
            <a:r>
              <a:rPr lang="en-US" sz="2800" dirty="0" err="1">
                <a:solidFill>
                  <a:srgbClr val="660066"/>
                </a:solidFill>
                <a:latin typeface="Comic Sans MS" charset="0"/>
              </a:rPr>
              <a:t>turbidites</a:t>
            </a:r>
            <a:r>
              <a:rPr lang="en-US" sz="2800" dirty="0">
                <a:solidFill>
                  <a:srgbClr val="660066"/>
                </a:solidFill>
                <a:latin typeface="Comic Sans MS" charset="0"/>
              </a:rPr>
              <a:t>, Native American oral history, and written Japanese </a:t>
            </a:r>
            <a:r>
              <a:rPr lang="en-US" sz="2800" dirty="0" smtClean="0">
                <a:solidFill>
                  <a:srgbClr val="660066"/>
                </a:solidFill>
                <a:latin typeface="Comic Sans MS" charset="0"/>
              </a:rPr>
              <a:t>history.</a:t>
            </a:r>
            <a:endParaRPr lang="en-US" sz="2800" dirty="0">
              <a:solidFill>
                <a:srgbClr val="660066"/>
              </a:solidFill>
              <a:latin typeface="Comic Sans MS" charset="0"/>
            </a:endParaRPr>
          </a:p>
          <a:p>
            <a:pPr eaLnBrk="1" hangingPunct="1"/>
            <a:endParaRPr lang="en-US" sz="3600" dirty="0">
              <a:solidFill>
                <a:srgbClr val="660066"/>
              </a:solidFill>
              <a:latin typeface="Comic Sans MS" charset="0"/>
            </a:endParaRPr>
          </a:p>
        </p:txBody>
      </p:sp>
      <p:sp>
        <p:nvSpPr>
          <p:cNvPr id="37896" name="Rectangle 1037"/>
          <p:cNvSpPr>
            <a:spLocks noChangeArrowheads="1"/>
          </p:cNvSpPr>
          <p:nvPr/>
        </p:nvSpPr>
        <p:spPr bwMode="auto">
          <a:xfrm>
            <a:off x="6488113" y="4191000"/>
            <a:ext cx="2543175" cy="37782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660066"/>
                </a:solidFill>
                <a:latin typeface="Comic Sans MS" charset="0"/>
                <a:cs typeface="Comic Sans MS" charset="0"/>
              </a:rPr>
              <a:t>Intertidal mud &amp; clay</a:t>
            </a:r>
          </a:p>
        </p:txBody>
      </p:sp>
      <p:sp>
        <p:nvSpPr>
          <p:cNvPr id="37897" name="Rectangle 1037"/>
          <p:cNvSpPr>
            <a:spLocks noChangeArrowheads="1"/>
          </p:cNvSpPr>
          <p:nvPr/>
        </p:nvSpPr>
        <p:spPr bwMode="auto">
          <a:xfrm>
            <a:off x="7418388" y="4953000"/>
            <a:ext cx="1612900" cy="369888"/>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660066"/>
                </a:solidFill>
                <a:latin typeface="Comic Sans MS" charset="0"/>
                <a:cs typeface="Comic Sans MS" charset="0"/>
              </a:rPr>
              <a:t>Tsunami sand</a:t>
            </a:r>
          </a:p>
        </p:txBody>
      </p:sp>
      <p:sp>
        <p:nvSpPr>
          <p:cNvPr id="37898" name="Rectangle 1037"/>
          <p:cNvSpPr>
            <a:spLocks noChangeArrowheads="1"/>
          </p:cNvSpPr>
          <p:nvPr/>
        </p:nvSpPr>
        <p:spPr bwMode="auto">
          <a:xfrm>
            <a:off x="7696200" y="5486400"/>
            <a:ext cx="1335088" cy="369888"/>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660066"/>
                </a:solidFill>
                <a:latin typeface="Comic Sans MS" charset="0"/>
                <a:cs typeface="Comic Sans MS" charset="0"/>
              </a:rPr>
              <a:t>Forest soil</a:t>
            </a:r>
          </a:p>
        </p:txBody>
      </p:sp>
    </p:spTree>
    <p:extLst>
      <p:ext uri="{BB962C8B-B14F-4D97-AF65-F5344CB8AC3E}">
        <p14:creationId xmlns:p14="http://schemas.microsoft.com/office/powerpoint/2010/main" val="36712668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1027"/>
          <p:cNvSpPr>
            <a:spLocks noGrp="1" noChangeArrowheads="1"/>
          </p:cNvSpPr>
          <p:nvPr>
            <p:ph type="subTitle" sz="quarter" idx="1"/>
          </p:nvPr>
        </p:nvSpPr>
        <p:spPr>
          <a:xfrm>
            <a:off x="609600" y="1600200"/>
            <a:ext cx="4038600" cy="4191000"/>
          </a:xfrm>
        </p:spPr>
        <p:txBody>
          <a:bodyPr/>
          <a:lstStyle/>
          <a:p>
            <a:pPr algn="l" eaLnBrk="1" hangingPunct="1">
              <a:lnSpc>
                <a:spcPts val="4160"/>
              </a:lnSpc>
            </a:pPr>
            <a:r>
              <a:rPr lang="en-US" sz="2400" dirty="0" smtClean="0">
                <a:solidFill>
                  <a:srgbClr val="660066"/>
                </a:solidFill>
                <a:ea typeface="ＭＳ Ｐゴシック" pitchFamily="27" charset="-128"/>
                <a:cs typeface="ＭＳ Ｐゴシック" pitchFamily="27" charset="-128"/>
              </a:rPr>
              <a:t>Sediment deposited on continental shelf can surge down submarine canyons in turbidity currents. The resulting “</a:t>
            </a:r>
            <a:r>
              <a:rPr lang="en-US" sz="2400" dirty="0" err="1" smtClean="0">
                <a:solidFill>
                  <a:srgbClr val="660066"/>
                </a:solidFill>
                <a:ea typeface="ＭＳ Ｐゴシック" pitchFamily="27" charset="-128"/>
                <a:cs typeface="ＭＳ Ｐゴシック" pitchFamily="27" charset="-128"/>
              </a:rPr>
              <a:t>turbidite</a:t>
            </a:r>
            <a:r>
              <a:rPr lang="en-US" sz="2400" dirty="0" smtClean="0">
                <a:solidFill>
                  <a:srgbClr val="660066"/>
                </a:solidFill>
                <a:ea typeface="ＭＳ Ｐゴシック" pitchFamily="27" charset="-128"/>
                <a:cs typeface="ＭＳ Ｐゴシック" pitchFamily="27" charset="-128"/>
              </a:rPr>
              <a:t>” layer has coarse sand on bottom and fine clay on top.</a:t>
            </a:r>
          </a:p>
        </p:txBody>
      </p:sp>
      <p:pic>
        <p:nvPicPr>
          <p:cNvPr id="52228" name="Picture 1029" descr="BathymetryPN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2963" y="914400"/>
            <a:ext cx="4338637" cy="5761037"/>
          </a:xfrm>
          <a:prstGeom prst="rect">
            <a:avLst/>
          </a:prstGeom>
          <a:noFill/>
          <a:ln w="28575" cap="flat" cmpd="sng" algn="ctr">
            <a:solidFill>
              <a:srgbClr val="FF6600"/>
            </a:solidFill>
            <a:prstDash val="solid"/>
            <a:miter lim="800000"/>
            <a:headEnd type="none" w="med" len="med"/>
            <a:tailEnd type="none" w="med" len="med"/>
          </a:ln>
          <a:effectLst>
            <a:outerShdw blurRad="50800" dist="38100" dir="2700000">
              <a:srgbClr val="000000">
                <a:alpha val="43000"/>
              </a:srgbClr>
            </a:outerShdw>
          </a:effectLst>
        </p:spPr>
      </p:pic>
      <p:sp>
        <p:nvSpPr>
          <p:cNvPr id="7" name="Rectangle 6"/>
          <p:cNvSpPr>
            <a:spLocks noChangeArrowheads="1"/>
          </p:cNvSpPr>
          <p:nvPr/>
        </p:nvSpPr>
        <p:spPr bwMode="auto">
          <a:xfrm>
            <a:off x="1" y="395517"/>
            <a:ext cx="6316178" cy="762000"/>
          </a:xfrm>
          <a:prstGeom prst="rect">
            <a:avLst/>
          </a:prstGeom>
          <a:noFill/>
          <a:ln>
            <a:noFill/>
          </a:ln>
          <a:extLst/>
        </p:spPr>
        <p:txBody>
          <a:bodyPr/>
          <a:lstStyle/>
          <a:p>
            <a:pPr algn="ctr">
              <a:lnSpc>
                <a:spcPts val="2800"/>
              </a:lnSpc>
            </a:pPr>
            <a:r>
              <a:rPr lang="en-US" sz="2800" dirty="0" smtClean="0">
                <a:solidFill>
                  <a:srgbClr val="660066"/>
                </a:solidFill>
                <a:latin typeface="Comic Sans MS" charset="0"/>
              </a:rPr>
              <a:t>Turbidites in Marine Sediment Cores</a:t>
            </a:r>
            <a:endParaRPr lang="en-US" sz="2800" dirty="0">
              <a:solidFill>
                <a:srgbClr val="660066"/>
              </a:solidFill>
              <a:latin typeface="Comic Sans MS" charset="0"/>
            </a:endParaRPr>
          </a:p>
        </p:txBody>
      </p:sp>
      <p:pic>
        <p:nvPicPr>
          <p:cNvPr id="2" name="turbidite_Edi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96588" y="1995722"/>
            <a:ext cx="4064000" cy="3048000"/>
          </a:xfrm>
          <a:prstGeom prst="rect">
            <a:avLst/>
          </a:prstGeom>
          <a:ln w="28575" cmpd="sng">
            <a:solidFill>
              <a:srgbClr val="660066"/>
            </a:solidFill>
          </a:ln>
          <a:effectLst>
            <a:outerShdw blurRad="50800" dist="38100" dir="2700000" algn="tl" rotWithShape="0">
              <a:prstClr val="black">
                <a:alpha val="40000"/>
              </a:prstClr>
            </a:outerShdw>
          </a:effectLst>
        </p:spPr>
      </p:pic>
      <p:sp>
        <p:nvSpPr>
          <p:cNvPr id="9" name="TextBox 8"/>
          <p:cNvSpPr txBox="1">
            <a:spLocks noChangeArrowheads="1"/>
          </p:cNvSpPr>
          <p:nvPr/>
        </p:nvSpPr>
        <p:spPr bwMode="auto">
          <a:xfrm>
            <a:off x="6356921" y="-9114"/>
            <a:ext cx="2835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i="1" dirty="0" err="1" smtClean="0">
                <a:solidFill>
                  <a:srgbClr val="660066"/>
                </a:solidFill>
                <a:latin typeface="Comic Sans MS" charset="0"/>
              </a:rPr>
              <a:t>Turbidite</a:t>
            </a:r>
            <a:r>
              <a:rPr lang="en-US" sz="2400" i="1" dirty="0" smtClean="0">
                <a:solidFill>
                  <a:srgbClr val="660066"/>
                </a:solidFill>
                <a:latin typeface="Comic Sans MS" charset="0"/>
              </a:rPr>
              <a:t> in a Jar</a:t>
            </a:r>
            <a:endParaRPr lang="en-US" sz="2400" i="1" dirty="0">
              <a:solidFill>
                <a:srgbClr val="660066"/>
              </a:solidFill>
            </a:endParaRPr>
          </a:p>
        </p:txBody>
      </p:sp>
    </p:spTree>
    <p:extLst>
      <p:ext uri="{BB962C8B-B14F-4D97-AF65-F5344CB8AC3E}">
        <p14:creationId xmlns:p14="http://schemas.microsoft.com/office/powerpoint/2010/main" val="2371053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14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1027"/>
          <p:cNvSpPr>
            <a:spLocks noGrp="1" noChangeArrowheads="1"/>
          </p:cNvSpPr>
          <p:nvPr>
            <p:ph type="subTitle" sz="quarter" idx="1"/>
          </p:nvPr>
        </p:nvSpPr>
        <p:spPr>
          <a:xfrm>
            <a:off x="838200" y="990600"/>
            <a:ext cx="3733800" cy="5562600"/>
          </a:xfrm>
        </p:spPr>
        <p:txBody>
          <a:bodyPr/>
          <a:lstStyle/>
          <a:p>
            <a:pPr algn="l">
              <a:lnSpc>
                <a:spcPts val="2800"/>
              </a:lnSpc>
            </a:pPr>
            <a:r>
              <a:rPr lang="en-US" sz="2000" dirty="0" smtClean="0">
                <a:solidFill>
                  <a:srgbClr val="660066"/>
                </a:solidFill>
                <a:ea typeface="ＭＳ Ｐゴシック" pitchFamily="27" charset="-128"/>
                <a:cs typeface="ＭＳ Ｐゴシック" pitchFamily="27" charset="-128"/>
              </a:rPr>
              <a:t>Chris </a:t>
            </a:r>
            <a:r>
              <a:rPr lang="en-US" sz="2000" dirty="0" err="1" smtClean="0">
                <a:solidFill>
                  <a:srgbClr val="660066"/>
                </a:solidFill>
                <a:ea typeface="ＭＳ Ｐゴシック" pitchFamily="27" charset="-128"/>
                <a:cs typeface="ＭＳ Ｐゴシック" pitchFamily="27" charset="-128"/>
              </a:rPr>
              <a:t>Goldfinger</a:t>
            </a:r>
            <a:r>
              <a:rPr lang="en-US" sz="2000" dirty="0" smtClean="0">
                <a:solidFill>
                  <a:srgbClr val="660066"/>
                </a:solidFill>
                <a:ea typeface="ＭＳ Ｐゴシック" pitchFamily="27" charset="-128"/>
                <a:cs typeface="ＭＳ Ｐゴシック" pitchFamily="27" charset="-128"/>
              </a:rPr>
              <a:t> (OSU). </a:t>
            </a:r>
          </a:p>
          <a:p>
            <a:pPr algn="l">
              <a:lnSpc>
                <a:spcPts val="2800"/>
              </a:lnSpc>
            </a:pPr>
            <a:endParaRPr lang="en-US" sz="2000" dirty="0">
              <a:solidFill>
                <a:srgbClr val="660066"/>
              </a:solidFill>
              <a:ea typeface="ＭＳ Ｐゴシック" pitchFamily="27" charset="-128"/>
              <a:cs typeface="ＭＳ Ｐゴシック" pitchFamily="27" charset="-128"/>
            </a:endParaRPr>
          </a:p>
          <a:p>
            <a:pPr algn="l">
              <a:lnSpc>
                <a:spcPts val="2800"/>
              </a:lnSpc>
            </a:pPr>
            <a:r>
              <a:rPr lang="en-US" sz="2000" dirty="0" smtClean="0">
                <a:solidFill>
                  <a:srgbClr val="660066"/>
                </a:solidFill>
                <a:ea typeface="ＭＳ Ｐゴシック" pitchFamily="27" charset="-128"/>
                <a:cs typeface="ＭＳ Ｐゴシック" pitchFamily="27" charset="-128"/>
              </a:rPr>
              <a:t>Shaking by great Cascadia earthquakes caused turbidity currents. </a:t>
            </a:r>
          </a:p>
          <a:p>
            <a:pPr algn="l">
              <a:lnSpc>
                <a:spcPts val="2800"/>
              </a:lnSpc>
            </a:pPr>
            <a:endParaRPr lang="en-US" sz="2000" dirty="0" smtClean="0">
              <a:solidFill>
                <a:srgbClr val="660066"/>
              </a:solidFill>
              <a:ea typeface="ＭＳ Ｐゴシック" pitchFamily="27" charset="-128"/>
              <a:cs typeface="ＭＳ Ｐゴシック" pitchFamily="27" charset="-128"/>
            </a:endParaRPr>
          </a:p>
          <a:p>
            <a:pPr algn="l">
              <a:lnSpc>
                <a:spcPts val="2800"/>
              </a:lnSpc>
            </a:pPr>
            <a:r>
              <a:rPr lang="en-US" sz="2000" dirty="0" smtClean="0">
                <a:solidFill>
                  <a:srgbClr val="660066"/>
                </a:solidFill>
                <a:ea typeface="ＭＳ Ｐゴシック" pitchFamily="27" charset="-128"/>
                <a:cs typeface="ＭＳ Ｐゴシック" pitchFamily="27" charset="-128"/>
              </a:rPr>
              <a:t>Ages of many seafloor turbidites match </a:t>
            </a:r>
            <a:r>
              <a:rPr lang="en-US" sz="2000" dirty="0">
                <a:solidFill>
                  <a:srgbClr val="660066"/>
                </a:solidFill>
                <a:ea typeface="ＭＳ Ｐゴシック" pitchFamily="27" charset="-128"/>
                <a:cs typeface="ＭＳ Ｐゴシック" pitchFamily="27" charset="-128"/>
              </a:rPr>
              <a:t>from offshore </a:t>
            </a:r>
            <a:r>
              <a:rPr lang="en-US" sz="2000" dirty="0" smtClean="0">
                <a:solidFill>
                  <a:srgbClr val="660066"/>
                </a:solidFill>
                <a:ea typeface="ＭＳ Ｐゴシック" pitchFamily="27" charset="-128"/>
                <a:cs typeface="ＭＳ Ｐゴシック" pitchFamily="27" charset="-128"/>
              </a:rPr>
              <a:t>northern CA to BC.</a:t>
            </a:r>
          </a:p>
          <a:p>
            <a:pPr algn="l">
              <a:lnSpc>
                <a:spcPts val="2800"/>
              </a:lnSpc>
            </a:pPr>
            <a:endParaRPr lang="en-US" sz="2000" dirty="0" smtClean="0">
              <a:solidFill>
                <a:srgbClr val="660066"/>
              </a:solidFill>
              <a:ea typeface="ＭＳ Ｐゴシック" pitchFamily="27" charset="-128"/>
              <a:cs typeface="ＭＳ Ｐゴシック" pitchFamily="27" charset="-128"/>
            </a:endParaRPr>
          </a:p>
          <a:p>
            <a:pPr algn="l">
              <a:lnSpc>
                <a:spcPts val="2800"/>
              </a:lnSpc>
            </a:pPr>
            <a:r>
              <a:rPr lang="en-US" sz="2000" dirty="0" smtClean="0">
                <a:solidFill>
                  <a:srgbClr val="660066"/>
                </a:solidFill>
                <a:ea typeface="ＭＳ Ｐゴシック" pitchFamily="27" charset="-128"/>
                <a:cs typeface="ＭＳ Ｐゴシック" pitchFamily="27" charset="-128"/>
              </a:rPr>
              <a:t>Requires great earthquakes that ruptured entire or large segments of the plate boundary.</a:t>
            </a:r>
          </a:p>
        </p:txBody>
      </p:sp>
      <p:pic>
        <p:nvPicPr>
          <p:cNvPr id="52228" name="Picture 1029" descr="BathymetryP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52963" y="944563"/>
            <a:ext cx="4338637" cy="5761037"/>
          </a:xfrm>
          <a:prstGeom prst="rect">
            <a:avLst/>
          </a:prstGeom>
          <a:noFill/>
          <a:ln w="28575" cap="flat" cmpd="sng" algn="ctr">
            <a:solidFill>
              <a:srgbClr val="660066"/>
            </a:solidFill>
            <a:prstDash val="solid"/>
            <a:miter lim="800000"/>
            <a:headEnd type="none" w="med" len="med"/>
            <a:tailEnd type="none" w="med" len="med"/>
          </a:ln>
          <a:effectLst>
            <a:outerShdw blurRad="50800" dist="38100" dir="2700000">
              <a:srgbClr val="000000">
                <a:alpha val="43000"/>
              </a:srgbClr>
            </a:outerShdw>
          </a:effectLst>
        </p:spPr>
      </p:pic>
      <p:pic>
        <p:nvPicPr>
          <p:cNvPr id="6"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21595653">
            <a:off x="4804067" y="1175791"/>
            <a:ext cx="4160305" cy="5486400"/>
          </a:xfrm>
          <a:prstGeom prst="rect">
            <a:avLst/>
          </a:prstGeom>
          <a:noFill/>
          <a:ln w="9525">
            <a:noFill/>
            <a:miter lim="800000"/>
            <a:headEnd/>
            <a:tailEnd/>
          </a:ln>
        </p:spPr>
      </p:pic>
      <p:pic>
        <p:nvPicPr>
          <p:cNvPr id="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05400" y="1477963"/>
            <a:ext cx="3299425" cy="2486025"/>
          </a:xfrm>
          <a:prstGeom prst="rect">
            <a:avLst/>
          </a:prstGeom>
          <a:noFill/>
          <a:ln w="9525">
            <a:noFill/>
            <a:miter lim="800000"/>
            <a:headEnd/>
            <a:tailEnd/>
          </a:ln>
        </p:spPr>
      </p:pic>
      <p:sp>
        <p:nvSpPr>
          <p:cNvPr id="10" name="Rectangle 9"/>
          <p:cNvSpPr>
            <a:spLocks noChangeArrowheads="1"/>
          </p:cNvSpPr>
          <p:nvPr/>
        </p:nvSpPr>
        <p:spPr bwMode="auto">
          <a:xfrm>
            <a:off x="971574" y="152400"/>
            <a:ext cx="7607251" cy="762000"/>
          </a:xfrm>
          <a:prstGeom prst="rect">
            <a:avLst/>
          </a:prstGeom>
          <a:noFill/>
          <a:ln>
            <a:noFill/>
          </a:ln>
          <a:extLst/>
        </p:spPr>
        <p:txBody>
          <a:bodyPr/>
          <a:lstStyle/>
          <a:p>
            <a:pPr algn="ctr">
              <a:lnSpc>
                <a:spcPts val="2800"/>
              </a:lnSpc>
            </a:pPr>
            <a:r>
              <a:rPr lang="en-US" sz="2800" dirty="0" smtClean="0">
                <a:solidFill>
                  <a:srgbClr val="660066"/>
                </a:solidFill>
                <a:latin typeface="Comic Sans MS" charset="0"/>
              </a:rPr>
              <a:t>Turbidites in Marine Sediment Cores</a:t>
            </a:r>
            <a:endParaRPr lang="en-US" sz="2800" dirty="0">
              <a:solidFill>
                <a:srgbClr val="660066"/>
              </a:solidFill>
              <a:latin typeface="Comic Sans MS" charset="0"/>
            </a:endParaRPr>
          </a:p>
        </p:txBody>
      </p:sp>
    </p:spTree>
    <p:extLst>
      <p:ext uri="{BB962C8B-B14F-4D97-AF65-F5344CB8AC3E}">
        <p14:creationId xmlns:p14="http://schemas.microsoft.com/office/powerpoint/2010/main" val="3319173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8"/>
          <p:cNvSpPr>
            <a:spLocks noGrp="1"/>
          </p:cNvSpPr>
          <p:nvPr>
            <p:ph type="title"/>
          </p:nvPr>
        </p:nvSpPr>
        <p:spPr>
          <a:xfrm>
            <a:off x="2245575" y="197724"/>
            <a:ext cx="5009439" cy="487363"/>
          </a:xfrm>
        </p:spPr>
        <p:txBody>
          <a:bodyPr>
            <a:noAutofit/>
          </a:bodyPr>
          <a:lstStyle/>
          <a:p>
            <a:pPr eaLnBrk="1" hangingPunct="1">
              <a:defRPr/>
            </a:pPr>
            <a:r>
              <a:rPr lang="en-US" sz="3600" b="0" dirty="0" smtClean="0">
                <a:latin typeface="Comic Sans MS" charset="0"/>
              </a:rPr>
              <a:t>Turbidites: The Movie</a:t>
            </a:r>
            <a:endParaRPr lang="en-US" sz="3600" b="0" dirty="0">
              <a:latin typeface="Comic Sans MS" charset="0"/>
            </a:endParaRPr>
          </a:p>
        </p:txBody>
      </p:sp>
      <p:pic>
        <p:nvPicPr>
          <p:cNvPr id="2" name="Picture 1" descr="Turbidite Clip.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05400" y="1066800"/>
            <a:ext cx="3828254" cy="5486400"/>
          </a:xfrm>
          <a:prstGeom prst="rect">
            <a:avLst/>
          </a:prstGeom>
          <a:ln w="28575" cmpd="sng">
            <a:solidFill>
              <a:srgbClr val="660066"/>
            </a:solidFill>
          </a:ln>
          <a:effectLst>
            <a:outerShdw blurRad="50800" dist="38100" dir="2700000" algn="tl" rotWithShape="0">
              <a:prstClr val="black">
                <a:alpha val="40000"/>
              </a:prstClr>
            </a:outerShdw>
          </a:effectLst>
        </p:spPr>
      </p:pic>
      <p:pic>
        <p:nvPicPr>
          <p:cNvPr id="3" name="Picture 2" descr="Turbidite Clip2.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 y="1066800"/>
            <a:ext cx="3835895" cy="5486400"/>
          </a:xfrm>
          <a:prstGeom prst="rect">
            <a:avLst/>
          </a:prstGeom>
          <a:ln w="28575" cmpd="sng">
            <a:solidFill>
              <a:srgbClr val="66006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92649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0" descr="ES_07_NoUnav_Bann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descr="map4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92175"/>
            <a:ext cx="9144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txBox="1">
            <a:spLocks noChangeArrowheads="1"/>
          </p:cNvSpPr>
          <p:nvPr/>
        </p:nvSpPr>
        <p:spPr bwMode="auto">
          <a:xfrm>
            <a:off x="3200400" y="0"/>
            <a:ext cx="5943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solidFill>
                  <a:srgbClr val="EEECE1"/>
                </a:solidFill>
                <a:latin typeface="Comic Sans MS" charset="0"/>
                <a:cs typeface="Comic Sans MS" charset="0"/>
              </a:rPr>
              <a:t>Plate Boundary Observatory (PBO)</a:t>
            </a:r>
          </a:p>
        </p:txBody>
      </p:sp>
      <p:sp>
        <p:nvSpPr>
          <p:cNvPr id="4" name="TextBox 3"/>
          <p:cNvSpPr txBox="1"/>
          <p:nvPr/>
        </p:nvSpPr>
        <p:spPr>
          <a:xfrm>
            <a:off x="3962400" y="4419600"/>
            <a:ext cx="5029200" cy="2308225"/>
          </a:xfrm>
          <a:prstGeom prst="rect">
            <a:avLst/>
          </a:prstGeom>
          <a:solidFill>
            <a:sysClr val="window" lastClr="FFFFFF"/>
          </a:solidFill>
          <a:ln>
            <a:solidFill>
              <a:sysClr val="windowText" lastClr="000000"/>
            </a:solidFill>
          </a:ln>
        </p:spPr>
        <p:txBody>
          <a:bodyPr>
            <a:spAutoFit/>
          </a:bodyPr>
          <a:lstStyle/>
          <a:p>
            <a:pPr fontAlgn="auto">
              <a:spcBef>
                <a:spcPts val="0"/>
              </a:spcBef>
              <a:spcAft>
                <a:spcPts val="0"/>
              </a:spcAft>
              <a:defRPr/>
            </a:pPr>
            <a:r>
              <a:rPr lang="en-US" kern="0" dirty="0">
                <a:solidFill>
                  <a:sysClr val="windowText" lastClr="000000"/>
                </a:solidFill>
              </a:rPr>
              <a:t>-1100 permanent Global Positioning System (GPS) stations</a:t>
            </a:r>
          </a:p>
          <a:p>
            <a:pPr fontAlgn="auto">
              <a:spcBef>
                <a:spcPts val="0"/>
              </a:spcBef>
              <a:spcAft>
                <a:spcPts val="0"/>
              </a:spcAft>
              <a:defRPr/>
            </a:pPr>
            <a:r>
              <a:rPr lang="en-US" kern="0" dirty="0">
                <a:solidFill>
                  <a:sysClr val="windowText" lastClr="000000"/>
                </a:solidFill>
              </a:rPr>
              <a:t>-78 Borehole Seismometers</a:t>
            </a:r>
          </a:p>
          <a:p>
            <a:pPr fontAlgn="auto">
              <a:spcBef>
                <a:spcPts val="0"/>
              </a:spcBef>
              <a:spcAft>
                <a:spcPts val="0"/>
              </a:spcAft>
              <a:defRPr/>
            </a:pPr>
            <a:r>
              <a:rPr lang="en-US" kern="0" dirty="0">
                <a:solidFill>
                  <a:sysClr val="windowText" lastClr="000000"/>
                </a:solidFill>
              </a:rPr>
              <a:t>-74 Borehole </a:t>
            </a:r>
            <a:r>
              <a:rPr lang="en-US" kern="0" dirty="0" err="1">
                <a:solidFill>
                  <a:sysClr val="windowText" lastClr="000000"/>
                </a:solidFill>
              </a:rPr>
              <a:t>Strainmeters</a:t>
            </a:r>
            <a:r>
              <a:rPr lang="en-US" kern="0" dirty="0">
                <a:solidFill>
                  <a:sysClr val="windowText" lastClr="000000"/>
                </a:solidFill>
              </a:rPr>
              <a:t> (BSM)</a:t>
            </a:r>
          </a:p>
          <a:p>
            <a:pPr fontAlgn="auto">
              <a:spcBef>
                <a:spcPts val="0"/>
              </a:spcBef>
              <a:spcAft>
                <a:spcPts val="0"/>
              </a:spcAft>
              <a:defRPr/>
            </a:pPr>
            <a:r>
              <a:rPr lang="en-US" kern="0" dirty="0">
                <a:solidFill>
                  <a:sysClr val="windowText" lastClr="000000"/>
                </a:solidFill>
              </a:rPr>
              <a:t>-26 </a:t>
            </a:r>
            <a:r>
              <a:rPr lang="en-US" kern="0" dirty="0" err="1">
                <a:solidFill>
                  <a:sysClr val="windowText" lastClr="000000"/>
                </a:solidFill>
              </a:rPr>
              <a:t>Tiltmeters</a:t>
            </a:r>
            <a:r>
              <a:rPr lang="en-US" kern="0" dirty="0">
                <a:solidFill>
                  <a:sysClr val="windowText" lastClr="000000"/>
                </a:solidFill>
              </a:rPr>
              <a:t> </a:t>
            </a:r>
          </a:p>
          <a:p>
            <a:pPr fontAlgn="auto">
              <a:spcBef>
                <a:spcPts val="0"/>
              </a:spcBef>
              <a:spcAft>
                <a:spcPts val="0"/>
              </a:spcAft>
              <a:defRPr/>
            </a:pPr>
            <a:r>
              <a:rPr lang="en-US" kern="0" dirty="0">
                <a:solidFill>
                  <a:sysClr val="windowText" lastClr="000000"/>
                </a:solidFill>
              </a:rPr>
              <a:t>-6 Laser </a:t>
            </a:r>
            <a:r>
              <a:rPr lang="en-US" kern="0" dirty="0" err="1">
                <a:solidFill>
                  <a:sysClr val="windowText" lastClr="000000"/>
                </a:solidFill>
              </a:rPr>
              <a:t>Strainmeters</a:t>
            </a:r>
            <a:r>
              <a:rPr lang="en-US" kern="0" dirty="0">
                <a:solidFill>
                  <a:sysClr val="windowText" lastClr="000000"/>
                </a:solidFill>
              </a:rPr>
              <a:t> (LSM) </a:t>
            </a:r>
          </a:p>
          <a:p>
            <a:pPr fontAlgn="auto">
              <a:spcBef>
                <a:spcPts val="0"/>
              </a:spcBef>
              <a:spcAft>
                <a:spcPts val="0"/>
              </a:spcAft>
              <a:defRPr/>
            </a:pPr>
            <a:r>
              <a:rPr lang="en-US" i="1" kern="0" dirty="0">
                <a:solidFill>
                  <a:sysClr val="windowText" lastClr="000000"/>
                </a:solidFill>
              </a:rPr>
              <a:t>Measure the broad temporal and spatial spectrum of plate boundary deformation</a:t>
            </a:r>
          </a:p>
        </p:txBody>
      </p:sp>
      <p:pic>
        <p:nvPicPr>
          <p:cNvPr id="19461" name="Picture 1" descr="GPSStationDiagram.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7400" y="1219200"/>
            <a:ext cx="669274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256150"/>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9"/>
          <p:cNvSpPr>
            <a:spLocks noChangeArrowheads="1"/>
          </p:cNvSpPr>
          <p:nvPr/>
        </p:nvSpPr>
        <p:spPr bwMode="auto">
          <a:xfrm>
            <a:off x="1981200" y="152400"/>
            <a:ext cx="502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85000"/>
              </a:lnSpc>
            </a:pPr>
            <a:r>
              <a:rPr lang="en-US" sz="2800" dirty="0">
                <a:solidFill>
                  <a:srgbClr val="660066"/>
                </a:solidFill>
                <a:latin typeface="Comic Sans MS" charset="0"/>
                <a:cs typeface="Comic Sans MS" charset="0"/>
              </a:rPr>
              <a:t>Cascadia </a:t>
            </a:r>
            <a:r>
              <a:rPr lang="en-US" sz="2800" dirty="0" smtClean="0">
                <a:solidFill>
                  <a:srgbClr val="660066"/>
                </a:solidFill>
                <a:latin typeface="Comic Sans MS" charset="0"/>
                <a:cs typeface="Comic Sans MS" charset="0"/>
              </a:rPr>
              <a:t>Locked </a:t>
            </a:r>
            <a:r>
              <a:rPr lang="en-US" sz="2800" dirty="0">
                <a:solidFill>
                  <a:srgbClr val="660066"/>
                </a:solidFill>
                <a:latin typeface="Comic Sans MS" charset="0"/>
                <a:cs typeface="Comic Sans MS" charset="0"/>
              </a:rPr>
              <a:t>and </a:t>
            </a:r>
            <a:r>
              <a:rPr lang="en-US" sz="2800" dirty="0" smtClean="0">
                <a:solidFill>
                  <a:srgbClr val="660066"/>
                </a:solidFill>
                <a:latin typeface="Comic Sans MS" charset="0"/>
                <a:cs typeface="Comic Sans MS" charset="0"/>
              </a:rPr>
              <a:t>Loading</a:t>
            </a:r>
            <a:endParaRPr lang="en-US" sz="2800" dirty="0">
              <a:solidFill>
                <a:srgbClr val="660066"/>
              </a:solidFill>
              <a:latin typeface="Comic Sans MS" charset="0"/>
              <a:cs typeface="Comic Sans MS" charset="0"/>
            </a:endParaRPr>
          </a:p>
        </p:txBody>
      </p:sp>
      <p:pic>
        <p:nvPicPr>
          <p:cNvPr id="112642" name="Picture 1026" descr="GPSVelociti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702030"/>
            <a:ext cx="5715000" cy="5640388"/>
          </a:xfrm>
          <a:prstGeom prst="rect">
            <a:avLst/>
          </a:prstGeom>
          <a:noFill/>
          <a:ln w="9525">
            <a:noFill/>
            <a:miter lim="800000"/>
            <a:headEnd/>
            <a:tailEnd/>
          </a:ln>
        </p:spPr>
      </p:pic>
      <p:sp>
        <p:nvSpPr>
          <p:cNvPr id="33" name="Freeform 32"/>
          <p:cNvSpPr/>
          <p:nvPr/>
        </p:nvSpPr>
        <p:spPr bwMode="auto">
          <a:xfrm>
            <a:off x="3336086" y="2618832"/>
            <a:ext cx="547026" cy="3699263"/>
          </a:xfrm>
          <a:custGeom>
            <a:avLst/>
            <a:gdLst>
              <a:gd name="connsiteX0" fmla="*/ 514019 w 547026"/>
              <a:gd name="connsiteY0" fmla="*/ 3699263 h 3699263"/>
              <a:gd name="connsiteX1" fmla="*/ 503940 w 547026"/>
              <a:gd name="connsiteY1" fmla="*/ 3507748 h 3699263"/>
              <a:gd name="connsiteX2" fmla="*/ 483783 w 547026"/>
              <a:gd name="connsiteY2" fmla="*/ 2650970 h 3699263"/>
              <a:gd name="connsiteX3" fmla="*/ 473704 w 547026"/>
              <a:gd name="connsiteY3" fmla="*/ 2530013 h 3699263"/>
              <a:gd name="connsiteX4" fmla="*/ 463625 w 547026"/>
              <a:gd name="connsiteY4" fmla="*/ 2177223 h 3699263"/>
              <a:gd name="connsiteX5" fmla="*/ 453546 w 547026"/>
              <a:gd name="connsiteY5" fmla="*/ 2106664 h 3699263"/>
              <a:gd name="connsiteX6" fmla="*/ 433389 w 547026"/>
              <a:gd name="connsiteY6" fmla="*/ 2056266 h 3699263"/>
              <a:gd name="connsiteX7" fmla="*/ 393074 w 547026"/>
              <a:gd name="connsiteY7" fmla="*/ 1945389 h 3699263"/>
              <a:gd name="connsiteX8" fmla="*/ 382995 w 547026"/>
              <a:gd name="connsiteY8" fmla="*/ 1894990 h 3699263"/>
              <a:gd name="connsiteX9" fmla="*/ 372916 w 547026"/>
              <a:gd name="connsiteY9" fmla="*/ 1864751 h 3699263"/>
              <a:gd name="connsiteX10" fmla="*/ 362837 w 547026"/>
              <a:gd name="connsiteY10" fmla="*/ 1794193 h 3699263"/>
              <a:gd name="connsiteX11" fmla="*/ 352758 w 547026"/>
              <a:gd name="connsiteY11" fmla="*/ 1743794 h 3699263"/>
              <a:gd name="connsiteX12" fmla="*/ 332601 w 547026"/>
              <a:gd name="connsiteY12" fmla="*/ 1511960 h 3699263"/>
              <a:gd name="connsiteX13" fmla="*/ 312443 w 547026"/>
              <a:gd name="connsiteY13" fmla="*/ 1320445 h 3699263"/>
              <a:gd name="connsiteX14" fmla="*/ 282207 w 547026"/>
              <a:gd name="connsiteY14" fmla="*/ 1078531 h 3699263"/>
              <a:gd name="connsiteX15" fmla="*/ 272128 w 547026"/>
              <a:gd name="connsiteY15" fmla="*/ 1007973 h 3699263"/>
              <a:gd name="connsiteX16" fmla="*/ 221734 w 547026"/>
              <a:gd name="connsiteY16" fmla="*/ 887016 h 3699263"/>
              <a:gd name="connsiteX17" fmla="*/ 181419 w 547026"/>
              <a:gd name="connsiteY17" fmla="*/ 806379 h 3699263"/>
              <a:gd name="connsiteX18" fmla="*/ 171340 w 547026"/>
              <a:gd name="connsiteY18" fmla="*/ 766060 h 3699263"/>
              <a:gd name="connsiteX19" fmla="*/ 151182 w 547026"/>
              <a:gd name="connsiteY19" fmla="*/ 725741 h 3699263"/>
              <a:gd name="connsiteX20" fmla="*/ 100788 w 547026"/>
              <a:gd name="connsiteY20" fmla="*/ 584624 h 3699263"/>
              <a:gd name="connsiteX21" fmla="*/ 90709 w 547026"/>
              <a:gd name="connsiteY21" fmla="*/ 554385 h 3699263"/>
              <a:gd name="connsiteX22" fmla="*/ 80630 w 547026"/>
              <a:gd name="connsiteY22" fmla="*/ 524146 h 3699263"/>
              <a:gd name="connsiteX23" fmla="*/ 70552 w 547026"/>
              <a:gd name="connsiteY23" fmla="*/ 463668 h 3699263"/>
              <a:gd name="connsiteX24" fmla="*/ 50394 w 547026"/>
              <a:gd name="connsiteY24" fmla="*/ 342711 h 3699263"/>
              <a:gd name="connsiteX25" fmla="*/ 40315 w 547026"/>
              <a:gd name="connsiteY25" fmla="*/ 312471 h 3699263"/>
              <a:gd name="connsiteX26" fmla="*/ 30236 w 547026"/>
              <a:gd name="connsiteY26" fmla="*/ 211674 h 3699263"/>
              <a:gd name="connsiteX27" fmla="*/ 20158 w 547026"/>
              <a:gd name="connsiteY27" fmla="*/ 161275 h 3699263"/>
              <a:gd name="connsiteX28" fmla="*/ 10079 w 547026"/>
              <a:gd name="connsiteY28" fmla="*/ 60478 h 3699263"/>
              <a:gd name="connsiteX29" fmla="*/ 0 w 547026"/>
              <a:gd name="connsiteY29" fmla="*/ 0 h 3699263"/>
              <a:gd name="connsiteX30" fmla="*/ 0 w 547026"/>
              <a:gd name="connsiteY30" fmla="*/ 50398 h 369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7026" h="3699263">
                <a:moveTo>
                  <a:pt x="514019" y="3699263"/>
                </a:moveTo>
                <a:cubicBezTo>
                  <a:pt x="510659" y="3635425"/>
                  <a:pt x="505231" y="3571662"/>
                  <a:pt x="503940" y="3507748"/>
                </a:cubicBezTo>
                <a:cubicBezTo>
                  <a:pt x="486593" y="2648960"/>
                  <a:pt x="547026" y="2967212"/>
                  <a:pt x="483783" y="2650970"/>
                </a:cubicBezTo>
                <a:cubicBezTo>
                  <a:pt x="480423" y="2610651"/>
                  <a:pt x="475424" y="2570435"/>
                  <a:pt x="473704" y="2530013"/>
                </a:cubicBezTo>
                <a:cubicBezTo>
                  <a:pt x="468703" y="2412475"/>
                  <a:pt x="469220" y="2294735"/>
                  <a:pt x="463625" y="2177223"/>
                </a:cubicBezTo>
                <a:cubicBezTo>
                  <a:pt x="462495" y="2153491"/>
                  <a:pt x="459308" y="2129713"/>
                  <a:pt x="453546" y="2106664"/>
                </a:cubicBezTo>
                <a:cubicBezTo>
                  <a:pt x="449158" y="2089111"/>
                  <a:pt x="438588" y="2073596"/>
                  <a:pt x="433389" y="2056266"/>
                </a:cubicBezTo>
                <a:cubicBezTo>
                  <a:pt x="400768" y="1947518"/>
                  <a:pt x="454812" y="2068877"/>
                  <a:pt x="393074" y="1945389"/>
                </a:cubicBezTo>
                <a:cubicBezTo>
                  <a:pt x="389714" y="1928589"/>
                  <a:pt x="387150" y="1911611"/>
                  <a:pt x="382995" y="1894990"/>
                </a:cubicBezTo>
                <a:cubicBezTo>
                  <a:pt x="380418" y="1884682"/>
                  <a:pt x="375000" y="1875170"/>
                  <a:pt x="372916" y="1864751"/>
                </a:cubicBezTo>
                <a:cubicBezTo>
                  <a:pt x="368257" y="1841454"/>
                  <a:pt x="366743" y="1817628"/>
                  <a:pt x="362837" y="1794193"/>
                </a:cubicBezTo>
                <a:cubicBezTo>
                  <a:pt x="360021" y="1777294"/>
                  <a:pt x="356118" y="1760594"/>
                  <a:pt x="352758" y="1743794"/>
                </a:cubicBezTo>
                <a:cubicBezTo>
                  <a:pt x="346039" y="1666516"/>
                  <a:pt x="337760" y="1589358"/>
                  <a:pt x="332601" y="1511960"/>
                </a:cubicBezTo>
                <a:cubicBezTo>
                  <a:pt x="321601" y="1346941"/>
                  <a:pt x="334772" y="1409767"/>
                  <a:pt x="312443" y="1320445"/>
                </a:cubicBezTo>
                <a:cubicBezTo>
                  <a:pt x="297637" y="1172375"/>
                  <a:pt x="307138" y="1253064"/>
                  <a:pt x="282207" y="1078531"/>
                </a:cubicBezTo>
                <a:cubicBezTo>
                  <a:pt x="278847" y="1055012"/>
                  <a:pt x="281265" y="1029904"/>
                  <a:pt x="272128" y="1007973"/>
                </a:cubicBezTo>
                <a:cubicBezTo>
                  <a:pt x="255330" y="967654"/>
                  <a:pt x="241266" y="926084"/>
                  <a:pt x="221734" y="887016"/>
                </a:cubicBezTo>
                <a:cubicBezTo>
                  <a:pt x="208296" y="860137"/>
                  <a:pt x="188707" y="835533"/>
                  <a:pt x="181419" y="806379"/>
                </a:cubicBezTo>
                <a:cubicBezTo>
                  <a:pt x="178059" y="792939"/>
                  <a:pt x="176204" y="779031"/>
                  <a:pt x="171340" y="766060"/>
                </a:cubicBezTo>
                <a:cubicBezTo>
                  <a:pt x="166064" y="751991"/>
                  <a:pt x="157284" y="739472"/>
                  <a:pt x="151182" y="725741"/>
                </a:cubicBezTo>
                <a:cubicBezTo>
                  <a:pt x="129850" y="677741"/>
                  <a:pt x="117960" y="636145"/>
                  <a:pt x="100788" y="584624"/>
                </a:cubicBezTo>
                <a:lnTo>
                  <a:pt x="90709" y="554385"/>
                </a:lnTo>
                <a:lnTo>
                  <a:pt x="80630" y="524146"/>
                </a:lnTo>
                <a:cubicBezTo>
                  <a:pt x="77271" y="503987"/>
                  <a:pt x="73659" y="483868"/>
                  <a:pt x="70552" y="463668"/>
                </a:cubicBezTo>
                <a:cubicBezTo>
                  <a:pt x="63725" y="419290"/>
                  <a:pt x="61040" y="385298"/>
                  <a:pt x="50394" y="342711"/>
                </a:cubicBezTo>
                <a:cubicBezTo>
                  <a:pt x="47817" y="332403"/>
                  <a:pt x="43675" y="322551"/>
                  <a:pt x="40315" y="312471"/>
                </a:cubicBezTo>
                <a:cubicBezTo>
                  <a:pt x="36955" y="278872"/>
                  <a:pt x="34698" y="245144"/>
                  <a:pt x="30236" y="211674"/>
                </a:cubicBezTo>
                <a:cubicBezTo>
                  <a:pt x="27972" y="194692"/>
                  <a:pt x="22422" y="178257"/>
                  <a:pt x="20158" y="161275"/>
                </a:cubicBezTo>
                <a:cubicBezTo>
                  <a:pt x="15696" y="127805"/>
                  <a:pt x="14267" y="93984"/>
                  <a:pt x="10079" y="60478"/>
                </a:cubicBezTo>
                <a:cubicBezTo>
                  <a:pt x="7544" y="40198"/>
                  <a:pt x="14451" y="14452"/>
                  <a:pt x="0" y="0"/>
                </a:cubicBezTo>
                <a:lnTo>
                  <a:pt x="0" y="50398"/>
                </a:lnTo>
              </a:path>
            </a:pathLst>
          </a:custGeom>
          <a:noFill/>
          <a:ln w="57150" cap="flat" cmpd="sng" algn="ctr">
            <a:solidFill>
              <a:srgbClr val="FF0606"/>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5" charset="0"/>
            </a:endParaRPr>
          </a:p>
        </p:txBody>
      </p:sp>
      <p:sp>
        <p:nvSpPr>
          <p:cNvPr id="92165" name="Rectangle 1029"/>
          <p:cNvSpPr>
            <a:spLocks noGrp="1" noChangeArrowheads="1"/>
          </p:cNvSpPr>
          <p:nvPr>
            <p:ph type="subTitle" idx="1"/>
          </p:nvPr>
        </p:nvSpPr>
        <p:spPr>
          <a:xfrm>
            <a:off x="228600" y="1540230"/>
            <a:ext cx="3048000" cy="2667000"/>
          </a:xfrm>
          <a:noFill/>
          <a:effectLst>
            <a:outerShdw blurRad="63500" dist="25399" dir="16200000" algn="ctr" rotWithShape="0">
              <a:srgbClr val="FFFFFF">
                <a:alpha val="75000"/>
              </a:srgbClr>
            </a:outerShdw>
          </a:effectLst>
        </p:spPr>
        <p:txBody>
          <a:bodyPr/>
          <a:lstStyle/>
          <a:p>
            <a:pPr algn="l">
              <a:lnSpc>
                <a:spcPct val="120000"/>
              </a:lnSpc>
              <a:spcBef>
                <a:spcPct val="0"/>
              </a:spcBef>
              <a:buClrTx/>
              <a:buFontTx/>
              <a:buNone/>
            </a:pPr>
            <a:r>
              <a:rPr lang="en-US" sz="2200" dirty="0">
                <a:solidFill>
                  <a:srgbClr val="660066"/>
                </a:solidFill>
                <a:latin typeface="Comic Sans MS" pitchFamily="-112" charset="0"/>
              </a:rPr>
              <a:t>Examine motions of GPS stations </a:t>
            </a:r>
            <a:r>
              <a:rPr lang="en-US" sz="2200" dirty="0" smtClean="0">
                <a:solidFill>
                  <a:srgbClr val="660066"/>
                </a:solidFill>
                <a:latin typeface="Comic Sans MS" pitchFamily="-112" charset="0"/>
              </a:rPr>
              <a:t>due to </a:t>
            </a:r>
            <a:r>
              <a:rPr lang="en-US" sz="2200" dirty="0">
                <a:solidFill>
                  <a:srgbClr val="660066"/>
                </a:solidFill>
                <a:latin typeface="Comic Sans MS" pitchFamily="-112" charset="0"/>
              </a:rPr>
              <a:t>Juan de Fuca - North America plate </a:t>
            </a:r>
            <a:r>
              <a:rPr lang="en-US" sz="2200" dirty="0" smtClean="0">
                <a:solidFill>
                  <a:srgbClr val="660066"/>
                </a:solidFill>
                <a:latin typeface="Comic Sans MS" pitchFamily="-112" charset="0"/>
              </a:rPr>
              <a:t>convergence.</a:t>
            </a:r>
            <a:endParaRPr lang="en-US" sz="2200" dirty="0">
              <a:solidFill>
                <a:srgbClr val="660066"/>
              </a:solidFill>
              <a:latin typeface="Comic Sans MS" pitchFamily="-112" charset="0"/>
            </a:endParaRPr>
          </a:p>
        </p:txBody>
      </p:sp>
      <p:sp>
        <p:nvSpPr>
          <p:cNvPr id="478218" name="Rectangle 1034"/>
          <p:cNvSpPr>
            <a:spLocks noChangeArrowheads="1"/>
          </p:cNvSpPr>
          <p:nvPr/>
        </p:nvSpPr>
        <p:spPr bwMode="auto">
          <a:xfrm>
            <a:off x="3883112" y="1692630"/>
            <a:ext cx="1045704" cy="523220"/>
          </a:xfrm>
          <a:prstGeom prst="rect">
            <a:avLst/>
          </a:prstGeom>
          <a:solidFill>
            <a:schemeClr val="bg1">
              <a:alpha val="72156"/>
            </a:schemeClr>
          </a:solidFill>
          <a:ln w="9525">
            <a:noFill/>
            <a:miter lim="800000"/>
            <a:headEnd/>
            <a:tailEnd/>
          </a:ln>
        </p:spPr>
        <p:txBody>
          <a:bodyPr wrap="none">
            <a:prstTxWarp prst="textNoShape">
              <a:avLst/>
            </a:prstTxWarp>
            <a:spAutoFit/>
          </a:bodyPr>
          <a:lstStyle/>
          <a:p>
            <a:pPr algn="ctr"/>
            <a:r>
              <a:rPr lang="en-US" sz="1400" dirty="0" err="1" smtClean="0">
                <a:latin typeface="Comic Sans MS"/>
                <a:cs typeface="Comic Sans MS"/>
              </a:rPr>
              <a:t>Quillayute</a:t>
            </a:r>
            <a:endParaRPr lang="en-US" sz="1400" dirty="0" smtClean="0">
              <a:latin typeface="Comic Sans MS"/>
              <a:cs typeface="Comic Sans MS"/>
            </a:endParaRPr>
          </a:p>
          <a:p>
            <a:pPr algn="ctr"/>
            <a:r>
              <a:rPr lang="en-US" sz="1400" dirty="0" smtClean="0">
                <a:latin typeface="Comic Sans MS"/>
                <a:cs typeface="Comic Sans MS"/>
              </a:rPr>
              <a:t>Airport</a:t>
            </a:r>
            <a:endParaRPr lang="en-US" sz="1400" dirty="0">
              <a:latin typeface="Comic Sans MS"/>
              <a:cs typeface="Comic Sans MS"/>
            </a:endParaRPr>
          </a:p>
        </p:txBody>
      </p:sp>
      <p:sp>
        <p:nvSpPr>
          <p:cNvPr id="478226" name="Rectangle 1042"/>
          <p:cNvSpPr>
            <a:spLocks noChangeArrowheads="1"/>
          </p:cNvSpPr>
          <p:nvPr/>
        </p:nvSpPr>
        <p:spPr bwMode="auto">
          <a:xfrm>
            <a:off x="4128911" y="1540230"/>
            <a:ext cx="152400" cy="152400"/>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n-US" dirty="0"/>
          </a:p>
        </p:txBody>
      </p:sp>
      <p:sp>
        <p:nvSpPr>
          <p:cNvPr id="31" name="Right Arrow 30"/>
          <p:cNvSpPr/>
          <p:nvPr/>
        </p:nvSpPr>
        <p:spPr bwMode="auto">
          <a:xfrm rot="19560206">
            <a:off x="1480988" y="4899806"/>
            <a:ext cx="2209800" cy="10668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5" charset="0"/>
            </a:endParaRPr>
          </a:p>
        </p:txBody>
      </p:sp>
      <p:sp>
        <p:nvSpPr>
          <p:cNvPr id="32" name="TextBox 31"/>
          <p:cNvSpPr txBox="1"/>
          <p:nvPr/>
        </p:nvSpPr>
        <p:spPr>
          <a:xfrm rot="19430637">
            <a:off x="574492" y="4857419"/>
            <a:ext cx="2871399" cy="461665"/>
          </a:xfrm>
          <a:prstGeom prst="rect">
            <a:avLst/>
          </a:prstGeom>
          <a:noFill/>
        </p:spPr>
        <p:txBody>
          <a:bodyPr wrap="none" rtlCol="0">
            <a:spAutoFit/>
          </a:bodyPr>
          <a:lstStyle/>
          <a:p>
            <a:r>
              <a:rPr lang="en-US" dirty="0" smtClean="0">
                <a:solidFill>
                  <a:srgbClr val="660066"/>
                </a:solidFill>
                <a:latin typeface="Comic Sans MS"/>
                <a:cs typeface="Comic Sans MS"/>
              </a:rPr>
              <a:t>Juan de Fuca Plate</a:t>
            </a:r>
            <a:endParaRPr lang="en-US" dirty="0">
              <a:solidFill>
                <a:srgbClr val="660066"/>
              </a:solidFill>
              <a:latin typeface="Comic Sans MS"/>
              <a:cs typeface="Comic Sans MS"/>
            </a:endParaRPr>
          </a:p>
        </p:txBody>
      </p:sp>
    </p:spTree>
    <p:extLst>
      <p:ext uri="{BB962C8B-B14F-4D97-AF65-F5344CB8AC3E}">
        <p14:creationId xmlns:p14="http://schemas.microsoft.com/office/powerpoint/2010/main" val="767096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8218"/>
                                        </p:tgtEl>
                                        <p:attrNameLst>
                                          <p:attrName>style.visibility</p:attrName>
                                        </p:attrNameLst>
                                      </p:cBhvr>
                                      <p:to>
                                        <p:strVal val="visible"/>
                                      </p:to>
                                    </p:set>
                                    <p:animEffect transition="in" filter="wipe(left)">
                                      <p:cBhvr>
                                        <p:cTn id="7" dur="500"/>
                                        <p:tgtEl>
                                          <p:spTgt spid="478218"/>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478226"/>
                                        </p:tgtEl>
                                        <p:attrNameLst>
                                          <p:attrName>style.visibility</p:attrName>
                                        </p:attrNameLst>
                                      </p:cBhvr>
                                      <p:to>
                                        <p:strVal val="visible"/>
                                      </p:to>
                                    </p:set>
                                    <p:animEffect transition="in" filter="box(out)">
                                      <p:cBhvr>
                                        <p:cTn id="11" dur="500"/>
                                        <p:tgtEl>
                                          <p:spTgt spid="478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8" grpId="0" animBg="1"/>
      <p:bldP spid="4782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9"/>
          <p:cNvSpPr>
            <a:spLocks noChangeArrowheads="1"/>
          </p:cNvSpPr>
          <p:nvPr/>
        </p:nvSpPr>
        <p:spPr bwMode="auto">
          <a:xfrm>
            <a:off x="312984" y="1534138"/>
            <a:ext cx="2369383" cy="707886"/>
          </a:xfrm>
          <a:prstGeom prst="rect">
            <a:avLst/>
          </a:prstGeom>
          <a:noFill/>
          <a:ln w="9525">
            <a:noFill/>
            <a:miter lim="800000"/>
            <a:headEnd/>
            <a:tailEnd/>
          </a:ln>
        </p:spPr>
        <p:txBody>
          <a:bodyPr wrap="none">
            <a:prstTxWarp prst="textNoShape">
              <a:avLst/>
            </a:prstTxWarp>
            <a:spAutoFit/>
          </a:bodyPr>
          <a:lstStyle/>
          <a:p>
            <a:pPr>
              <a:buFontTx/>
              <a:buNone/>
            </a:pPr>
            <a:r>
              <a:rPr lang="en-US" sz="2000" dirty="0" smtClean="0">
                <a:solidFill>
                  <a:srgbClr val="660066"/>
                </a:solidFill>
                <a:latin typeface="Comic Sans MS"/>
                <a:cs typeface="Comic Sans MS"/>
              </a:rPr>
              <a:t>Northward motion </a:t>
            </a:r>
            <a:br>
              <a:rPr lang="en-US" sz="2000" dirty="0" smtClean="0">
                <a:solidFill>
                  <a:srgbClr val="660066"/>
                </a:solidFill>
                <a:latin typeface="Comic Sans MS"/>
                <a:cs typeface="Comic Sans MS"/>
              </a:rPr>
            </a:br>
            <a:r>
              <a:rPr lang="en-US" sz="2000" dirty="0" smtClean="0">
                <a:solidFill>
                  <a:srgbClr val="660066"/>
                </a:solidFill>
                <a:latin typeface="Comic Sans MS"/>
                <a:cs typeface="Comic Sans MS"/>
              </a:rPr>
              <a:t>= 0.35 inch/</a:t>
            </a:r>
            <a:r>
              <a:rPr lang="en-US" sz="2000" dirty="0" err="1">
                <a:solidFill>
                  <a:srgbClr val="660066"/>
                </a:solidFill>
                <a:latin typeface="Comic Sans MS"/>
                <a:cs typeface="Comic Sans MS"/>
              </a:rPr>
              <a:t>yr</a:t>
            </a:r>
            <a:endParaRPr lang="en-US" sz="2000" dirty="0">
              <a:solidFill>
                <a:srgbClr val="660066"/>
              </a:solidFill>
              <a:latin typeface="Comic Sans MS"/>
              <a:cs typeface="Comic Sans MS"/>
            </a:endParaRPr>
          </a:p>
        </p:txBody>
      </p:sp>
      <p:sp>
        <p:nvSpPr>
          <p:cNvPr id="28" name="Rectangle 10"/>
          <p:cNvSpPr>
            <a:spLocks noChangeArrowheads="1"/>
          </p:cNvSpPr>
          <p:nvPr/>
        </p:nvSpPr>
        <p:spPr bwMode="auto">
          <a:xfrm>
            <a:off x="312984" y="2411259"/>
            <a:ext cx="2175020" cy="707886"/>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660066"/>
                </a:solidFill>
                <a:latin typeface="Comic Sans MS"/>
                <a:cs typeface="Comic Sans MS"/>
              </a:rPr>
              <a:t>Eastward motion </a:t>
            </a:r>
            <a:br>
              <a:rPr lang="en-US" sz="2000" dirty="0" smtClean="0">
                <a:solidFill>
                  <a:srgbClr val="660066"/>
                </a:solidFill>
                <a:latin typeface="Comic Sans MS"/>
                <a:cs typeface="Comic Sans MS"/>
              </a:rPr>
            </a:br>
            <a:r>
              <a:rPr lang="en-US" sz="2000" dirty="0" smtClean="0">
                <a:solidFill>
                  <a:srgbClr val="660066"/>
                </a:solidFill>
                <a:latin typeface="Comic Sans MS"/>
                <a:cs typeface="Comic Sans MS"/>
              </a:rPr>
              <a:t>= 0.59 inch/</a:t>
            </a:r>
            <a:r>
              <a:rPr lang="en-US" sz="2000" dirty="0" err="1">
                <a:solidFill>
                  <a:srgbClr val="660066"/>
                </a:solidFill>
                <a:latin typeface="Comic Sans MS"/>
                <a:cs typeface="Comic Sans MS"/>
              </a:rPr>
              <a:t>yr</a:t>
            </a:r>
            <a:endParaRPr lang="en-US" sz="2000" dirty="0">
              <a:solidFill>
                <a:srgbClr val="660066"/>
              </a:solidFill>
              <a:latin typeface="Comic Sans MS"/>
              <a:cs typeface="Comic Sans MS"/>
            </a:endParaRPr>
          </a:p>
        </p:txBody>
      </p:sp>
      <p:sp>
        <p:nvSpPr>
          <p:cNvPr id="22" name="Rectangle 29"/>
          <p:cNvSpPr>
            <a:spLocks noChangeArrowheads="1"/>
          </p:cNvSpPr>
          <p:nvPr/>
        </p:nvSpPr>
        <p:spPr bwMode="auto">
          <a:xfrm>
            <a:off x="1182343" y="192226"/>
            <a:ext cx="638519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85000"/>
              </a:lnSpc>
            </a:pPr>
            <a:r>
              <a:rPr lang="en-US" sz="2800" dirty="0" err="1" smtClean="0">
                <a:solidFill>
                  <a:srgbClr val="660066"/>
                </a:solidFill>
                <a:latin typeface="Comic Sans MS" charset="0"/>
                <a:cs typeface="Comic Sans MS" charset="0"/>
              </a:rPr>
              <a:t>Quillayute</a:t>
            </a:r>
            <a:r>
              <a:rPr lang="en-US" sz="2800" dirty="0" smtClean="0">
                <a:solidFill>
                  <a:srgbClr val="660066"/>
                </a:solidFill>
                <a:latin typeface="Comic Sans MS" charset="0"/>
                <a:cs typeface="Comic Sans MS" charset="0"/>
              </a:rPr>
              <a:t>, WA GPS Observations</a:t>
            </a:r>
            <a:endParaRPr lang="en-US" sz="2800" dirty="0">
              <a:solidFill>
                <a:srgbClr val="660066"/>
              </a:solidFill>
              <a:latin typeface="Comic Sans MS" charset="0"/>
              <a:cs typeface="Comic Sans MS" charset="0"/>
            </a:endParaRPr>
          </a:p>
        </p:txBody>
      </p:sp>
      <p:sp>
        <p:nvSpPr>
          <p:cNvPr id="29" name="Rectangle 10"/>
          <p:cNvSpPr>
            <a:spLocks noChangeArrowheads="1"/>
          </p:cNvSpPr>
          <p:nvPr/>
        </p:nvSpPr>
        <p:spPr bwMode="auto">
          <a:xfrm>
            <a:off x="312984" y="3288380"/>
            <a:ext cx="1876335" cy="707886"/>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660066"/>
                </a:solidFill>
                <a:latin typeface="Comic Sans MS"/>
                <a:cs typeface="Comic Sans MS"/>
              </a:rPr>
              <a:t>Total motion </a:t>
            </a:r>
            <a:br>
              <a:rPr lang="en-US" sz="2000" dirty="0" smtClean="0">
                <a:solidFill>
                  <a:srgbClr val="660066"/>
                </a:solidFill>
                <a:latin typeface="Comic Sans MS"/>
                <a:cs typeface="Comic Sans MS"/>
              </a:rPr>
            </a:br>
            <a:r>
              <a:rPr lang="en-US" sz="2000" dirty="0" smtClean="0">
                <a:solidFill>
                  <a:srgbClr val="660066"/>
                </a:solidFill>
                <a:latin typeface="Comic Sans MS"/>
                <a:cs typeface="Comic Sans MS"/>
              </a:rPr>
              <a:t>= 0.69 inch/</a:t>
            </a:r>
            <a:r>
              <a:rPr lang="en-US" sz="2000" dirty="0" err="1" smtClean="0">
                <a:solidFill>
                  <a:srgbClr val="660066"/>
                </a:solidFill>
                <a:latin typeface="Comic Sans MS"/>
                <a:cs typeface="Comic Sans MS"/>
              </a:rPr>
              <a:t>yr</a:t>
            </a:r>
            <a:endParaRPr lang="en-US" sz="2000" dirty="0">
              <a:solidFill>
                <a:srgbClr val="660066"/>
              </a:solidFill>
              <a:latin typeface="Comic Sans MS"/>
              <a:cs typeface="Comic Sans MS"/>
            </a:endParaRPr>
          </a:p>
        </p:txBody>
      </p:sp>
      <p:sp>
        <p:nvSpPr>
          <p:cNvPr id="9" name="Rectangle 10"/>
          <p:cNvSpPr>
            <a:spLocks noChangeArrowheads="1"/>
          </p:cNvSpPr>
          <p:nvPr/>
        </p:nvSpPr>
        <p:spPr bwMode="auto">
          <a:xfrm>
            <a:off x="312985" y="4165502"/>
            <a:ext cx="2175020" cy="1015663"/>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660066"/>
                </a:solidFill>
                <a:latin typeface="Comic Sans MS"/>
                <a:cs typeface="Comic Sans MS"/>
              </a:rPr>
              <a:t>Total motion since 1700 AD</a:t>
            </a:r>
            <a:br>
              <a:rPr lang="en-US" sz="2000" dirty="0" smtClean="0">
                <a:solidFill>
                  <a:srgbClr val="660066"/>
                </a:solidFill>
                <a:latin typeface="Comic Sans MS"/>
                <a:cs typeface="Comic Sans MS"/>
              </a:rPr>
            </a:br>
            <a:r>
              <a:rPr lang="en-US" sz="2000" dirty="0" smtClean="0">
                <a:solidFill>
                  <a:srgbClr val="660066"/>
                </a:solidFill>
                <a:latin typeface="Comic Sans MS"/>
                <a:cs typeface="Comic Sans MS"/>
              </a:rPr>
              <a:t>= 18.0 feet</a:t>
            </a:r>
            <a:endParaRPr lang="en-US" sz="2000" dirty="0">
              <a:solidFill>
                <a:srgbClr val="660066"/>
              </a:solidFill>
              <a:latin typeface="Comic Sans MS"/>
              <a:cs typeface="Comic Sans MS"/>
            </a:endParaRPr>
          </a:p>
        </p:txBody>
      </p:sp>
      <p:grpSp>
        <p:nvGrpSpPr>
          <p:cNvPr id="10" name="Group 9"/>
          <p:cNvGrpSpPr/>
          <p:nvPr/>
        </p:nvGrpSpPr>
        <p:grpSpPr>
          <a:xfrm>
            <a:off x="2684923" y="746220"/>
            <a:ext cx="6346412" cy="5831862"/>
            <a:chOff x="3178588" y="1534138"/>
            <a:chExt cx="6346412" cy="5831862"/>
          </a:xfrm>
        </p:grpSpPr>
        <p:pic>
          <p:nvPicPr>
            <p:cNvPr id="3" name="Picture 2" descr="QuillayutGPS Grab.tiff"/>
            <p:cNvPicPr>
              <a:picLocks noChangeAspect="1"/>
            </p:cNvPicPr>
            <p:nvPr/>
          </p:nvPicPr>
          <p:blipFill rotWithShape="1">
            <a:blip r:embed="rId3">
              <a:extLst>
                <a:ext uri="{28A0092B-C50C-407E-A947-70E740481C1C}">
                  <a14:useLocalDpi xmlns:a14="http://schemas.microsoft.com/office/drawing/2010/main" val="0"/>
                </a:ext>
              </a:extLst>
            </a:blip>
            <a:srcRect l="3419" t="14098" r="482" b="864"/>
            <a:stretch/>
          </p:blipFill>
          <p:spPr>
            <a:xfrm>
              <a:off x="3178588" y="1534138"/>
              <a:ext cx="6346412" cy="5831862"/>
            </a:xfrm>
            <a:prstGeom prst="rect">
              <a:avLst/>
            </a:prstGeom>
            <a:ln w="38100" cmpd="sng">
              <a:solidFill>
                <a:srgbClr val="660066"/>
              </a:solidFill>
            </a:ln>
            <a:effectLst>
              <a:outerShdw blurRad="50800" dist="38100" dir="2700000" algn="tl" rotWithShape="0">
                <a:prstClr val="black">
                  <a:alpha val="40000"/>
                </a:prstClr>
              </a:outerShdw>
            </a:effectLst>
          </p:spPr>
        </p:pic>
        <p:sp>
          <p:nvSpPr>
            <p:cNvPr id="4" name="Rectangle 3"/>
            <p:cNvSpPr/>
            <p:nvPr/>
          </p:nvSpPr>
          <p:spPr>
            <a:xfrm>
              <a:off x="8579556" y="1534138"/>
              <a:ext cx="564443" cy="1558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Line 5"/>
          <p:cNvSpPr>
            <a:spLocks noChangeShapeType="1"/>
          </p:cNvSpPr>
          <p:nvPr/>
        </p:nvSpPr>
        <p:spPr bwMode="auto">
          <a:xfrm flipV="1">
            <a:off x="3431195" y="2906889"/>
            <a:ext cx="4823805" cy="2949222"/>
          </a:xfrm>
          <a:prstGeom prst="line">
            <a:avLst/>
          </a:prstGeom>
          <a:noFill/>
          <a:ln w="34925">
            <a:solidFill>
              <a:srgbClr val="FF0000"/>
            </a:solidFill>
            <a:round/>
            <a:headEnd/>
            <a:tailEnd/>
          </a:ln>
        </p:spPr>
        <p:txBody>
          <a:bodyPr wrap="none" anchor="ctr">
            <a:prstTxWarp prst="textNoShape">
              <a:avLst/>
            </a:prstTxWarp>
          </a:bodyPr>
          <a:lstStyle/>
          <a:p>
            <a:endParaRPr lang="en-US" dirty="0"/>
          </a:p>
        </p:txBody>
      </p:sp>
    </p:spTree>
    <p:extLst>
      <p:ext uri="{BB962C8B-B14F-4D97-AF65-F5344CB8AC3E}">
        <p14:creationId xmlns:p14="http://schemas.microsoft.com/office/powerpoint/2010/main" val="20788793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lstStyle/>
          <a:p>
            <a:r>
              <a:rPr lang="en-US" dirty="0" smtClean="0">
                <a:solidFill>
                  <a:srgbClr val="660066"/>
                </a:solidFill>
              </a:rPr>
              <a:t>Cascadia GPS Animation</a:t>
            </a:r>
            <a:endParaRPr lang="en-US" dirty="0">
              <a:solidFill>
                <a:srgbClr val="660066"/>
              </a:solidFill>
            </a:endParaRPr>
          </a:p>
        </p:txBody>
      </p:sp>
      <p:pic>
        <p:nvPicPr>
          <p:cNvPr id="4" name="Picture 3" descr="GPS Animation Grab.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7600" y="914400"/>
            <a:ext cx="8235400" cy="5486400"/>
          </a:xfrm>
          <a:prstGeom prst="rect">
            <a:avLst/>
          </a:prstGeom>
          <a:ln w="28575" cmpd="sng">
            <a:solidFill>
              <a:srgbClr val="66006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63838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1" name="Rectangle 27"/>
          <p:cNvSpPr>
            <a:spLocks noChangeArrowheads="1"/>
          </p:cNvSpPr>
          <p:nvPr/>
        </p:nvSpPr>
        <p:spPr bwMode="auto">
          <a:xfrm>
            <a:off x="304800" y="706369"/>
            <a:ext cx="3124200" cy="5410200"/>
          </a:xfrm>
          <a:prstGeom prst="rect">
            <a:avLst/>
          </a:prstGeom>
          <a:noFill/>
          <a:ln w="9525">
            <a:noFill/>
            <a:miter lim="800000"/>
            <a:headEnd/>
            <a:tailEnd/>
          </a:ln>
        </p:spPr>
        <p:txBody>
          <a:bodyPr>
            <a:prstTxWarp prst="textNoShape">
              <a:avLst/>
            </a:prstTxWarp>
          </a:bodyPr>
          <a:lstStyle/>
          <a:p>
            <a:pPr>
              <a:lnSpc>
                <a:spcPts val="2400"/>
              </a:lnSpc>
            </a:pPr>
            <a:r>
              <a:rPr lang="en-US" sz="1800" dirty="0">
                <a:solidFill>
                  <a:srgbClr val="660066"/>
                </a:solidFill>
                <a:latin typeface="Comic Sans MS" pitchFamily="-109" charset="0"/>
                <a:ea typeface="Comic Sans MS" pitchFamily="-109" charset="0"/>
                <a:cs typeface="Comic Sans MS" pitchFamily="-109" charset="0"/>
              </a:rPr>
              <a:t>Stations on coast are moving NE faster than stations in urban corridor</a:t>
            </a:r>
            <a:r>
              <a:rPr lang="en-US" sz="1800" dirty="0" smtClean="0">
                <a:solidFill>
                  <a:srgbClr val="660066"/>
                </a:solidFill>
                <a:latin typeface="Comic Sans MS" pitchFamily="-109" charset="0"/>
                <a:ea typeface="Comic Sans MS" pitchFamily="-109" charset="0"/>
                <a:cs typeface="Comic Sans MS" pitchFamily="-109" charset="0"/>
              </a:rPr>
              <a:t>.</a:t>
            </a:r>
            <a:endParaRPr lang="en-US" sz="1800" dirty="0">
              <a:solidFill>
                <a:srgbClr val="660066"/>
              </a:solidFill>
              <a:latin typeface="Comic Sans MS" pitchFamily="-109" charset="0"/>
              <a:ea typeface="Comic Sans MS" pitchFamily="-109" charset="0"/>
              <a:cs typeface="Comic Sans MS" pitchFamily="-109" charset="0"/>
            </a:endParaRPr>
          </a:p>
          <a:p>
            <a:pPr>
              <a:lnSpc>
                <a:spcPts val="2400"/>
              </a:lnSpc>
            </a:pPr>
            <a:endParaRPr lang="en-US" sz="1800" dirty="0" smtClean="0">
              <a:solidFill>
                <a:srgbClr val="660066"/>
              </a:solidFill>
              <a:latin typeface="Comic Sans MS" pitchFamily="-109" charset="0"/>
              <a:ea typeface="Comic Sans MS" pitchFamily="-109" charset="0"/>
              <a:cs typeface="Comic Sans MS" pitchFamily="-109" charset="0"/>
            </a:endParaRPr>
          </a:p>
          <a:p>
            <a:pPr>
              <a:lnSpc>
                <a:spcPts val="2400"/>
              </a:lnSpc>
            </a:pPr>
            <a:r>
              <a:rPr lang="en-US" sz="1800" dirty="0" err="1">
                <a:solidFill>
                  <a:srgbClr val="660066"/>
                </a:solidFill>
                <a:latin typeface="Comic Sans MS" pitchFamily="-109" charset="0"/>
                <a:ea typeface="Comic Sans MS" pitchFamily="-109" charset="0"/>
                <a:cs typeface="Comic Sans MS" pitchFamily="-109" charset="0"/>
              </a:rPr>
              <a:t>Cascadia</a:t>
            </a:r>
            <a:r>
              <a:rPr lang="en-US" sz="1800" dirty="0">
                <a:solidFill>
                  <a:srgbClr val="660066"/>
                </a:solidFill>
                <a:latin typeface="Comic Sans MS" pitchFamily="-109" charset="0"/>
                <a:ea typeface="Comic Sans MS" pitchFamily="-109" charset="0"/>
                <a:cs typeface="Comic Sans MS" pitchFamily="-109" charset="0"/>
              </a:rPr>
              <a:t> </a:t>
            </a:r>
            <a:r>
              <a:rPr lang="en-US" sz="1800" dirty="0" err="1">
                <a:solidFill>
                  <a:srgbClr val="660066"/>
                </a:solidFill>
                <a:latin typeface="Comic Sans MS" pitchFamily="-109" charset="0"/>
                <a:ea typeface="Comic Sans MS" pitchFamily="-109" charset="0"/>
                <a:cs typeface="Comic Sans MS" pitchFamily="-109" charset="0"/>
              </a:rPr>
              <a:t>subduction</a:t>
            </a:r>
            <a:r>
              <a:rPr lang="en-US" sz="1800" dirty="0">
                <a:solidFill>
                  <a:srgbClr val="660066"/>
                </a:solidFill>
                <a:latin typeface="Comic Sans MS" pitchFamily="-109" charset="0"/>
                <a:ea typeface="Comic Sans MS" pitchFamily="-109" charset="0"/>
                <a:cs typeface="Comic Sans MS" pitchFamily="-109" charset="0"/>
              </a:rPr>
              <a:t> zone boundary is “locked and loading” as it stores elastic energy that will be released in the next great </a:t>
            </a:r>
            <a:r>
              <a:rPr lang="en-US" sz="1800" dirty="0" err="1">
                <a:solidFill>
                  <a:srgbClr val="660066"/>
                </a:solidFill>
                <a:latin typeface="Comic Sans MS" pitchFamily="-109" charset="0"/>
                <a:ea typeface="Comic Sans MS" pitchFamily="-109" charset="0"/>
                <a:cs typeface="Comic Sans MS" pitchFamily="-109" charset="0"/>
              </a:rPr>
              <a:t>Cascadia</a:t>
            </a:r>
            <a:r>
              <a:rPr lang="en-US" sz="1800" dirty="0" smtClean="0">
                <a:solidFill>
                  <a:srgbClr val="660066"/>
                </a:solidFill>
                <a:latin typeface="Comic Sans MS" pitchFamily="-109" charset="0"/>
                <a:ea typeface="Comic Sans MS" pitchFamily="-109" charset="0"/>
                <a:cs typeface="Comic Sans MS" pitchFamily="-109" charset="0"/>
              </a:rPr>
              <a:t> earthquake.</a:t>
            </a:r>
          </a:p>
          <a:p>
            <a:pPr>
              <a:lnSpc>
                <a:spcPts val="2400"/>
              </a:lnSpc>
            </a:pPr>
            <a:endParaRPr lang="en-US" sz="1800" dirty="0" smtClean="0">
              <a:solidFill>
                <a:srgbClr val="660066"/>
              </a:solidFill>
              <a:latin typeface="Comic Sans MS" pitchFamily="-109" charset="0"/>
              <a:ea typeface="Comic Sans MS" pitchFamily="-109" charset="0"/>
              <a:cs typeface="Comic Sans MS" pitchFamily="-109" charset="0"/>
            </a:endParaRPr>
          </a:p>
          <a:p>
            <a:pPr>
              <a:lnSpc>
                <a:spcPts val="2400"/>
              </a:lnSpc>
            </a:pPr>
            <a:r>
              <a:rPr lang="en-US" sz="1800" dirty="0" smtClean="0">
                <a:solidFill>
                  <a:srgbClr val="660066"/>
                </a:solidFill>
                <a:latin typeface="Comic Sans MS" pitchFamily="-109" charset="0"/>
                <a:ea typeface="Comic Sans MS" pitchFamily="-109" charset="0"/>
                <a:cs typeface="Comic Sans MS" pitchFamily="-109" charset="0"/>
              </a:rPr>
              <a:t>If the next great </a:t>
            </a:r>
            <a:r>
              <a:rPr lang="en-US" sz="1800" dirty="0" err="1" smtClean="0">
                <a:solidFill>
                  <a:srgbClr val="660066"/>
                </a:solidFill>
                <a:latin typeface="Comic Sans MS" pitchFamily="-109" charset="0"/>
                <a:ea typeface="Comic Sans MS" pitchFamily="-109" charset="0"/>
                <a:cs typeface="Comic Sans MS" pitchFamily="-109" charset="0"/>
              </a:rPr>
              <a:t>Cascadia</a:t>
            </a:r>
            <a:r>
              <a:rPr lang="en-US" sz="1800" dirty="0" smtClean="0">
                <a:solidFill>
                  <a:srgbClr val="660066"/>
                </a:solidFill>
                <a:latin typeface="Comic Sans MS" pitchFamily="-109" charset="0"/>
                <a:ea typeface="Comic Sans MS" pitchFamily="-109" charset="0"/>
                <a:cs typeface="Comic Sans MS" pitchFamily="-109" charset="0"/>
              </a:rPr>
              <a:t> earthquake happens tomorrow, Pacific Beach will jump 5.35 meters (17.5 feet) southwest.</a:t>
            </a:r>
          </a:p>
          <a:p>
            <a:pPr>
              <a:lnSpc>
                <a:spcPts val="2400"/>
              </a:lnSpc>
            </a:pPr>
            <a:endParaRPr lang="en-US" sz="1800" dirty="0" smtClean="0">
              <a:solidFill>
                <a:srgbClr val="660066"/>
              </a:solidFill>
              <a:latin typeface="Comic Sans MS" pitchFamily="-109" charset="0"/>
              <a:ea typeface="Comic Sans MS" pitchFamily="-109" charset="0"/>
              <a:cs typeface="Comic Sans MS" pitchFamily="-109" charset="0"/>
            </a:endParaRPr>
          </a:p>
        </p:txBody>
      </p:sp>
      <p:pic>
        <p:nvPicPr>
          <p:cNvPr id="51202" name="Picture 5" descr="GPSVelociti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719069"/>
            <a:ext cx="5715000" cy="5640387"/>
          </a:xfrm>
          <a:prstGeom prst="rect">
            <a:avLst/>
          </a:prstGeom>
          <a:noFill/>
          <a:ln w="9525">
            <a:noFill/>
            <a:miter lim="800000"/>
            <a:headEnd/>
            <a:tailEnd/>
          </a:ln>
        </p:spPr>
      </p:pic>
      <p:sp>
        <p:nvSpPr>
          <p:cNvPr id="51203" name="Rectangle 6"/>
          <p:cNvSpPr>
            <a:spLocks noChangeArrowheads="1"/>
          </p:cNvSpPr>
          <p:nvPr/>
        </p:nvSpPr>
        <p:spPr bwMode="auto">
          <a:xfrm>
            <a:off x="6400800" y="3386069"/>
            <a:ext cx="152400" cy="152400"/>
          </a:xfrm>
          <a:prstGeom prst="rect">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51204" name="Rectangle 7"/>
          <p:cNvSpPr>
            <a:spLocks noChangeArrowheads="1"/>
          </p:cNvSpPr>
          <p:nvPr/>
        </p:nvSpPr>
        <p:spPr bwMode="auto">
          <a:xfrm>
            <a:off x="7924800" y="3538469"/>
            <a:ext cx="152400" cy="152400"/>
          </a:xfrm>
          <a:prstGeom prst="rect">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51205" name="Rectangle 8"/>
          <p:cNvSpPr>
            <a:spLocks noChangeArrowheads="1"/>
          </p:cNvSpPr>
          <p:nvPr/>
        </p:nvSpPr>
        <p:spPr bwMode="auto">
          <a:xfrm>
            <a:off x="7696200" y="2243069"/>
            <a:ext cx="152400" cy="152400"/>
          </a:xfrm>
          <a:prstGeom prst="rect">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51206" name="Rectangle 10"/>
          <p:cNvSpPr>
            <a:spLocks noChangeArrowheads="1"/>
          </p:cNvSpPr>
          <p:nvPr/>
        </p:nvSpPr>
        <p:spPr bwMode="auto">
          <a:xfrm>
            <a:off x="4724400" y="4224269"/>
            <a:ext cx="889000"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Corvallis</a:t>
            </a:r>
          </a:p>
        </p:txBody>
      </p:sp>
      <p:sp>
        <p:nvSpPr>
          <p:cNvPr id="51207" name="Rectangle 12"/>
          <p:cNvSpPr>
            <a:spLocks noChangeArrowheads="1"/>
          </p:cNvSpPr>
          <p:nvPr/>
        </p:nvSpPr>
        <p:spPr bwMode="auto">
          <a:xfrm>
            <a:off x="3505200" y="1938269"/>
            <a:ext cx="746125" cy="5238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Pacific</a:t>
            </a:r>
          </a:p>
          <a:p>
            <a:r>
              <a:rPr lang="en-US" sz="1400">
                <a:latin typeface="Comic Sans MS" pitchFamily="-109" charset="0"/>
                <a:ea typeface="Comic Sans MS" pitchFamily="-109" charset="0"/>
                <a:cs typeface="Comic Sans MS" pitchFamily="-109" charset="0"/>
              </a:rPr>
              <a:t>Beach</a:t>
            </a:r>
          </a:p>
        </p:txBody>
      </p:sp>
      <p:sp>
        <p:nvSpPr>
          <p:cNvPr id="51208" name="Rectangle 13"/>
          <p:cNvSpPr>
            <a:spLocks noChangeArrowheads="1"/>
          </p:cNvSpPr>
          <p:nvPr/>
        </p:nvSpPr>
        <p:spPr bwMode="auto">
          <a:xfrm>
            <a:off x="3429000" y="1176269"/>
            <a:ext cx="635000" cy="5238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Neah</a:t>
            </a:r>
          </a:p>
          <a:p>
            <a:r>
              <a:rPr lang="en-US" sz="1400">
                <a:latin typeface="Comic Sans MS" pitchFamily="-109" charset="0"/>
                <a:ea typeface="Comic Sans MS" pitchFamily="-109" charset="0"/>
                <a:cs typeface="Comic Sans MS" pitchFamily="-109" charset="0"/>
              </a:rPr>
              <a:t>Bay</a:t>
            </a:r>
          </a:p>
        </p:txBody>
      </p:sp>
      <p:sp>
        <p:nvSpPr>
          <p:cNvPr id="51209" name="Rectangle 14"/>
          <p:cNvSpPr>
            <a:spLocks noChangeArrowheads="1"/>
          </p:cNvSpPr>
          <p:nvPr/>
        </p:nvSpPr>
        <p:spPr bwMode="auto">
          <a:xfrm>
            <a:off x="5181600" y="2928869"/>
            <a:ext cx="623888"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Kelso</a:t>
            </a:r>
          </a:p>
        </p:txBody>
      </p:sp>
      <p:sp>
        <p:nvSpPr>
          <p:cNvPr id="51210" name="Rectangle 15"/>
          <p:cNvSpPr>
            <a:spLocks noChangeArrowheads="1"/>
          </p:cNvSpPr>
          <p:nvPr/>
        </p:nvSpPr>
        <p:spPr bwMode="auto">
          <a:xfrm>
            <a:off x="4572000" y="2319269"/>
            <a:ext cx="1023938"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Tumwater</a:t>
            </a:r>
          </a:p>
        </p:txBody>
      </p:sp>
      <p:sp>
        <p:nvSpPr>
          <p:cNvPr id="51211" name="Rectangle 16"/>
          <p:cNvSpPr>
            <a:spLocks noChangeArrowheads="1"/>
          </p:cNvSpPr>
          <p:nvPr/>
        </p:nvSpPr>
        <p:spPr bwMode="auto">
          <a:xfrm>
            <a:off x="7315200" y="2395469"/>
            <a:ext cx="808038"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Othello</a:t>
            </a:r>
          </a:p>
        </p:txBody>
      </p:sp>
      <p:sp>
        <p:nvSpPr>
          <p:cNvPr id="51212" name="Rectangle 17"/>
          <p:cNvSpPr>
            <a:spLocks noChangeArrowheads="1"/>
          </p:cNvSpPr>
          <p:nvPr/>
        </p:nvSpPr>
        <p:spPr bwMode="auto">
          <a:xfrm>
            <a:off x="7467600" y="3767069"/>
            <a:ext cx="1027113"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La Grande</a:t>
            </a:r>
          </a:p>
        </p:txBody>
      </p:sp>
      <p:sp>
        <p:nvSpPr>
          <p:cNvPr id="51213" name="Rectangle 18"/>
          <p:cNvSpPr>
            <a:spLocks noChangeArrowheads="1"/>
          </p:cNvSpPr>
          <p:nvPr/>
        </p:nvSpPr>
        <p:spPr bwMode="auto">
          <a:xfrm>
            <a:off x="6096000" y="3614669"/>
            <a:ext cx="736600"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Wasco</a:t>
            </a:r>
          </a:p>
        </p:txBody>
      </p:sp>
      <p:grpSp>
        <p:nvGrpSpPr>
          <p:cNvPr id="3" name="Group 2"/>
          <p:cNvGrpSpPr/>
          <p:nvPr/>
        </p:nvGrpSpPr>
        <p:grpSpPr>
          <a:xfrm>
            <a:off x="4038600" y="1023869"/>
            <a:ext cx="1447800" cy="3429000"/>
            <a:chOff x="4038600" y="1231900"/>
            <a:chExt cx="1447800" cy="3429000"/>
          </a:xfrm>
        </p:grpSpPr>
        <p:sp>
          <p:nvSpPr>
            <p:cNvPr id="343059" name="AutoShape 19"/>
            <p:cNvSpPr>
              <a:spLocks noChangeArrowheads="1"/>
            </p:cNvSpPr>
            <p:nvPr/>
          </p:nvSpPr>
          <p:spPr bwMode="auto">
            <a:xfrm rot="19737592">
              <a:off x="4038600" y="1231900"/>
              <a:ext cx="990600" cy="228600"/>
            </a:xfrm>
            <a:prstGeom prst="rightArrow">
              <a:avLst>
                <a:gd name="adj1" fmla="val 50000"/>
                <a:gd name="adj2" fmla="val 108333"/>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343060" name="AutoShape 20"/>
            <p:cNvSpPr>
              <a:spLocks noChangeArrowheads="1"/>
            </p:cNvSpPr>
            <p:nvPr/>
          </p:nvSpPr>
          <p:spPr bwMode="auto">
            <a:xfrm rot="18307429">
              <a:off x="4305300" y="4089400"/>
              <a:ext cx="914400" cy="228600"/>
            </a:xfrm>
            <a:prstGeom prst="rightArrow">
              <a:avLst>
                <a:gd name="adj1" fmla="val 50000"/>
                <a:gd name="adj2" fmla="val 100000"/>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343061" name="AutoShape 21"/>
            <p:cNvSpPr>
              <a:spLocks noChangeArrowheads="1"/>
            </p:cNvSpPr>
            <p:nvPr/>
          </p:nvSpPr>
          <p:spPr bwMode="auto">
            <a:xfrm rot="19445077">
              <a:off x="4191000" y="1917700"/>
              <a:ext cx="1295400" cy="225425"/>
            </a:xfrm>
            <a:prstGeom prst="rightArrow">
              <a:avLst>
                <a:gd name="adj1" fmla="val 50000"/>
                <a:gd name="adj2" fmla="val 143662"/>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343062" name="AutoShape 22"/>
            <p:cNvSpPr>
              <a:spLocks noChangeArrowheads="1"/>
            </p:cNvSpPr>
            <p:nvPr/>
          </p:nvSpPr>
          <p:spPr bwMode="auto">
            <a:xfrm rot="18489500">
              <a:off x="4341813" y="3214687"/>
              <a:ext cx="838200" cy="225425"/>
            </a:xfrm>
            <a:prstGeom prst="rightArrow">
              <a:avLst>
                <a:gd name="adj1" fmla="val 50000"/>
                <a:gd name="adj2" fmla="val 92958"/>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grpSp>
      <p:grpSp>
        <p:nvGrpSpPr>
          <p:cNvPr id="4" name="Group 3"/>
          <p:cNvGrpSpPr/>
          <p:nvPr/>
        </p:nvGrpSpPr>
        <p:grpSpPr>
          <a:xfrm>
            <a:off x="4953000" y="1862069"/>
            <a:ext cx="762000" cy="2362200"/>
            <a:chOff x="4953000" y="2070100"/>
            <a:chExt cx="762000" cy="2362200"/>
          </a:xfrm>
        </p:grpSpPr>
        <p:sp>
          <p:nvSpPr>
            <p:cNvPr id="343063" name="AutoShape 23"/>
            <p:cNvSpPr>
              <a:spLocks noChangeArrowheads="1"/>
            </p:cNvSpPr>
            <p:nvPr/>
          </p:nvSpPr>
          <p:spPr bwMode="auto">
            <a:xfrm rot="18523568">
              <a:off x="5295900" y="2794000"/>
              <a:ext cx="609600" cy="228600"/>
            </a:xfrm>
            <a:prstGeom prst="rightArrow">
              <a:avLst>
                <a:gd name="adj1" fmla="val 50000"/>
                <a:gd name="adj2" fmla="val 66667"/>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343064" name="AutoShape 24"/>
            <p:cNvSpPr>
              <a:spLocks noChangeArrowheads="1"/>
            </p:cNvSpPr>
            <p:nvPr/>
          </p:nvSpPr>
          <p:spPr bwMode="auto">
            <a:xfrm rot="18890945">
              <a:off x="5105400" y="2222500"/>
              <a:ext cx="533400" cy="228600"/>
            </a:xfrm>
            <a:prstGeom prst="rightArrow">
              <a:avLst>
                <a:gd name="adj1" fmla="val 50000"/>
                <a:gd name="adj2" fmla="val 58333"/>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343065" name="AutoShape 25"/>
            <p:cNvSpPr>
              <a:spLocks noChangeArrowheads="1"/>
            </p:cNvSpPr>
            <p:nvPr/>
          </p:nvSpPr>
          <p:spPr bwMode="auto">
            <a:xfrm rot="17825073">
              <a:off x="4779169" y="3996531"/>
              <a:ext cx="609600" cy="261938"/>
            </a:xfrm>
            <a:prstGeom prst="rightArrow">
              <a:avLst>
                <a:gd name="adj1" fmla="val 50000"/>
                <a:gd name="adj2" fmla="val 58182"/>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grpSp>
      <p:sp>
        <p:nvSpPr>
          <p:cNvPr id="51223" name="Freeform 42"/>
          <p:cNvSpPr>
            <a:spLocks/>
          </p:cNvSpPr>
          <p:nvPr/>
        </p:nvSpPr>
        <p:spPr bwMode="auto">
          <a:xfrm>
            <a:off x="3352800" y="2917756"/>
            <a:ext cx="533400" cy="3441700"/>
          </a:xfrm>
          <a:custGeom>
            <a:avLst/>
            <a:gdLst>
              <a:gd name="T0" fmla="*/ 0 w 336"/>
              <a:gd name="T1" fmla="*/ 0 h 2488"/>
              <a:gd name="T2" fmla="*/ 2147483647 w 336"/>
              <a:gd name="T3" fmla="*/ 2147483647 h 2488"/>
              <a:gd name="T4" fmla="*/ 2147483647 w 336"/>
              <a:gd name="T5" fmla="*/ 2147483647 h 2488"/>
              <a:gd name="T6" fmla="*/ 2147483647 w 336"/>
              <a:gd name="T7" fmla="*/ 2147483647 h 2488"/>
              <a:gd name="T8" fmla="*/ 2147483647 w 336"/>
              <a:gd name="T9" fmla="*/ 2147483647 h 2488"/>
              <a:gd name="T10" fmla="*/ 2147483647 w 336"/>
              <a:gd name="T11" fmla="*/ 2147483647 h 2488"/>
              <a:gd name="T12" fmla="*/ 2147483647 w 336"/>
              <a:gd name="T13" fmla="*/ 2147483647 h 2488"/>
              <a:gd name="T14" fmla="*/ 2147483647 w 336"/>
              <a:gd name="T15" fmla="*/ 2147483647 h 2488"/>
              <a:gd name="T16" fmla="*/ 2147483647 w 336"/>
              <a:gd name="T17" fmla="*/ 2147483647 h 2488"/>
              <a:gd name="T18" fmla="*/ 2147483647 w 336"/>
              <a:gd name="T19" fmla="*/ 2147483647 h 24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2488"/>
              <a:gd name="T32" fmla="*/ 336 w 336"/>
              <a:gd name="T33" fmla="*/ 2488 h 24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2488">
                <a:moveTo>
                  <a:pt x="0" y="0"/>
                </a:moveTo>
                <a:cubicBezTo>
                  <a:pt x="32" y="48"/>
                  <a:pt x="30" y="102"/>
                  <a:pt x="72" y="144"/>
                </a:cubicBezTo>
                <a:cubicBezTo>
                  <a:pt x="89" y="195"/>
                  <a:pt x="97" y="250"/>
                  <a:pt x="128" y="296"/>
                </a:cubicBezTo>
                <a:cubicBezTo>
                  <a:pt x="135" y="326"/>
                  <a:pt x="153" y="346"/>
                  <a:pt x="160" y="376"/>
                </a:cubicBezTo>
                <a:cubicBezTo>
                  <a:pt x="188" y="503"/>
                  <a:pt x="198" y="635"/>
                  <a:pt x="240" y="760"/>
                </a:cubicBezTo>
                <a:cubicBezTo>
                  <a:pt x="248" y="816"/>
                  <a:pt x="256" y="871"/>
                  <a:pt x="264" y="928"/>
                </a:cubicBezTo>
                <a:cubicBezTo>
                  <a:pt x="262" y="995"/>
                  <a:pt x="311" y="1300"/>
                  <a:pt x="224" y="1432"/>
                </a:cubicBezTo>
                <a:cubicBezTo>
                  <a:pt x="231" y="1550"/>
                  <a:pt x="255" y="1665"/>
                  <a:pt x="264" y="1784"/>
                </a:cubicBezTo>
                <a:cubicBezTo>
                  <a:pt x="272" y="1912"/>
                  <a:pt x="251" y="2061"/>
                  <a:pt x="328" y="2176"/>
                </a:cubicBezTo>
                <a:cubicBezTo>
                  <a:pt x="336" y="2445"/>
                  <a:pt x="336" y="2341"/>
                  <a:pt x="336" y="2488"/>
                </a:cubicBezTo>
              </a:path>
            </a:pathLst>
          </a:custGeom>
          <a:noFill/>
          <a:ln w="38100">
            <a:solidFill>
              <a:srgbClr val="FFFF00"/>
            </a:solidFill>
            <a:prstDash val="dash"/>
            <a:round/>
            <a:headEnd/>
            <a:tailEnd/>
          </a:ln>
        </p:spPr>
        <p:txBody>
          <a:bodyPr wrap="none" anchor="ctr">
            <a:prstTxWarp prst="textNoShape">
              <a:avLst/>
            </a:prstTxWarp>
          </a:bodyPr>
          <a:lstStyle/>
          <a:p>
            <a:endParaRPr lang="en-US">
              <a:solidFill>
                <a:srgbClr val="FFFF00"/>
              </a:solidFill>
              <a:latin typeface="Comic Sans MS" pitchFamily="-109" charset="0"/>
              <a:ea typeface="Comic Sans MS" pitchFamily="-109" charset="0"/>
              <a:cs typeface="Comic Sans MS" pitchFamily="-109" charset="0"/>
            </a:endParaRPr>
          </a:p>
        </p:txBody>
      </p:sp>
      <p:sp>
        <p:nvSpPr>
          <p:cNvPr id="51225" name="Rectangle 11"/>
          <p:cNvSpPr>
            <a:spLocks noChangeArrowheads="1"/>
          </p:cNvSpPr>
          <p:nvPr/>
        </p:nvSpPr>
        <p:spPr bwMode="auto">
          <a:xfrm>
            <a:off x="3429000" y="3309869"/>
            <a:ext cx="973138"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Tillamook</a:t>
            </a:r>
          </a:p>
        </p:txBody>
      </p:sp>
      <p:sp>
        <p:nvSpPr>
          <p:cNvPr id="51226" name="Rectangle 9"/>
          <p:cNvSpPr>
            <a:spLocks noChangeArrowheads="1"/>
          </p:cNvSpPr>
          <p:nvPr/>
        </p:nvSpPr>
        <p:spPr bwMode="auto">
          <a:xfrm>
            <a:off x="3581400" y="4224269"/>
            <a:ext cx="922338"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Newport</a:t>
            </a:r>
          </a:p>
        </p:txBody>
      </p:sp>
      <p:sp>
        <p:nvSpPr>
          <p:cNvPr id="29" name="Rectangle 29"/>
          <p:cNvSpPr>
            <a:spLocks noChangeArrowheads="1"/>
          </p:cNvSpPr>
          <p:nvPr/>
        </p:nvSpPr>
        <p:spPr bwMode="auto">
          <a:xfrm>
            <a:off x="152400" y="108604"/>
            <a:ext cx="502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85000"/>
              </a:lnSpc>
            </a:pPr>
            <a:r>
              <a:rPr lang="en-US" sz="2800" dirty="0">
                <a:solidFill>
                  <a:srgbClr val="660066"/>
                </a:solidFill>
                <a:latin typeface="Comic Sans MS" charset="0"/>
                <a:cs typeface="Comic Sans MS" charset="0"/>
              </a:rPr>
              <a:t>Cascadia </a:t>
            </a:r>
            <a:r>
              <a:rPr lang="en-US" sz="2800" dirty="0" smtClean="0">
                <a:solidFill>
                  <a:srgbClr val="660066"/>
                </a:solidFill>
                <a:latin typeface="Comic Sans MS" charset="0"/>
                <a:cs typeface="Comic Sans MS" charset="0"/>
              </a:rPr>
              <a:t>Locked </a:t>
            </a:r>
            <a:r>
              <a:rPr lang="en-US" sz="2800" dirty="0">
                <a:solidFill>
                  <a:srgbClr val="660066"/>
                </a:solidFill>
                <a:latin typeface="Comic Sans MS" charset="0"/>
                <a:cs typeface="Comic Sans MS" charset="0"/>
              </a:rPr>
              <a:t>and </a:t>
            </a:r>
            <a:r>
              <a:rPr lang="en-US" sz="2800" dirty="0" smtClean="0">
                <a:solidFill>
                  <a:srgbClr val="660066"/>
                </a:solidFill>
                <a:latin typeface="Comic Sans MS" charset="0"/>
                <a:cs typeface="Comic Sans MS" charset="0"/>
              </a:rPr>
              <a:t>Loading</a:t>
            </a:r>
            <a:endParaRPr lang="en-US" sz="2800" dirty="0">
              <a:solidFill>
                <a:srgbClr val="660066"/>
              </a:solidFill>
              <a:latin typeface="Comic Sans MS" charset="0"/>
              <a:cs typeface="Comic Sans MS" charset="0"/>
            </a:endParaRPr>
          </a:p>
        </p:txBody>
      </p:sp>
      <p:sp>
        <p:nvSpPr>
          <p:cNvPr id="30" name="Right Arrow 29"/>
          <p:cNvSpPr/>
          <p:nvPr/>
        </p:nvSpPr>
        <p:spPr>
          <a:xfrm rot="20276847">
            <a:off x="2456777" y="3598535"/>
            <a:ext cx="1143000" cy="492682"/>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ight Arrow 30"/>
          <p:cNvSpPr/>
          <p:nvPr/>
        </p:nvSpPr>
        <p:spPr>
          <a:xfrm rot="20276847">
            <a:off x="2682276" y="5550858"/>
            <a:ext cx="1143000" cy="511315"/>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224" name="Rectangle 43"/>
          <p:cNvSpPr>
            <a:spLocks noChangeArrowheads="1"/>
          </p:cNvSpPr>
          <p:nvPr/>
        </p:nvSpPr>
        <p:spPr bwMode="auto">
          <a:xfrm rot="5400000">
            <a:off x="2293937" y="5008494"/>
            <a:ext cx="2424113" cy="401638"/>
          </a:xfrm>
          <a:prstGeom prst="rect">
            <a:avLst/>
          </a:prstGeom>
          <a:noFill/>
          <a:ln w="9525">
            <a:noFill/>
            <a:miter lim="800000"/>
            <a:headEnd/>
            <a:tailEnd/>
          </a:ln>
        </p:spPr>
        <p:txBody>
          <a:bodyPr wrap="none">
            <a:prstTxWarp prst="textNoShape">
              <a:avLst/>
            </a:prstTxWarp>
            <a:spAutoFit/>
          </a:bodyPr>
          <a:lstStyle/>
          <a:p>
            <a:r>
              <a:rPr lang="en-US" sz="2000" dirty="0">
                <a:solidFill>
                  <a:srgbClr val="FFFF00"/>
                </a:solidFill>
                <a:latin typeface="Comic Sans MS" pitchFamily="-109" charset="0"/>
                <a:ea typeface="Comic Sans MS" pitchFamily="-109" charset="0"/>
                <a:cs typeface="Comic Sans MS" pitchFamily="-109" charset="0"/>
              </a:rPr>
              <a:t>Juan de Fuca Plate</a:t>
            </a:r>
          </a:p>
        </p:txBody>
      </p:sp>
      <p:sp>
        <p:nvSpPr>
          <p:cNvPr id="32" name="TextBox 31"/>
          <p:cNvSpPr txBox="1">
            <a:spLocks noChangeArrowheads="1"/>
          </p:cNvSpPr>
          <p:nvPr/>
        </p:nvSpPr>
        <p:spPr bwMode="auto">
          <a:xfrm>
            <a:off x="6799181" y="-9114"/>
            <a:ext cx="23493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i="1" dirty="0" smtClean="0">
                <a:solidFill>
                  <a:srgbClr val="660066"/>
                </a:solidFill>
                <a:latin typeface="Comic Sans MS" charset="0"/>
              </a:rPr>
              <a:t>GPS Gum Drop</a:t>
            </a:r>
            <a:endParaRPr lang="en-US" sz="2400" i="1" dirty="0">
              <a:solidFill>
                <a:srgbClr val="660066"/>
              </a:solidFill>
            </a:endParaRPr>
          </a:p>
        </p:txBody>
      </p:sp>
    </p:spTree>
    <p:extLst>
      <p:ext uri="{BB962C8B-B14F-4D97-AF65-F5344CB8AC3E}">
        <p14:creationId xmlns:p14="http://schemas.microsoft.com/office/powerpoint/2010/main" val="32606866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7" name="Group 14"/>
          <p:cNvGrpSpPr>
            <a:grpSpLocks/>
          </p:cNvGrpSpPr>
          <p:nvPr/>
        </p:nvGrpSpPr>
        <p:grpSpPr bwMode="auto">
          <a:xfrm>
            <a:off x="1428750" y="5694363"/>
            <a:ext cx="6024563" cy="274637"/>
            <a:chOff x="1428412" y="5694325"/>
            <a:chExt cx="6024361" cy="275025"/>
          </a:xfrm>
        </p:grpSpPr>
        <p:sp>
          <p:nvSpPr>
            <p:cNvPr id="9227" name="Rectangle 26"/>
            <p:cNvSpPr>
              <a:spLocks noChangeArrowheads="1"/>
            </p:cNvSpPr>
            <p:nvPr/>
          </p:nvSpPr>
          <p:spPr bwMode="auto">
            <a:xfrm>
              <a:off x="3630201" y="5694325"/>
              <a:ext cx="523857"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Arial" charset="0"/>
                </a:rPr>
                <a:t>2006</a:t>
              </a:r>
            </a:p>
          </p:txBody>
        </p:sp>
        <p:sp>
          <p:nvSpPr>
            <p:cNvPr id="9228" name="Rectangle 27"/>
            <p:cNvSpPr>
              <a:spLocks noChangeArrowheads="1"/>
            </p:cNvSpPr>
            <p:nvPr/>
          </p:nvSpPr>
          <p:spPr bwMode="auto">
            <a:xfrm>
              <a:off x="4730302" y="5694325"/>
              <a:ext cx="523857"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Arial" charset="0"/>
                </a:rPr>
                <a:t>2007</a:t>
              </a:r>
            </a:p>
          </p:txBody>
        </p:sp>
        <p:sp>
          <p:nvSpPr>
            <p:cNvPr id="9229" name="Rectangle 28"/>
            <p:cNvSpPr>
              <a:spLocks noChangeArrowheads="1"/>
            </p:cNvSpPr>
            <p:nvPr/>
          </p:nvSpPr>
          <p:spPr bwMode="auto">
            <a:xfrm>
              <a:off x="5830402" y="5694325"/>
              <a:ext cx="523858"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Arial" charset="0"/>
                </a:rPr>
                <a:t>2008</a:t>
              </a:r>
            </a:p>
          </p:txBody>
        </p:sp>
        <p:sp>
          <p:nvSpPr>
            <p:cNvPr id="9230" name="Rectangle 20"/>
            <p:cNvSpPr>
              <a:spLocks noChangeArrowheads="1"/>
            </p:cNvSpPr>
            <p:nvPr/>
          </p:nvSpPr>
          <p:spPr bwMode="auto">
            <a:xfrm>
              <a:off x="1428412" y="5694325"/>
              <a:ext cx="523857"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Arial" charset="0"/>
                </a:rPr>
                <a:t>2004</a:t>
              </a:r>
            </a:p>
          </p:txBody>
        </p:sp>
        <p:sp>
          <p:nvSpPr>
            <p:cNvPr id="9231" name="Rectangle 21"/>
            <p:cNvSpPr>
              <a:spLocks noChangeArrowheads="1"/>
            </p:cNvSpPr>
            <p:nvPr/>
          </p:nvSpPr>
          <p:spPr bwMode="auto">
            <a:xfrm>
              <a:off x="2528513" y="5694325"/>
              <a:ext cx="523857"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Arial" charset="0"/>
                </a:rPr>
                <a:t>2005</a:t>
              </a:r>
            </a:p>
          </p:txBody>
        </p:sp>
        <p:sp>
          <p:nvSpPr>
            <p:cNvPr id="9232" name="Rectangle 28"/>
            <p:cNvSpPr>
              <a:spLocks noChangeArrowheads="1"/>
            </p:cNvSpPr>
            <p:nvPr/>
          </p:nvSpPr>
          <p:spPr bwMode="auto">
            <a:xfrm>
              <a:off x="6928915" y="5694325"/>
              <a:ext cx="523858"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Arial" charset="0"/>
                </a:rPr>
                <a:t>2009</a:t>
              </a:r>
            </a:p>
          </p:txBody>
        </p:sp>
      </p:grpSp>
      <p:sp>
        <p:nvSpPr>
          <p:cNvPr id="9218" name="Rectangle 5"/>
          <p:cNvSpPr>
            <a:spLocks noChangeArrowheads="1"/>
          </p:cNvSpPr>
          <p:nvPr/>
        </p:nvSpPr>
        <p:spPr bwMode="auto">
          <a:xfrm>
            <a:off x="2514600" y="22860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latin typeface="Arial" charset="0"/>
              </a:rPr>
              <a:t>Neah Bay, WA GPS Data</a:t>
            </a:r>
            <a:endParaRPr lang="en-US">
              <a:latin typeface="Arial" charset="0"/>
            </a:endParaRPr>
          </a:p>
        </p:txBody>
      </p:sp>
      <p:pic>
        <p:nvPicPr>
          <p:cNvPr id="9219" name="Picture 11" descr="Neah Bay, WA.tiff"/>
          <p:cNvPicPr>
            <a:picLocks noChangeAspect="1"/>
          </p:cNvPicPr>
          <p:nvPr/>
        </p:nvPicPr>
        <p:blipFill>
          <a:blip r:embed="rId2">
            <a:extLst>
              <a:ext uri="{28A0092B-C50C-407E-A947-70E740481C1C}">
                <a14:useLocalDpi xmlns:a14="http://schemas.microsoft.com/office/drawing/2010/main" val="0"/>
              </a:ext>
            </a:extLst>
          </a:blip>
          <a:srcRect t="8780"/>
          <a:stretch>
            <a:fillRect/>
          </a:stretch>
        </p:blipFill>
        <p:spPr bwMode="auto">
          <a:xfrm>
            <a:off x="914400" y="838200"/>
            <a:ext cx="75533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0" name="Group 14"/>
          <p:cNvGrpSpPr>
            <a:grpSpLocks/>
          </p:cNvGrpSpPr>
          <p:nvPr/>
        </p:nvGrpSpPr>
        <p:grpSpPr bwMode="auto">
          <a:xfrm>
            <a:off x="1600200" y="6035861"/>
            <a:ext cx="6024563" cy="300556"/>
            <a:chOff x="1428412" y="5863013"/>
            <a:chExt cx="6024361" cy="300979"/>
          </a:xfrm>
        </p:grpSpPr>
        <p:sp>
          <p:nvSpPr>
            <p:cNvPr id="9221" name="Rectangle 26"/>
            <p:cNvSpPr>
              <a:spLocks noChangeArrowheads="1"/>
            </p:cNvSpPr>
            <p:nvPr/>
          </p:nvSpPr>
          <p:spPr bwMode="auto">
            <a:xfrm>
              <a:off x="3630201" y="5875991"/>
              <a:ext cx="523857"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Arial" charset="0"/>
                </a:rPr>
                <a:t>2006</a:t>
              </a:r>
            </a:p>
          </p:txBody>
        </p:sp>
        <p:sp>
          <p:nvSpPr>
            <p:cNvPr id="9222" name="Rectangle 27"/>
            <p:cNvSpPr>
              <a:spLocks noChangeArrowheads="1"/>
            </p:cNvSpPr>
            <p:nvPr/>
          </p:nvSpPr>
          <p:spPr bwMode="auto">
            <a:xfrm>
              <a:off x="4730302" y="5875991"/>
              <a:ext cx="523857"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Arial" charset="0"/>
                </a:rPr>
                <a:t>2007</a:t>
              </a:r>
            </a:p>
          </p:txBody>
        </p:sp>
        <p:sp>
          <p:nvSpPr>
            <p:cNvPr id="9223" name="Rectangle 28"/>
            <p:cNvSpPr>
              <a:spLocks noChangeArrowheads="1"/>
            </p:cNvSpPr>
            <p:nvPr/>
          </p:nvSpPr>
          <p:spPr bwMode="auto">
            <a:xfrm>
              <a:off x="5830402" y="5888967"/>
              <a:ext cx="523858"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Arial" charset="0"/>
                </a:rPr>
                <a:t>2008</a:t>
              </a:r>
            </a:p>
          </p:txBody>
        </p:sp>
        <p:sp>
          <p:nvSpPr>
            <p:cNvPr id="9224" name="Rectangle 20"/>
            <p:cNvSpPr>
              <a:spLocks noChangeArrowheads="1"/>
            </p:cNvSpPr>
            <p:nvPr/>
          </p:nvSpPr>
          <p:spPr bwMode="auto">
            <a:xfrm>
              <a:off x="1428412" y="5863013"/>
              <a:ext cx="523857"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Arial" charset="0"/>
                </a:rPr>
                <a:t>2004</a:t>
              </a:r>
            </a:p>
          </p:txBody>
        </p:sp>
        <p:sp>
          <p:nvSpPr>
            <p:cNvPr id="9225" name="Rectangle 21"/>
            <p:cNvSpPr>
              <a:spLocks noChangeArrowheads="1"/>
            </p:cNvSpPr>
            <p:nvPr/>
          </p:nvSpPr>
          <p:spPr bwMode="auto">
            <a:xfrm>
              <a:off x="2528513" y="5863015"/>
              <a:ext cx="523857"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Arial" charset="0"/>
                </a:rPr>
                <a:t>2005</a:t>
              </a:r>
            </a:p>
          </p:txBody>
        </p:sp>
        <p:sp>
          <p:nvSpPr>
            <p:cNvPr id="9226" name="Rectangle 28"/>
            <p:cNvSpPr>
              <a:spLocks noChangeArrowheads="1"/>
            </p:cNvSpPr>
            <p:nvPr/>
          </p:nvSpPr>
          <p:spPr bwMode="auto">
            <a:xfrm>
              <a:off x="6928915" y="5875991"/>
              <a:ext cx="523858"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Arial" charset="0"/>
                </a:rPr>
                <a:t>2009</a:t>
              </a:r>
            </a:p>
          </p:txBody>
        </p:sp>
      </p:grpSp>
    </p:spTree>
    <p:extLst>
      <p:ext uri="{BB962C8B-B14F-4D97-AF65-F5344CB8AC3E}">
        <p14:creationId xmlns:p14="http://schemas.microsoft.com/office/powerpoint/2010/main" val="8485639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6"/>
          <p:cNvSpPr>
            <a:spLocks noChangeArrowheads="1"/>
          </p:cNvSpPr>
          <p:nvPr/>
        </p:nvSpPr>
        <p:spPr bwMode="auto">
          <a:xfrm>
            <a:off x="120971" y="0"/>
            <a:ext cx="8991600" cy="762000"/>
          </a:xfrm>
          <a:prstGeom prst="rect">
            <a:avLst/>
          </a:prstGeom>
          <a:noFill/>
          <a:ln w="9525">
            <a:noFill/>
            <a:miter lim="800000"/>
            <a:headEnd/>
            <a:tailEnd/>
          </a:ln>
        </p:spPr>
        <p:txBody>
          <a:bodyPr>
            <a:prstTxWarp prst="textNoShape">
              <a:avLst/>
            </a:prstTxWarp>
          </a:bodyPr>
          <a:lstStyle/>
          <a:p>
            <a:pPr algn="ctr">
              <a:lnSpc>
                <a:spcPts val="4000"/>
              </a:lnSpc>
            </a:pPr>
            <a:r>
              <a:rPr lang="en-US" sz="3600" dirty="0" smtClean="0">
                <a:solidFill>
                  <a:srgbClr val="660066"/>
                </a:solidFill>
                <a:latin typeface="Comic Sans MS" pitchFamily="-110" charset="0"/>
                <a:ea typeface="Comic Sans MS" pitchFamily="-110" charset="0"/>
                <a:cs typeface="Comic Sans MS" pitchFamily="-110" charset="0"/>
              </a:rPr>
              <a:t>Some Coast Areas Now Below Sea Level</a:t>
            </a:r>
            <a:endParaRPr lang="en-US" sz="3600" dirty="0">
              <a:solidFill>
                <a:srgbClr val="660066"/>
              </a:solidFill>
              <a:latin typeface="Comic Sans MS" pitchFamily="-110" charset="0"/>
              <a:ea typeface="Comic Sans MS" pitchFamily="-110" charset="0"/>
              <a:cs typeface="Comic Sans MS" pitchFamily="-110" charset="0"/>
            </a:endParaRPr>
          </a:p>
        </p:txBody>
      </p:sp>
      <p:sp>
        <p:nvSpPr>
          <p:cNvPr id="5" name="Title 1"/>
          <p:cNvSpPr>
            <a:spLocks noGrp="1"/>
          </p:cNvSpPr>
          <p:nvPr>
            <p:ph type="title"/>
          </p:nvPr>
        </p:nvSpPr>
        <p:spPr>
          <a:xfrm>
            <a:off x="685800" y="457200"/>
            <a:ext cx="7772400" cy="685800"/>
          </a:xfrm>
        </p:spPr>
        <p:txBody>
          <a:bodyPr>
            <a:normAutofit fontScale="90000"/>
          </a:bodyPr>
          <a:lstStyle/>
          <a:p>
            <a:pPr algn="ctr"/>
            <a:r>
              <a:rPr lang="en-US" dirty="0" err="1" smtClean="0">
                <a:solidFill>
                  <a:srgbClr val="660066"/>
                </a:solidFill>
                <a:latin typeface="Comic Sans MS"/>
                <a:cs typeface="Comic Sans MS"/>
              </a:rPr>
              <a:t>Yuriage</a:t>
            </a:r>
            <a:endParaRPr lang="en-US" dirty="0">
              <a:solidFill>
                <a:srgbClr val="660066"/>
              </a:solidFill>
              <a:latin typeface="Comic Sans MS"/>
              <a:cs typeface="Comic Sans MS"/>
            </a:endParaRPr>
          </a:p>
        </p:txBody>
      </p:sp>
      <p:pic>
        <p:nvPicPr>
          <p:cNvPr id="10" name="Picture 9" descr="YuriageBefore.tiff"/>
          <p:cNvPicPr>
            <a:picLocks noChangeAspect="1"/>
          </p:cNvPicPr>
          <p:nvPr/>
        </p:nvPicPr>
        <p:blipFill>
          <a:blip r:embed="rId2" cstate="screen">
            <a:extLst>
              <a:ext uri="{28A0092B-C50C-407E-A947-70E740481C1C}">
                <a14:useLocalDpi xmlns:a14="http://schemas.microsoft.com/office/drawing/2010/main"/>
              </a:ext>
            </a:extLst>
          </a:blip>
          <a:srcRect l="8380"/>
          <a:stretch>
            <a:fillRect/>
          </a:stretch>
        </p:blipFill>
        <p:spPr>
          <a:xfrm>
            <a:off x="152400" y="1219200"/>
            <a:ext cx="4373769" cy="3200400"/>
          </a:xfrm>
          <a:prstGeom prst="rect">
            <a:avLst/>
          </a:prstGeom>
          <a:ln w="25400"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pic>
        <p:nvPicPr>
          <p:cNvPr id="11" name="Picture 10" descr="YuriageAfter.tiff"/>
          <p:cNvPicPr>
            <a:picLocks noChangeAspect="1"/>
          </p:cNvPicPr>
          <p:nvPr/>
        </p:nvPicPr>
        <p:blipFill>
          <a:blip r:embed="rId3" cstate="screen">
            <a:extLst>
              <a:ext uri="{28A0092B-C50C-407E-A947-70E740481C1C}">
                <a14:useLocalDpi xmlns:a14="http://schemas.microsoft.com/office/drawing/2010/main"/>
              </a:ext>
            </a:extLst>
          </a:blip>
          <a:srcRect r="2482"/>
          <a:stretch>
            <a:fillRect/>
          </a:stretch>
        </p:blipFill>
        <p:spPr>
          <a:xfrm>
            <a:off x="4667250" y="1219200"/>
            <a:ext cx="4400550" cy="3200400"/>
          </a:xfrm>
          <a:prstGeom prst="rect">
            <a:avLst/>
          </a:prstGeom>
          <a:ln w="25400"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
        <p:nvSpPr>
          <p:cNvPr id="8" name="Rectangle 3"/>
          <p:cNvSpPr txBox="1">
            <a:spLocks noChangeArrowheads="1"/>
          </p:cNvSpPr>
          <p:nvPr/>
        </p:nvSpPr>
        <p:spPr bwMode="auto">
          <a:xfrm>
            <a:off x="533400" y="4419600"/>
            <a:ext cx="8610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rgbClr val="003399"/>
                </a:solidFill>
                <a:latin typeface="Comic Sans MS" pitchFamily="66"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rgbClr val="003399"/>
                </a:solidFill>
                <a:latin typeface="Comic Sans MS" pitchFamily="66"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rgbClr val="003399"/>
                </a:solidFill>
                <a:latin typeface="Comic Sans MS" pitchFamily="66"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rgbClr val="003399"/>
                </a:solidFill>
                <a:latin typeface="Comic Sans MS" pitchFamily="66"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rgbClr val="003399"/>
                </a:solidFill>
                <a:latin typeface="Comic Sans MS" pitchFamily="66"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ts val="2900"/>
              </a:lnSpc>
              <a:buNone/>
            </a:pPr>
            <a:r>
              <a:rPr lang="en-US" sz="2400" dirty="0">
                <a:solidFill>
                  <a:srgbClr val="660066"/>
                </a:solidFill>
                <a:latin typeface="Comic Sans MS"/>
                <a:ea typeface="ＭＳ Ｐゴシック" pitchFamily="30" charset="-128"/>
                <a:cs typeface="Comic Sans MS"/>
              </a:rPr>
              <a:t>	</a:t>
            </a:r>
            <a:r>
              <a:rPr lang="en-US" sz="2400" dirty="0" smtClean="0">
                <a:solidFill>
                  <a:srgbClr val="660066"/>
                </a:solidFill>
                <a:latin typeface="Comic Sans MS"/>
                <a:ea typeface="ＭＳ Ｐゴシック" pitchFamily="30" charset="-128"/>
                <a:cs typeface="Comic Sans MS"/>
              </a:rPr>
              <a:t>		Before								After</a:t>
            </a:r>
          </a:p>
          <a:p>
            <a:pPr eaLnBrk="1" hangingPunct="1">
              <a:lnSpc>
                <a:spcPts val="2900"/>
              </a:lnSpc>
            </a:pPr>
            <a:r>
              <a:rPr lang="en-US" sz="2400" dirty="0" smtClean="0">
                <a:solidFill>
                  <a:srgbClr val="660066"/>
                </a:solidFill>
                <a:latin typeface="Comic Sans MS"/>
                <a:ea typeface="ＭＳ Ｐゴシック" pitchFamily="30" charset="-128"/>
                <a:cs typeface="Comic Sans MS"/>
              </a:rPr>
              <a:t>Some areas that were above sea level on march 10 </a:t>
            </a:r>
            <a:br>
              <a:rPr lang="en-US" sz="2400" dirty="0" smtClean="0">
                <a:solidFill>
                  <a:srgbClr val="660066"/>
                </a:solidFill>
                <a:latin typeface="Comic Sans MS"/>
                <a:ea typeface="ＭＳ Ｐゴシック" pitchFamily="30" charset="-128"/>
                <a:cs typeface="Comic Sans MS"/>
              </a:rPr>
            </a:br>
            <a:r>
              <a:rPr lang="en-US" sz="2400" dirty="0" smtClean="0">
                <a:solidFill>
                  <a:srgbClr val="660066"/>
                </a:solidFill>
                <a:latin typeface="Comic Sans MS"/>
                <a:ea typeface="ＭＳ Ｐゴシック" pitchFamily="30" charset="-128"/>
                <a:cs typeface="Comic Sans MS"/>
              </a:rPr>
              <a:t>dropped below sea level on March 11, 2011.</a:t>
            </a:r>
          </a:p>
          <a:p>
            <a:pPr eaLnBrk="1" hangingPunct="1">
              <a:lnSpc>
                <a:spcPts val="2900"/>
              </a:lnSpc>
            </a:pPr>
            <a:r>
              <a:rPr lang="en-US" sz="2400" dirty="0" smtClean="0">
                <a:solidFill>
                  <a:srgbClr val="660066"/>
                </a:solidFill>
                <a:latin typeface="Comic Sans MS"/>
                <a:ea typeface="ＭＳ Ｐゴシック" pitchFamily="30" charset="-128"/>
                <a:cs typeface="Comic Sans MS"/>
              </a:rPr>
              <a:t>This also happened along the Washington - Oregon coast during the 1700 AD great Cascadia earthquake.</a:t>
            </a:r>
            <a:endParaRPr lang="en-US" sz="2400" dirty="0">
              <a:solidFill>
                <a:srgbClr val="660066"/>
              </a:solidFill>
              <a:latin typeface="Comic Sans MS"/>
              <a:ea typeface="ＭＳ Ｐゴシック" pitchFamily="30" charset="-128"/>
              <a:cs typeface="Comic Sans MS"/>
            </a:endParaRPr>
          </a:p>
        </p:txBody>
      </p:sp>
    </p:spTree>
    <p:extLst>
      <p:ext uri="{BB962C8B-B14F-4D97-AF65-F5344CB8AC3E}">
        <p14:creationId xmlns:p14="http://schemas.microsoft.com/office/powerpoint/2010/main" val="2786847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1"/>
          <p:cNvSpPr>
            <a:spLocks noChangeArrowheads="1"/>
          </p:cNvSpPr>
          <p:nvPr/>
        </p:nvSpPr>
        <p:spPr bwMode="auto">
          <a:xfrm>
            <a:off x="3330012" y="228600"/>
            <a:ext cx="3724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err="1">
                <a:latin typeface="Arial" charset="0"/>
              </a:rPr>
              <a:t>Neah</a:t>
            </a:r>
            <a:r>
              <a:rPr lang="en-US" b="1" dirty="0">
                <a:latin typeface="Arial" charset="0"/>
              </a:rPr>
              <a:t> Bay, WA GPS Data</a:t>
            </a:r>
          </a:p>
        </p:txBody>
      </p:sp>
      <p:grpSp>
        <p:nvGrpSpPr>
          <p:cNvPr id="10242" name="Group 17"/>
          <p:cNvGrpSpPr>
            <a:grpSpLocks/>
          </p:cNvGrpSpPr>
          <p:nvPr/>
        </p:nvGrpSpPr>
        <p:grpSpPr bwMode="auto">
          <a:xfrm>
            <a:off x="914400" y="838200"/>
            <a:ext cx="7553325" cy="5514975"/>
            <a:chOff x="534" y="510"/>
            <a:chExt cx="4758" cy="3474"/>
          </a:xfrm>
        </p:grpSpPr>
        <p:pic>
          <p:nvPicPr>
            <p:cNvPr id="10243" name="Picture 30" descr="Neah Bay, WA.tiff"/>
            <p:cNvPicPr>
              <a:picLocks noChangeAspect="1"/>
            </p:cNvPicPr>
            <p:nvPr/>
          </p:nvPicPr>
          <p:blipFill>
            <a:blip r:embed="rId2">
              <a:extLst>
                <a:ext uri="{28A0092B-C50C-407E-A947-70E740481C1C}">
                  <a14:useLocalDpi xmlns:a14="http://schemas.microsoft.com/office/drawing/2010/main" val="0"/>
                </a:ext>
              </a:extLst>
            </a:blip>
            <a:srcRect t="8780"/>
            <a:stretch>
              <a:fillRect/>
            </a:stretch>
          </p:blipFill>
          <p:spPr bwMode="auto">
            <a:xfrm>
              <a:off x="534" y="510"/>
              <a:ext cx="4758"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Line 5"/>
            <p:cNvSpPr>
              <a:spLocks noChangeShapeType="1"/>
            </p:cNvSpPr>
            <p:nvPr/>
          </p:nvSpPr>
          <p:spPr bwMode="auto">
            <a:xfrm flipV="1">
              <a:off x="1080" y="882"/>
              <a:ext cx="3792" cy="864"/>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5" name="Line 6"/>
            <p:cNvSpPr>
              <a:spLocks noChangeShapeType="1"/>
            </p:cNvSpPr>
            <p:nvPr/>
          </p:nvSpPr>
          <p:spPr bwMode="auto">
            <a:xfrm flipV="1">
              <a:off x="1080" y="2478"/>
              <a:ext cx="3792" cy="1152"/>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6" name="Line 7"/>
            <p:cNvSpPr>
              <a:spLocks noChangeShapeType="1"/>
            </p:cNvSpPr>
            <p:nvPr/>
          </p:nvSpPr>
          <p:spPr bwMode="auto">
            <a:xfrm>
              <a:off x="1128" y="2478"/>
              <a:ext cx="3696" cy="0"/>
            </a:xfrm>
            <a:prstGeom prst="line">
              <a:avLst/>
            </a:prstGeom>
            <a:noFill/>
            <a:ln w="19050">
              <a:solidFill>
                <a:srgbClr val="C0504D"/>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 name="Line 8"/>
            <p:cNvSpPr>
              <a:spLocks noChangeShapeType="1"/>
            </p:cNvSpPr>
            <p:nvPr/>
          </p:nvSpPr>
          <p:spPr bwMode="auto">
            <a:xfrm>
              <a:off x="1128" y="876"/>
              <a:ext cx="3744" cy="0"/>
            </a:xfrm>
            <a:prstGeom prst="line">
              <a:avLst/>
            </a:prstGeom>
            <a:noFill/>
            <a:ln w="19050">
              <a:solidFill>
                <a:schemeClr val="accent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 name="Rectangle 9"/>
            <p:cNvSpPr>
              <a:spLocks noChangeArrowheads="1"/>
            </p:cNvSpPr>
            <p:nvPr/>
          </p:nvSpPr>
          <p:spPr bwMode="auto">
            <a:xfrm>
              <a:off x="1176" y="882"/>
              <a:ext cx="205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a:latin typeface="Arial" charset="0"/>
                </a:rPr>
                <a:t>42 mm / 5.5 </a:t>
              </a:r>
              <a:r>
                <a:rPr lang="en-US" sz="2000" dirty="0" err="1">
                  <a:latin typeface="Arial" charset="0"/>
                </a:rPr>
                <a:t>yr</a:t>
              </a:r>
              <a:r>
                <a:rPr lang="en-US" sz="2000" dirty="0">
                  <a:latin typeface="Arial" charset="0"/>
                </a:rPr>
                <a:t> = 7.6 mm/</a:t>
              </a:r>
              <a:r>
                <a:rPr lang="en-US" sz="2000" dirty="0" err="1">
                  <a:latin typeface="Arial" charset="0"/>
                </a:rPr>
                <a:t>yr</a:t>
              </a:r>
              <a:endParaRPr lang="en-US" sz="2000" dirty="0">
                <a:latin typeface="Arial" charset="0"/>
              </a:endParaRPr>
            </a:p>
          </p:txBody>
        </p:sp>
        <p:sp>
          <p:nvSpPr>
            <p:cNvPr id="10249" name="Rectangle 10"/>
            <p:cNvSpPr>
              <a:spLocks noChangeArrowheads="1"/>
            </p:cNvSpPr>
            <p:nvPr/>
          </p:nvSpPr>
          <p:spPr bwMode="auto">
            <a:xfrm>
              <a:off x="1272" y="2478"/>
              <a:ext cx="207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a:solidFill>
                    <a:srgbClr val="000000"/>
                  </a:solidFill>
                  <a:latin typeface="Arial" charset="0"/>
                </a:rPr>
                <a:t>56mm / 5.5 </a:t>
              </a:r>
              <a:r>
                <a:rPr lang="en-US" sz="2000" dirty="0" err="1">
                  <a:solidFill>
                    <a:srgbClr val="000000"/>
                  </a:solidFill>
                  <a:latin typeface="Arial" charset="0"/>
                </a:rPr>
                <a:t>yr</a:t>
              </a:r>
              <a:r>
                <a:rPr lang="en-US" sz="2000" dirty="0">
                  <a:solidFill>
                    <a:srgbClr val="000000"/>
                  </a:solidFill>
                  <a:latin typeface="Arial" charset="0"/>
                </a:rPr>
                <a:t> = 10.2 mm/</a:t>
              </a:r>
              <a:r>
                <a:rPr lang="en-US" sz="2000" dirty="0" err="1">
                  <a:solidFill>
                    <a:srgbClr val="000000"/>
                  </a:solidFill>
                  <a:latin typeface="Arial" charset="0"/>
                </a:rPr>
                <a:t>yr</a:t>
              </a:r>
              <a:endParaRPr lang="en-US" sz="2000" dirty="0">
                <a:solidFill>
                  <a:srgbClr val="000000"/>
                </a:solidFill>
                <a:latin typeface="Arial" charset="0"/>
              </a:endParaRPr>
            </a:p>
          </p:txBody>
        </p:sp>
        <p:grpSp>
          <p:nvGrpSpPr>
            <p:cNvPr id="10250" name="Group 23"/>
            <p:cNvGrpSpPr>
              <a:grpSpLocks/>
            </p:cNvGrpSpPr>
            <p:nvPr/>
          </p:nvGrpSpPr>
          <p:grpSpPr bwMode="auto">
            <a:xfrm>
              <a:off x="924" y="3811"/>
              <a:ext cx="3795" cy="173"/>
              <a:chOff x="1428412" y="5694325"/>
              <a:chExt cx="6024361" cy="275025"/>
            </a:xfrm>
          </p:grpSpPr>
          <p:sp>
            <p:nvSpPr>
              <p:cNvPr id="10251" name="Rectangle 26"/>
              <p:cNvSpPr>
                <a:spLocks noChangeArrowheads="1"/>
              </p:cNvSpPr>
              <p:nvPr/>
            </p:nvSpPr>
            <p:spPr bwMode="auto">
              <a:xfrm>
                <a:off x="3630201" y="5694325"/>
                <a:ext cx="523857"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Arial" charset="0"/>
                  </a:rPr>
                  <a:t>2006</a:t>
                </a:r>
              </a:p>
            </p:txBody>
          </p:sp>
          <p:sp>
            <p:nvSpPr>
              <p:cNvPr id="10252" name="Rectangle 27"/>
              <p:cNvSpPr>
                <a:spLocks noChangeArrowheads="1"/>
              </p:cNvSpPr>
              <p:nvPr/>
            </p:nvSpPr>
            <p:spPr bwMode="auto">
              <a:xfrm>
                <a:off x="4730302" y="5694325"/>
                <a:ext cx="523857"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Arial" charset="0"/>
                  </a:rPr>
                  <a:t>2007</a:t>
                </a:r>
              </a:p>
            </p:txBody>
          </p:sp>
          <p:sp>
            <p:nvSpPr>
              <p:cNvPr id="10253" name="Rectangle 28"/>
              <p:cNvSpPr>
                <a:spLocks noChangeArrowheads="1"/>
              </p:cNvSpPr>
              <p:nvPr/>
            </p:nvSpPr>
            <p:spPr bwMode="auto">
              <a:xfrm>
                <a:off x="5830402" y="5694325"/>
                <a:ext cx="523858"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Arial" charset="0"/>
                  </a:rPr>
                  <a:t>2008</a:t>
                </a:r>
              </a:p>
            </p:txBody>
          </p:sp>
          <p:sp>
            <p:nvSpPr>
              <p:cNvPr id="10254" name="Rectangle 20"/>
              <p:cNvSpPr>
                <a:spLocks noChangeArrowheads="1"/>
              </p:cNvSpPr>
              <p:nvPr/>
            </p:nvSpPr>
            <p:spPr bwMode="auto">
              <a:xfrm>
                <a:off x="1428412" y="5694325"/>
                <a:ext cx="523857"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Arial" charset="0"/>
                  </a:rPr>
                  <a:t>2004</a:t>
                </a:r>
              </a:p>
            </p:txBody>
          </p:sp>
          <p:sp>
            <p:nvSpPr>
              <p:cNvPr id="10255" name="Rectangle 21"/>
              <p:cNvSpPr>
                <a:spLocks noChangeArrowheads="1"/>
              </p:cNvSpPr>
              <p:nvPr/>
            </p:nvSpPr>
            <p:spPr bwMode="auto">
              <a:xfrm>
                <a:off x="2528513" y="5694325"/>
                <a:ext cx="523857"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Arial" charset="0"/>
                  </a:rPr>
                  <a:t>2005</a:t>
                </a:r>
              </a:p>
            </p:txBody>
          </p:sp>
          <p:sp>
            <p:nvSpPr>
              <p:cNvPr id="10256" name="Rectangle 28"/>
              <p:cNvSpPr>
                <a:spLocks noChangeArrowheads="1"/>
              </p:cNvSpPr>
              <p:nvPr/>
            </p:nvSpPr>
            <p:spPr bwMode="auto">
              <a:xfrm>
                <a:off x="6928915" y="5694325"/>
                <a:ext cx="523858" cy="2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Arial" charset="0"/>
                  </a:rPr>
                  <a:t>2009</a:t>
                </a:r>
              </a:p>
            </p:txBody>
          </p:sp>
        </p:grpSp>
      </p:grpSp>
    </p:spTree>
    <p:extLst>
      <p:ext uri="{BB962C8B-B14F-4D97-AF65-F5344CB8AC3E}">
        <p14:creationId xmlns:p14="http://schemas.microsoft.com/office/powerpoint/2010/main" val="19006580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descr="cmGrid"/>
          <p:cNvPicPr>
            <a:picLocks noChangeAspect="1" noChangeArrowheads="1"/>
          </p:cNvPicPr>
          <p:nvPr/>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549400" y="787400"/>
            <a:ext cx="6223000" cy="57658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266" name="Rectangle 9"/>
          <p:cNvSpPr>
            <a:spLocks noChangeArrowheads="1"/>
          </p:cNvSpPr>
          <p:nvPr/>
        </p:nvSpPr>
        <p:spPr bwMode="auto">
          <a:xfrm>
            <a:off x="2855913" y="228600"/>
            <a:ext cx="423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Arial" charset="0"/>
              </a:rPr>
              <a:t>Neah Bay, WA GPS Velocity</a:t>
            </a:r>
          </a:p>
        </p:txBody>
      </p:sp>
      <p:sp>
        <p:nvSpPr>
          <p:cNvPr id="9" name="AutoShape 3"/>
          <p:cNvSpPr>
            <a:spLocks noChangeArrowheads="1"/>
          </p:cNvSpPr>
          <p:nvPr/>
        </p:nvSpPr>
        <p:spPr bwMode="auto">
          <a:xfrm>
            <a:off x="2540000" y="2692400"/>
            <a:ext cx="457200" cy="2971800"/>
          </a:xfrm>
          <a:prstGeom prst="upArrow">
            <a:avLst>
              <a:gd name="adj1" fmla="val 50000"/>
              <a:gd name="adj2" fmla="val 170836"/>
            </a:avLst>
          </a:prstGeom>
          <a:solidFill>
            <a:srgbClr val="FF0000">
              <a:alpha val="50195"/>
            </a:srgbClr>
          </a:solidFill>
          <a:ln w="9525">
            <a:solidFill>
              <a:schemeClr val="bg2"/>
            </a:solidFill>
            <a:miter lim="800000"/>
            <a:headEnd/>
            <a:tailEnd/>
          </a:ln>
        </p:spPr>
        <p:txBody>
          <a:bodyPr wrap="none" anchor="ctr"/>
          <a:lstStyle/>
          <a:p>
            <a:endParaRPr lang="en-US">
              <a:latin typeface="Arial" charset="0"/>
            </a:endParaRPr>
          </a:p>
        </p:txBody>
      </p:sp>
      <p:sp>
        <p:nvSpPr>
          <p:cNvPr id="14" name="AutoShape 4"/>
          <p:cNvSpPr>
            <a:spLocks noChangeArrowheads="1"/>
          </p:cNvSpPr>
          <p:nvPr/>
        </p:nvSpPr>
        <p:spPr bwMode="auto">
          <a:xfrm rot="5400000">
            <a:off x="4521200" y="711200"/>
            <a:ext cx="457200" cy="3962400"/>
          </a:xfrm>
          <a:prstGeom prst="upArrow">
            <a:avLst>
              <a:gd name="adj1" fmla="val 50000"/>
              <a:gd name="adj2" fmla="val 225012"/>
            </a:avLst>
          </a:prstGeom>
          <a:solidFill>
            <a:srgbClr val="FF0000">
              <a:alpha val="50195"/>
            </a:srgbClr>
          </a:solidFill>
          <a:ln w="9525">
            <a:solidFill>
              <a:schemeClr val="bg2"/>
            </a:solidFill>
            <a:miter lim="800000"/>
            <a:headEnd/>
            <a:tailEnd/>
          </a:ln>
        </p:spPr>
        <p:txBody>
          <a:bodyPr rot="10800000" vert="eaVert" wrap="none" anchor="ctr"/>
          <a:lstStyle/>
          <a:p>
            <a:endParaRPr lang="en-US">
              <a:latin typeface="Arial" charset="0"/>
            </a:endParaRPr>
          </a:p>
        </p:txBody>
      </p:sp>
      <p:grpSp>
        <p:nvGrpSpPr>
          <p:cNvPr id="16" name="Group 15"/>
          <p:cNvGrpSpPr/>
          <p:nvPr/>
        </p:nvGrpSpPr>
        <p:grpSpPr>
          <a:xfrm>
            <a:off x="2289175" y="3727451"/>
            <a:ext cx="4937125" cy="901700"/>
            <a:chOff x="2289175" y="3727451"/>
            <a:chExt cx="4937125" cy="901700"/>
          </a:xfrm>
        </p:grpSpPr>
        <p:sp>
          <p:nvSpPr>
            <p:cNvPr id="17" name="AutoShape 7"/>
            <p:cNvSpPr>
              <a:spLocks noChangeArrowheads="1"/>
            </p:cNvSpPr>
            <p:nvPr/>
          </p:nvSpPr>
          <p:spPr bwMode="auto">
            <a:xfrm rot="3206868">
              <a:off x="4306888" y="1709738"/>
              <a:ext cx="901700" cy="4937125"/>
            </a:xfrm>
            <a:prstGeom prst="upArrow">
              <a:avLst>
                <a:gd name="adj1" fmla="val 50000"/>
                <a:gd name="adj2" fmla="val 141523"/>
              </a:avLst>
            </a:prstGeom>
            <a:solidFill>
              <a:srgbClr val="FF0000"/>
            </a:solidFill>
            <a:ln w="9525">
              <a:solidFill>
                <a:schemeClr val="bg2"/>
              </a:solidFill>
              <a:miter lim="800000"/>
              <a:headEnd/>
              <a:tailEnd/>
            </a:ln>
          </p:spPr>
          <p:txBody>
            <a:bodyPr rot="10800000" vert="eaVert" wrap="none" anchor="ctr"/>
            <a:lstStyle/>
            <a:p>
              <a:endParaRPr lang="en-US">
                <a:latin typeface="Arial" charset="0"/>
              </a:endParaRPr>
            </a:p>
          </p:txBody>
        </p:sp>
        <p:sp>
          <p:nvSpPr>
            <p:cNvPr id="18" name="Rectangle 8"/>
            <p:cNvSpPr>
              <a:spLocks noChangeArrowheads="1"/>
            </p:cNvSpPr>
            <p:nvPr/>
          </p:nvSpPr>
          <p:spPr bwMode="auto">
            <a:xfrm rot="19368511">
              <a:off x="4059238" y="3956050"/>
              <a:ext cx="1516063" cy="376238"/>
            </a:xfrm>
            <a:prstGeom prst="rect">
              <a:avLst/>
            </a:prstGeom>
            <a:solidFill>
              <a:schemeClr val="bg1">
                <a:alpha val="50195"/>
              </a:schemeClr>
            </a:solidFill>
            <a:ln w="9525">
              <a:solidFill>
                <a:schemeClr val="bg2"/>
              </a:solidFill>
              <a:miter lim="800000"/>
              <a:headEnd/>
              <a:tailEnd/>
            </a:ln>
          </p:spPr>
          <p:txBody>
            <a:bodyPr wrap="none">
              <a:spAutoFit/>
            </a:bodyPr>
            <a:lstStyle/>
            <a:p>
              <a:r>
                <a:rPr lang="en-US" sz="1800" b="1" dirty="0">
                  <a:latin typeface="Arial" charset="0"/>
                </a:rPr>
                <a:t>12.4 mm / </a:t>
              </a:r>
              <a:r>
                <a:rPr lang="en-US" sz="1800" b="1" dirty="0" err="1">
                  <a:latin typeface="Arial" charset="0"/>
                </a:rPr>
                <a:t>yr</a:t>
              </a:r>
              <a:endParaRPr lang="en-US" sz="1800" b="1" dirty="0">
                <a:latin typeface="Arial" charset="0"/>
              </a:endParaRPr>
            </a:p>
          </p:txBody>
        </p:sp>
      </p:grpSp>
    </p:spTree>
    <p:extLst>
      <p:ext uri="{BB962C8B-B14F-4D97-AF65-F5344CB8AC3E}">
        <p14:creationId xmlns:p14="http://schemas.microsoft.com/office/powerpoint/2010/main" val="3767099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strVal val="#ppt_w*0.70"/>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animEffect transition="in" filter="fade">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strVal val="#ppt_w*0.70"/>
                                          </p:val>
                                        </p:tav>
                                        <p:tav tm="100000">
                                          <p:val>
                                            <p:strVal val="#ppt_w"/>
                                          </p:val>
                                        </p:tav>
                                      </p:tavLst>
                                    </p:anim>
                                    <p:anim calcmode="lin" valueType="num">
                                      <p:cBhvr>
                                        <p:cTn id="22" dur="1000" fill="hold"/>
                                        <p:tgtEl>
                                          <p:spTgt spid="16"/>
                                        </p:tgtEl>
                                        <p:attrNameLst>
                                          <p:attrName>ppt_h</p:attrName>
                                        </p:attrNameLst>
                                      </p:cBhvr>
                                      <p:tavLst>
                                        <p:tav tm="0">
                                          <p:val>
                                            <p:strVal val="#ppt_h"/>
                                          </p:val>
                                        </p:tav>
                                        <p:tav tm="100000">
                                          <p:val>
                                            <p:strVal val="#ppt_h"/>
                                          </p:val>
                                        </p:tav>
                                      </p:tavLst>
                                    </p:anim>
                                    <p:animEffect transition="in" filter="fade">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797826" y="905832"/>
            <a:ext cx="3581400" cy="990600"/>
          </a:xfrm>
        </p:spPr>
        <p:txBody>
          <a:bodyPr>
            <a:normAutofit fontScale="90000"/>
          </a:bodyPr>
          <a:lstStyle/>
          <a:p>
            <a:pPr eaLnBrk="1" hangingPunct="1"/>
            <a:r>
              <a:rPr lang="en-US" sz="3600" dirty="0">
                <a:latin typeface="Comic Sans MS" charset="0"/>
                <a:ea typeface="ＭＳ Ｐゴシック" charset="0"/>
                <a:cs typeface="ＭＳ Ｐゴシック" charset="0"/>
              </a:rPr>
              <a:t>PNW Crustal Block Motions</a:t>
            </a:r>
          </a:p>
        </p:txBody>
      </p:sp>
      <p:pic>
        <p:nvPicPr>
          <p:cNvPr id="204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172" y="750659"/>
            <a:ext cx="3637704" cy="59436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484" name="Rectangle 9"/>
          <p:cNvSpPr>
            <a:spLocks noChangeArrowheads="1"/>
          </p:cNvSpPr>
          <p:nvPr/>
        </p:nvSpPr>
        <p:spPr bwMode="auto">
          <a:xfrm>
            <a:off x="147415" y="2133599"/>
            <a:ext cx="4505757" cy="31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3363"/>
              </a:lnSpc>
              <a:spcBef>
                <a:spcPct val="60000"/>
              </a:spcBef>
              <a:buClr>
                <a:schemeClr val="tx1"/>
              </a:buClr>
              <a:buFontTx/>
              <a:buNone/>
            </a:pPr>
            <a:r>
              <a:rPr lang="en-US" sz="2800" dirty="0">
                <a:solidFill>
                  <a:srgbClr val="660066"/>
                </a:solidFill>
                <a:latin typeface="Comic Sans MS"/>
                <a:cs typeface="Comic Sans MS"/>
              </a:rPr>
              <a:t>C</a:t>
            </a:r>
            <a:r>
              <a:rPr kumimoji="0" lang="en-US" sz="2800" dirty="0" smtClean="0">
                <a:solidFill>
                  <a:srgbClr val="660066"/>
                </a:solidFill>
                <a:latin typeface="Comic Sans MS"/>
                <a:cs typeface="Comic Sans MS"/>
              </a:rPr>
              <a:t>rustal blocks are in slow motion.  They grind against each other causing EQs along </a:t>
            </a:r>
            <a:r>
              <a:rPr lang="en-US" sz="2800" dirty="0" smtClean="0">
                <a:solidFill>
                  <a:srgbClr val="660066"/>
                </a:solidFill>
                <a:latin typeface="Comic Sans MS"/>
                <a:cs typeface="Comic Sans MS"/>
              </a:rPr>
              <a:t>their edges.  They also  </a:t>
            </a:r>
            <a:r>
              <a:rPr lang="en-US" sz="2800" dirty="0">
                <a:solidFill>
                  <a:srgbClr val="660066"/>
                </a:solidFill>
                <a:latin typeface="Comic Sans MS"/>
                <a:cs typeface="Comic Sans MS"/>
              </a:rPr>
              <a:t>deform </a:t>
            </a:r>
            <a:r>
              <a:rPr lang="en-US" sz="2800" dirty="0" smtClean="0">
                <a:solidFill>
                  <a:srgbClr val="660066"/>
                </a:solidFill>
                <a:latin typeface="Comic Sans MS"/>
                <a:cs typeface="Comic Sans MS"/>
              </a:rPr>
              <a:t>internally to make faults and folds</a:t>
            </a:r>
            <a:r>
              <a:rPr kumimoji="0" lang="en-US" sz="2800" dirty="0" smtClean="0">
                <a:solidFill>
                  <a:srgbClr val="660066"/>
                </a:solidFill>
                <a:latin typeface="Comic Sans MS"/>
                <a:cs typeface="Comic Sans MS"/>
              </a:rPr>
              <a:t>.</a:t>
            </a:r>
            <a:endParaRPr kumimoji="0" lang="en-US" sz="2800" dirty="0">
              <a:solidFill>
                <a:srgbClr val="660066"/>
              </a:solidFill>
              <a:latin typeface="Comic Sans MS"/>
              <a:cs typeface="Comic Sans MS"/>
            </a:endParaRPr>
          </a:p>
        </p:txBody>
      </p:sp>
      <p:sp>
        <p:nvSpPr>
          <p:cNvPr id="5" name="TextBox 4"/>
          <p:cNvSpPr txBox="1">
            <a:spLocks noChangeArrowheads="1"/>
          </p:cNvSpPr>
          <p:nvPr/>
        </p:nvSpPr>
        <p:spPr bwMode="auto">
          <a:xfrm>
            <a:off x="5211612" y="-9114"/>
            <a:ext cx="3940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i="1" dirty="0" smtClean="0">
                <a:solidFill>
                  <a:srgbClr val="660066"/>
                </a:solidFill>
                <a:latin typeface="Comic Sans MS" charset="0"/>
              </a:rPr>
              <a:t>PNW Crustal Block Model</a:t>
            </a:r>
            <a:endParaRPr lang="en-US" sz="2400" i="1" dirty="0">
              <a:solidFill>
                <a:srgbClr val="660066"/>
              </a:solidFill>
            </a:endParaRPr>
          </a:p>
        </p:txBody>
      </p:sp>
    </p:spTree>
    <p:extLst>
      <p:ext uri="{BB962C8B-B14F-4D97-AF65-F5344CB8AC3E}">
        <p14:creationId xmlns:p14="http://schemas.microsoft.com/office/powerpoint/2010/main" val="11131548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812" y="0"/>
            <a:ext cx="8686800" cy="714434"/>
          </a:xfrm>
        </p:spPr>
        <p:txBody>
          <a:bodyPr>
            <a:normAutofit/>
          </a:bodyPr>
          <a:lstStyle/>
          <a:p>
            <a:r>
              <a:rPr lang="en-US" sz="3600" dirty="0" smtClean="0">
                <a:solidFill>
                  <a:srgbClr val="660066"/>
                </a:solidFill>
              </a:rPr>
              <a:t>Animation on Crustal Block Motions</a:t>
            </a:r>
            <a:endParaRPr lang="en-US" sz="3600" dirty="0">
              <a:solidFill>
                <a:srgbClr val="660066"/>
              </a:solidFill>
            </a:endParaRPr>
          </a:p>
        </p:txBody>
      </p:sp>
      <p:pic>
        <p:nvPicPr>
          <p:cNvPr id="3" name="Picture 2" descr="PNWTectonicsScreenShot.tiff"/>
          <p:cNvPicPr>
            <a:picLocks noChangeAspect="1"/>
          </p:cNvPicPr>
          <p:nvPr/>
        </p:nvPicPr>
        <p:blipFill rotWithShape="1">
          <a:blip r:embed="rId2">
            <a:extLst>
              <a:ext uri="{28A0092B-C50C-407E-A947-70E740481C1C}">
                <a14:useLocalDpi xmlns:a14="http://schemas.microsoft.com/office/drawing/2010/main" val="0"/>
              </a:ext>
            </a:extLst>
          </a:blip>
          <a:srcRect t="1625"/>
          <a:stretch/>
        </p:blipFill>
        <p:spPr>
          <a:xfrm>
            <a:off x="476266" y="816497"/>
            <a:ext cx="8229600" cy="5290850"/>
          </a:xfrm>
          <a:prstGeom prst="rect">
            <a:avLst/>
          </a:prstGeom>
          <a:ln w="28575" cmpd="sng">
            <a:solidFill>
              <a:srgbClr val="66006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72734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797826" y="905832"/>
            <a:ext cx="3581400" cy="990600"/>
          </a:xfrm>
        </p:spPr>
        <p:txBody>
          <a:bodyPr>
            <a:normAutofit fontScale="90000"/>
          </a:bodyPr>
          <a:lstStyle/>
          <a:p>
            <a:pPr eaLnBrk="1" hangingPunct="1"/>
            <a:r>
              <a:rPr lang="en-US" sz="3600" dirty="0">
                <a:latin typeface="Comic Sans MS" charset="0"/>
                <a:ea typeface="ＭＳ Ｐゴシック" charset="0"/>
                <a:cs typeface="ＭＳ Ｐゴシック" charset="0"/>
              </a:rPr>
              <a:t>PNW Crustal Block Motions</a:t>
            </a:r>
          </a:p>
        </p:txBody>
      </p:sp>
      <p:pic>
        <p:nvPicPr>
          <p:cNvPr id="204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172" y="750659"/>
            <a:ext cx="3637704" cy="59436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484" name="Rectangle 9"/>
          <p:cNvSpPr>
            <a:spLocks noChangeArrowheads="1"/>
          </p:cNvSpPr>
          <p:nvPr/>
        </p:nvSpPr>
        <p:spPr bwMode="auto">
          <a:xfrm>
            <a:off x="147415" y="2315043"/>
            <a:ext cx="4505757" cy="274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3363"/>
              </a:lnSpc>
              <a:spcBef>
                <a:spcPct val="60000"/>
              </a:spcBef>
              <a:buClr>
                <a:schemeClr val="tx1"/>
              </a:buClr>
              <a:buFontTx/>
              <a:buNone/>
            </a:pPr>
            <a:r>
              <a:rPr lang="en-US" sz="3200" dirty="0" smtClean="0">
                <a:solidFill>
                  <a:srgbClr val="660066"/>
                </a:solidFill>
                <a:latin typeface="Comic Sans MS"/>
                <a:cs typeface="Comic Sans MS"/>
              </a:rPr>
              <a:t>Explore the model</a:t>
            </a:r>
            <a:r>
              <a:rPr kumimoji="0" lang="en-US" sz="3200" dirty="0" smtClean="0">
                <a:solidFill>
                  <a:srgbClr val="660066"/>
                </a:solidFill>
                <a:latin typeface="Comic Sans MS"/>
                <a:cs typeface="Comic Sans MS"/>
              </a:rPr>
              <a:t>.</a:t>
            </a:r>
          </a:p>
          <a:p>
            <a:pPr>
              <a:lnSpc>
                <a:spcPts val="3363"/>
              </a:lnSpc>
              <a:spcBef>
                <a:spcPct val="60000"/>
              </a:spcBef>
              <a:buClr>
                <a:schemeClr val="tx1"/>
              </a:buClr>
              <a:buFontTx/>
              <a:buNone/>
            </a:pPr>
            <a:r>
              <a:rPr lang="en-US" sz="2800" dirty="0" smtClean="0">
                <a:solidFill>
                  <a:srgbClr val="660066"/>
                </a:solidFill>
                <a:latin typeface="Comic Sans MS"/>
                <a:cs typeface="Comic Sans MS"/>
              </a:rPr>
              <a:t>Note rotation of Coast Range blocks and opening of Basin a</a:t>
            </a:r>
            <a:r>
              <a:rPr lang="en-US" sz="2800" dirty="0">
                <a:solidFill>
                  <a:srgbClr val="660066"/>
                </a:solidFill>
                <a:latin typeface="Comic Sans MS"/>
                <a:cs typeface="Comic Sans MS"/>
              </a:rPr>
              <a:t>n</a:t>
            </a:r>
            <a:r>
              <a:rPr lang="en-US" sz="2800" dirty="0" smtClean="0">
                <a:solidFill>
                  <a:srgbClr val="660066"/>
                </a:solidFill>
                <a:latin typeface="Comic Sans MS"/>
                <a:cs typeface="Comic Sans MS"/>
              </a:rPr>
              <a:t>d Range in southeastern Oregon.</a:t>
            </a:r>
            <a:endParaRPr kumimoji="0" lang="en-US" sz="2800" dirty="0">
              <a:solidFill>
                <a:srgbClr val="660066"/>
              </a:solidFill>
              <a:latin typeface="Comic Sans MS"/>
              <a:cs typeface="Comic Sans MS"/>
            </a:endParaRPr>
          </a:p>
        </p:txBody>
      </p:sp>
      <p:sp>
        <p:nvSpPr>
          <p:cNvPr id="5" name="TextBox 4"/>
          <p:cNvSpPr txBox="1">
            <a:spLocks noChangeArrowheads="1"/>
          </p:cNvSpPr>
          <p:nvPr/>
        </p:nvSpPr>
        <p:spPr bwMode="auto">
          <a:xfrm>
            <a:off x="5211612" y="-9114"/>
            <a:ext cx="3940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i="1" dirty="0" smtClean="0">
                <a:solidFill>
                  <a:srgbClr val="660066"/>
                </a:solidFill>
                <a:latin typeface="Comic Sans MS" charset="0"/>
              </a:rPr>
              <a:t>PNW Crustal Block Model</a:t>
            </a:r>
            <a:endParaRPr lang="en-US" sz="2400" i="1" dirty="0">
              <a:solidFill>
                <a:srgbClr val="660066"/>
              </a:solidFill>
            </a:endParaRPr>
          </a:p>
        </p:txBody>
      </p:sp>
    </p:spTree>
    <p:extLst>
      <p:ext uri="{BB962C8B-B14F-4D97-AF65-F5344CB8AC3E}">
        <p14:creationId xmlns:p14="http://schemas.microsoft.com/office/powerpoint/2010/main" val="18644189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376" y="1"/>
            <a:ext cx="8600519" cy="656922"/>
          </a:xfrm>
        </p:spPr>
        <p:txBody>
          <a:bodyPr>
            <a:normAutofit/>
          </a:bodyPr>
          <a:lstStyle/>
          <a:p>
            <a:r>
              <a:rPr lang="en-US" sz="3600" dirty="0" smtClean="0"/>
              <a:t>Earthquakes in Washington 1981-2014</a:t>
            </a:r>
            <a:endParaRPr lang="en-US" sz="3600" dirty="0"/>
          </a:p>
        </p:txBody>
      </p:sp>
      <p:pic>
        <p:nvPicPr>
          <p:cNvPr id="13" name="Picture 12" descr="WA IEB.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3059" y="747644"/>
            <a:ext cx="7935296" cy="5943600"/>
          </a:xfrm>
          <a:prstGeom prst="rect">
            <a:avLst/>
          </a:prstGeom>
          <a:ln w="38100" cmpd="sng">
            <a:solidFill>
              <a:srgbClr val="660066"/>
            </a:solidFill>
          </a:ln>
          <a:effectLst>
            <a:outerShdw blurRad="50800" dist="38100" dir="2700000" algn="tl" rotWithShape="0">
              <a:srgbClr val="000000">
                <a:alpha val="43000"/>
              </a:srgbClr>
            </a:outerShdw>
          </a:effectLst>
        </p:spPr>
      </p:pic>
      <p:pic>
        <p:nvPicPr>
          <p:cNvPr id="14" name="Picture 13" descr="IEB M Legend.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19749" y="3149600"/>
            <a:ext cx="1286540" cy="502920"/>
          </a:xfrm>
          <a:prstGeom prst="rect">
            <a:avLst/>
          </a:prstGeom>
          <a:ln w="19050" cmpd="sng">
            <a:solidFill>
              <a:srgbClr val="660066"/>
            </a:solidFill>
          </a:ln>
        </p:spPr>
      </p:pic>
    </p:spTree>
    <p:extLst>
      <p:ext uri="{BB962C8B-B14F-4D97-AF65-F5344CB8AC3E}">
        <p14:creationId xmlns:p14="http://schemas.microsoft.com/office/powerpoint/2010/main" val="20495483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376" y="1"/>
            <a:ext cx="8600519" cy="656922"/>
          </a:xfrm>
        </p:spPr>
        <p:txBody>
          <a:bodyPr>
            <a:normAutofit/>
          </a:bodyPr>
          <a:lstStyle/>
          <a:p>
            <a:r>
              <a:rPr lang="en-US" sz="3600" dirty="0" smtClean="0"/>
              <a:t>Earthquakes in Washington 1877-1987</a:t>
            </a:r>
            <a:endParaRPr lang="en-US" sz="3600" dirty="0"/>
          </a:p>
        </p:txBody>
      </p:sp>
      <p:pic>
        <p:nvPicPr>
          <p:cNvPr id="3" name="Picture 2" descr="WA EQs 1872-1987.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43677" y="747643"/>
            <a:ext cx="7069938" cy="5486400"/>
          </a:xfrm>
          <a:prstGeom prst="rect">
            <a:avLst/>
          </a:prstGeom>
          <a:ln w="38100" cmpd="sng">
            <a:solidFill>
              <a:srgbClr val="660066"/>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187724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26"/>
          <p:cNvSpPr>
            <a:spLocks noGrp="1" noChangeArrowheads="1"/>
          </p:cNvSpPr>
          <p:nvPr>
            <p:ph type="ctrTitle"/>
          </p:nvPr>
        </p:nvSpPr>
        <p:spPr>
          <a:xfrm>
            <a:off x="1048928" y="-44239"/>
            <a:ext cx="7391400" cy="609600"/>
          </a:xfrm>
        </p:spPr>
        <p:txBody>
          <a:bodyPr/>
          <a:lstStyle/>
          <a:p>
            <a:pPr eaLnBrk="1" hangingPunct="1"/>
            <a:r>
              <a:rPr lang="en-US" sz="3200" dirty="0" smtClean="0">
                <a:latin typeface="Comic Sans MS" charset="0"/>
                <a:ea typeface="ＭＳ Ｐゴシック" charset="0"/>
                <a:cs typeface="ＭＳ Ｐゴシック" charset="0"/>
              </a:rPr>
              <a:t>Cascadia Earthquake Early Warning</a:t>
            </a:r>
            <a:endParaRPr lang="en-US" sz="3200" dirty="0">
              <a:latin typeface="Comic Sans MS" charset="0"/>
              <a:ea typeface="ＭＳ Ｐゴシック" charset="0"/>
              <a:cs typeface="ＭＳ Ｐゴシック" charset="0"/>
            </a:endParaRPr>
          </a:p>
        </p:txBody>
      </p:sp>
      <p:pic>
        <p:nvPicPr>
          <p:cNvPr id="3" name="Picture 2" descr="CascadiaEEWGrab.tiff"/>
          <p:cNvPicPr>
            <a:picLocks noChangeAspect="1"/>
          </p:cNvPicPr>
          <p:nvPr/>
        </p:nvPicPr>
        <p:blipFill rotWithShape="1">
          <a:blip r:embed="rId3" cstate="screen">
            <a:extLst>
              <a:ext uri="{28A0092B-C50C-407E-A947-70E740481C1C}">
                <a14:useLocalDpi xmlns:a14="http://schemas.microsoft.com/office/drawing/2010/main"/>
              </a:ext>
            </a:extLst>
          </a:blip>
          <a:srcRect l="1023" r="1115"/>
          <a:stretch/>
        </p:blipFill>
        <p:spPr>
          <a:xfrm>
            <a:off x="564427" y="674014"/>
            <a:ext cx="8031316" cy="5486400"/>
          </a:xfrm>
          <a:prstGeom prst="rect">
            <a:avLst/>
          </a:prstGeom>
          <a:ln w="38100" cmpd="sng">
            <a:solidFill>
              <a:srgbClr val="660066"/>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57365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apan - Cascadia M9 Shake Maps2.tiff"/>
          <p:cNvPicPr>
            <a:picLocks noChangeAspect="1"/>
          </p:cNvPicPr>
          <p:nvPr/>
        </p:nvPicPr>
        <p:blipFill rotWithShape="1">
          <a:blip r:embed="rId2" cstate="print">
            <a:extLst>
              <a:ext uri="{28A0092B-C50C-407E-A947-70E740481C1C}">
                <a14:useLocalDpi xmlns:a14="http://schemas.microsoft.com/office/drawing/2010/main"/>
              </a:ext>
            </a:extLst>
          </a:blip>
          <a:srcRect l="15253" t="14546" r="47559" b="18033"/>
          <a:stretch/>
        </p:blipFill>
        <p:spPr>
          <a:xfrm>
            <a:off x="260800" y="459471"/>
            <a:ext cx="3760654" cy="5029200"/>
          </a:xfrm>
          <a:prstGeom prst="rect">
            <a:avLst/>
          </a:prstGeom>
          <a:ln w="19050" cmpd="sng">
            <a:solidFill>
              <a:srgbClr val="660066"/>
            </a:solidFill>
          </a:ln>
          <a:effectLst>
            <a:outerShdw blurRad="50800" dist="38100" dir="2700000" algn="tl" rotWithShape="0">
              <a:srgbClr val="000000">
                <a:alpha val="43000"/>
              </a:srgbClr>
            </a:outerShdw>
          </a:effectLst>
        </p:spPr>
      </p:pic>
      <p:pic>
        <p:nvPicPr>
          <p:cNvPr id="2" name="Picture 1" descr="CascadiaM9.0ScenarioShakeMap.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75046" y="459471"/>
            <a:ext cx="4803367" cy="5029200"/>
          </a:xfrm>
          <a:prstGeom prst="rect">
            <a:avLst/>
          </a:prstGeom>
          <a:ln w="19050" cmpd="sng">
            <a:solidFill>
              <a:srgbClr val="660066"/>
            </a:solidFill>
          </a:ln>
          <a:effectLst>
            <a:outerShdw blurRad="50800" dist="38100" dir="2700000" algn="tl" rotWithShape="0">
              <a:srgbClr val="000000">
                <a:alpha val="43000"/>
              </a:srgbClr>
            </a:outerShdw>
          </a:effectLst>
        </p:spPr>
      </p:pic>
      <p:sp>
        <p:nvSpPr>
          <p:cNvPr id="3" name="TextBox 2"/>
          <p:cNvSpPr txBox="1"/>
          <p:nvPr/>
        </p:nvSpPr>
        <p:spPr>
          <a:xfrm>
            <a:off x="0" y="62139"/>
            <a:ext cx="4211409" cy="400110"/>
          </a:xfrm>
          <a:prstGeom prst="rect">
            <a:avLst/>
          </a:prstGeom>
          <a:noFill/>
        </p:spPr>
        <p:txBody>
          <a:bodyPr wrap="none" rtlCol="0">
            <a:spAutoFit/>
          </a:bodyPr>
          <a:lstStyle/>
          <a:p>
            <a:pPr>
              <a:buNone/>
            </a:pPr>
            <a:r>
              <a:rPr lang="en-US" sz="2000" dirty="0" err="1" smtClean="0">
                <a:solidFill>
                  <a:srgbClr val="660066"/>
                </a:solidFill>
                <a:latin typeface="Comic Sans MS"/>
                <a:cs typeface="Comic Sans MS"/>
              </a:rPr>
              <a:t>ShakeMap</a:t>
            </a:r>
            <a:r>
              <a:rPr lang="en-US" sz="2000" dirty="0" smtClean="0">
                <a:solidFill>
                  <a:srgbClr val="660066"/>
                </a:solidFill>
                <a:latin typeface="Comic Sans MS"/>
                <a:cs typeface="Comic Sans MS"/>
              </a:rPr>
              <a:t> for 2011 Japan M9 EQ</a:t>
            </a:r>
            <a:endParaRPr lang="en-US" sz="2000" dirty="0">
              <a:solidFill>
                <a:srgbClr val="660066"/>
              </a:solidFill>
              <a:latin typeface="Comic Sans MS"/>
              <a:cs typeface="Comic Sans MS"/>
            </a:endParaRPr>
          </a:p>
        </p:txBody>
      </p:sp>
      <p:sp>
        <p:nvSpPr>
          <p:cNvPr id="5" name="TextBox 4"/>
          <p:cNvSpPr txBox="1"/>
          <p:nvPr/>
        </p:nvSpPr>
        <p:spPr>
          <a:xfrm>
            <a:off x="4188053" y="57090"/>
            <a:ext cx="5032147" cy="400110"/>
          </a:xfrm>
          <a:prstGeom prst="rect">
            <a:avLst/>
          </a:prstGeom>
          <a:noFill/>
        </p:spPr>
        <p:txBody>
          <a:bodyPr wrap="none" rtlCol="0">
            <a:spAutoFit/>
          </a:bodyPr>
          <a:lstStyle/>
          <a:p>
            <a:pPr>
              <a:buNone/>
            </a:pPr>
            <a:r>
              <a:rPr lang="en-US" sz="2000" dirty="0" err="1" smtClean="0">
                <a:solidFill>
                  <a:srgbClr val="660066"/>
                </a:solidFill>
                <a:latin typeface="Comic Sans MS"/>
                <a:cs typeface="Comic Sans MS"/>
              </a:rPr>
              <a:t>ShakeMap</a:t>
            </a:r>
            <a:r>
              <a:rPr lang="en-US" sz="2000" dirty="0" smtClean="0">
                <a:solidFill>
                  <a:srgbClr val="660066"/>
                </a:solidFill>
                <a:latin typeface="Comic Sans MS"/>
                <a:cs typeface="Comic Sans MS"/>
              </a:rPr>
              <a:t> for M9 Scenario Cascadia EQ</a:t>
            </a:r>
            <a:endParaRPr lang="en-US" sz="2000" dirty="0">
              <a:solidFill>
                <a:srgbClr val="660066"/>
              </a:solidFill>
              <a:latin typeface="Comic Sans MS"/>
              <a:cs typeface="Comic Sans MS"/>
            </a:endParaRPr>
          </a:p>
        </p:txBody>
      </p:sp>
      <p:pic>
        <p:nvPicPr>
          <p:cNvPr id="7" name="Picture 6" descr="JapanM9-CascadiaM9.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5522691"/>
            <a:ext cx="9144000" cy="1035174"/>
          </a:xfrm>
          <a:prstGeom prst="rect">
            <a:avLst/>
          </a:prstGeom>
        </p:spPr>
      </p:pic>
    </p:spTree>
    <p:extLst>
      <p:ext uri="{BB962C8B-B14F-4D97-AF65-F5344CB8AC3E}">
        <p14:creationId xmlns:p14="http://schemas.microsoft.com/office/powerpoint/2010/main" val="158712365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sz="quarter"/>
          </p:nvPr>
        </p:nvSpPr>
        <p:spPr>
          <a:xfrm>
            <a:off x="457200" y="0"/>
            <a:ext cx="4114800" cy="1905000"/>
          </a:xfrm>
        </p:spPr>
        <p:txBody>
          <a:bodyPr/>
          <a:lstStyle/>
          <a:p>
            <a:pPr eaLnBrk="1" hangingPunct="1"/>
            <a:r>
              <a:rPr lang="en-US" sz="3600" dirty="0" smtClean="0">
                <a:ea typeface="ＭＳ Ｐゴシック" pitchFamily="32" charset="-128"/>
                <a:cs typeface="ＭＳ Ｐゴシック" pitchFamily="32" charset="-128"/>
              </a:rPr>
              <a:t>Pacific Northwest Crustal Block </a:t>
            </a:r>
            <a:r>
              <a:rPr lang="en-US" sz="3600" dirty="0">
                <a:ea typeface="ＭＳ Ｐゴシック" pitchFamily="32" charset="-128"/>
                <a:cs typeface="ＭＳ Ｐゴシック" pitchFamily="32" charset="-128"/>
              </a:rPr>
              <a:t>Motions</a:t>
            </a:r>
          </a:p>
        </p:txBody>
      </p:sp>
      <p:pic>
        <p:nvPicPr>
          <p:cNvPr id="20483" name="Picture 4"/>
          <p:cNvPicPr>
            <a:picLocks noChangeAspect="1" noChangeArrowheads="1"/>
          </p:cNvPicPr>
          <p:nvPr/>
        </p:nvPicPr>
        <p:blipFill>
          <a:blip r:embed="rId3"/>
          <a:srcRect/>
          <a:stretch>
            <a:fillRect/>
          </a:stretch>
        </p:blipFill>
        <p:spPr bwMode="auto">
          <a:xfrm>
            <a:off x="4869516" y="88605"/>
            <a:ext cx="4085421" cy="6675120"/>
          </a:xfrm>
          <a:prstGeom prst="rect">
            <a:avLst/>
          </a:prstGeom>
          <a:noFill/>
          <a:ln w="28575" cap="flat" cmpd="sng" algn="ctr">
            <a:solidFill>
              <a:srgbClr val="660066"/>
            </a:solidFill>
            <a:prstDash val="solid"/>
            <a:miter lim="800000"/>
            <a:headEnd type="none" w="med" len="med"/>
            <a:tailEnd type="none" w="med" len="med"/>
          </a:ln>
          <a:effectLst>
            <a:outerShdw blurRad="50800" dist="38100" dir="2700000" algn="tl" rotWithShape="0">
              <a:prstClr val="black">
                <a:alpha val="40000"/>
              </a:prstClr>
            </a:outerShdw>
          </a:effectLst>
        </p:spPr>
      </p:pic>
      <p:sp>
        <p:nvSpPr>
          <p:cNvPr id="20484" name="Rectangle 9"/>
          <p:cNvSpPr>
            <a:spLocks noChangeArrowheads="1"/>
          </p:cNvSpPr>
          <p:nvPr/>
        </p:nvSpPr>
        <p:spPr bwMode="auto">
          <a:xfrm>
            <a:off x="381000" y="1981200"/>
            <a:ext cx="4267200" cy="4572000"/>
          </a:xfrm>
          <a:prstGeom prst="rect">
            <a:avLst/>
          </a:prstGeom>
          <a:noFill/>
          <a:ln w="9525">
            <a:noFill/>
            <a:miter lim="800000"/>
            <a:headEnd/>
            <a:tailEnd/>
          </a:ln>
        </p:spPr>
        <p:txBody>
          <a:bodyPr>
            <a:prstTxWarp prst="textNoShape">
              <a:avLst/>
            </a:prstTxWarp>
          </a:bodyPr>
          <a:lstStyle/>
          <a:p>
            <a:pPr>
              <a:lnSpc>
                <a:spcPts val="3363"/>
              </a:lnSpc>
              <a:spcBef>
                <a:spcPct val="60000"/>
              </a:spcBef>
              <a:buClr>
                <a:schemeClr val="tx1"/>
              </a:buClr>
              <a:buNone/>
            </a:pPr>
            <a:r>
              <a:rPr kumimoji="0" lang="en-US" sz="2400" dirty="0" smtClean="0">
                <a:solidFill>
                  <a:srgbClr val="660066"/>
                </a:solidFill>
              </a:rPr>
              <a:t>Sierra Nevada block moving northwest.</a:t>
            </a:r>
          </a:p>
          <a:p>
            <a:pPr>
              <a:lnSpc>
                <a:spcPts val="3363"/>
              </a:lnSpc>
              <a:spcBef>
                <a:spcPct val="60000"/>
              </a:spcBef>
              <a:buClr>
                <a:schemeClr val="tx1"/>
              </a:buClr>
              <a:buNone/>
            </a:pPr>
            <a:r>
              <a:rPr kumimoji="0" lang="en-US" sz="2400" dirty="0" smtClean="0">
                <a:solidFill>
                  <a:srgbClr val="660066"/>
                </a:solidFill>
              </a:rPr>
              <a:t>Basin and Range extension.</a:t>
            </a:r>
          </a:p>
          <a:p>
            <a:pPr>
              <a:lnSpc>
                <a:spcPts val="3363"/>
              </a:lnSpc>
              <a:spcBef>
                <a:spcPct val="60000"/>
              </a:spcBef>
              <a:buClr>
                <a:schemeClr val="tx1"/>
              </a:buClr>
              <a:buNone/>
            </a:pPr>
            <a:r>
              <a:rPr kumimoji="0" lang="en-US" sz="2400" dirty="0" smtClean="0">
                <a:solidFill>
                  <a:srgbClr val="660066"/>
                </a:solidFill>
              </a:rPr>
              <a:t>Coast Range blocks migrating north.</a:t>
            </a:r>
          </a:p>
          <a:p>
            <a:pPr>
              <a:lnSpc>
                <a:spcPts val="3363"/>
              </a:lnSpc>
              <a:spcBef>
                <a:spcPct val="60000"/>
              </a:spcBef>
              <a:buClr>
                <a:schemeClr val="tx1"/>
              </a:buClr>
              <a:buNone/>
            </a:pPr>
            <a:r>
              <a:rPr kumimoji="0" lang="en-US" sz="2400" dirty="0" smtClean="0">
                <a:solidFill>
                  <a:srgbClr val="660066"/>
                </a:solidFill>
              </a:rPr>
              <a:t>Canadian Coast </a:t>
            </a:r>
            <a:r>
              <a:rPr kumimoji="0" lang="en-US" sz="2400" dirty="0" err="1" smtClean="0">
                <a:solidFill>
                  <a:srgbClr val="660066"/>
                </a:solidFill>
              </a:rPr>
              <a:t>Mts</a:t>
            </a:r>
            <a:r>
              <a:rPr kumimoji="0" lang="en-US" sz="2400" dirty="0" smtClean="0">
                <a:solidFill>
                  <a:srgbClr val="660066"/>
                </a:solidFill>
              </a:rPr>
              <a:t> “buttress”.</a:t>
            </a:r>
          </a:p>
          <a:p>
            <a:pPr>
              <a:lnSpc>
                <a:spcPts val="3363"/>
              </a:lnSpc>
              <a:spcBef>
                <a:spcPct val="60000"/>
              </a:spcBef>
              <a:buClr>
                <a:schemeClr val="tx1"/>
              </a:buClr>
              <a:buNone/>
            </a:pPr>
            <a:r>
              <a:rPr kumimoji="0" lang="en-US" sz="2400" dirty="0" smtClean="0">
                <a:solidFill>
                  <a:srgbClr val="660066"/>
                </a:solidFill>
              </a:rPr>
              <a:t>Seattle gets squeezed. </a:t>
            </a:r>
            <a:endParaRPr kumimoji="0" lang="en-US" sz="2400" dirty="0">
              <a:solidFill>
                <a:srgbClr val="660066"/>
              </a:solidFill>
            </a:endParaRPr>
          </a:p>
        </p:txBody>
      </p:sp>
    </p:spTree>
    <p:extLst>
      <p:ext uri="{BB962C8B-B14F-4D97-AF65-F5344CB8AC3E}">
        <p14:creationId xmlns:p14="http://schemas.microsoft.com/office/powerpoint/2010/main" val="20171753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1905000" y="0"/>
            <a:ext cx="6324600" cy="1371600"/>
          </a:xfrm>
        </p:spPr>
        <p:txBody>
          <a:bodyPr/>
          <a:lstStyle/>
          <a:p>
            <a:pPr algn="ctr" eaLnBrk="1" hangingPunct="1"/>
            <a:r>
              <a:rPr lang="en-US" sz="3200" dirty="0">
                <a:solidFill>
                  <a:srgbClr val="660066"/>
                </a:solidFill>
                <a:latin typeface="Comic Sans MS"/>
                <a:ea typeface="ＭＳ Ｐゴシック" pitchFamily="30" charset="-128"/>
                <a:cs typeface="Comic Sans MS"/>
              </a:rPr>
              <a:t>Drowned Forests of Coastal Oregon and Washington</a:t>
            </a:r>
          </a:p>
        </p:txBody>
      </p:sp>
      <p:sp>
        <p:nvSpPr>
          <p:cNvPr id="30723" name="Rectangle 3"/>
          <p:cNvSpPr>
            <a:spLocks noGrp="1" noChangeArrowheads="1"/>
          </p:cNvSpPr>
          <p:nvPr>
            <p:ph type="subTitle" idx="1"/>
          </p:nvPr>
        </p:nvSpPr>
        <p:spPr>
          <a:xfrm>
            <a:off x="457200" y="5181600"/>
            <a:ext cx="8382000" cy="914400"/>
          </a:xfrm>
        </p:spPr>
        <p:txBody>
          <a:bodyPr/>
          <a:lstStyle/>
          <a:p>
            <a:pPr algn="l" eaLnBrk="1" hangingPunct="1">
              <a:lnSpc>
                <a:spcPts val="2600"/>
              </a:lnSpc>
            </a:pPr>
            <a:r>
              <a:rPr lang="en-US" sz="2000" dirty="0" smtClean="0">
                <a:solidFill>
                  <a:srgbClr val="660066"/>
                </a:solidFill>
                <a:latin typeface="Comic Sans MS"/>
                <a:ea typeface="ＭＳ Ｐゴシック" pitchFamily="30" charset="-128"/>
                <a:cs typeface="Comic Sans MS"/>
              </a:rPr>
              <a:t>Coastal “drowned </a:t>
            </a:r>
            <a:r>
              <a:rPr lang="en-US" sz="2000" dirty="0">
                <a:solidFill>
                  <a:srgbClr val="660066"/>
                </a:solidFill>
                <a:latin typeface="Comic Sans MS"/>
                <a:ea typeface="ＭＳ Ｐゴシック" pitchFamily="30" charset="-128"/>
                <a:cs typeface="Comic Sans MS"/>
              </a:rPr>
              <a:t>forests”</a:t>
            </a:r>
            <a:r>
              <a:rPr lang="en-US" sz="2000" dirty="0" smtClean="0">
                <a:solidFill>
                  <a:srgbClr val="660066"/>
                </a:solidFill>
                <a:latin typeface="Comic Sans MS"/>
                <a:ea typeface="ＭＳ Ｐゴシック" pitchFamily="30" charset="-128"/>
                <a:cs typeface="Comic Sans MS"/>
              </a:rPr>
              <a:t> record the history of slow uplift between and sudden subsidence during great </a:t>
            </a:r>
            <a:r>
              <a:rPr lang="en-US" sz="2000" dirty="0" err="1" smtClean="0">
                <a:solidFill>
                  <a:srgbClr val="660066"/>
                </a:solidFill>
                <a:latin typeface="Comic Sans MS"/>
                <a:ea typeface="ＭＳ Ｐゴシック" pitchFamily="30" charset="-128"/>
                <a:cs typeface="Comic Sans MS"/>
              </a:rPr>
              <a:t>Cascadia</a:t>
            </a:r>
            <a:r>
              <a:rPr lang="en-US" sz="2000" dirty="0" smtClean="0">
                <a:solidFill>
                  <a:srgbClr val="660066"/>
                </a:solidFill>
                <a:latin typeface="Comic Sans MS"/>
                <a:ea typeface="ＭＳ Ｐゴシック" pitchFamily="30" charset="-128"/>
                <a:cs typeface="Comic Sans MS"/>
              </a:rPr>
              <a:t> earthquakes. </a:t>
            </a:r>
            <a:endParaRPr lang="en-US" sz="2000" dirty="0">
              <a:solidFill>
                <a:srgbClr val="660066"/>
              </a:solidFill>
              <a:latin typeface="Comic Sans MS"/>
              <a:ea typeface="ＭＳ Ｐゴシック" pitchFamily="30" charset="-128"/>
              <a:cs typeface="Comic Sans MS"/>
            </a:endParaRPr>
          </a:p>
        </p:txBody>
      </p:sp>
      <p:pic>
        <p:nvPicPr>
          <p:cNvPr id="30724" name="Picture 4" descr="Tsunami - 117"/>
          <p:cNvPicPr>
            <a:picLocks noChangeAspect="1" noChangeArrowheads="1"/>
          </p:cNvPicPr>
          <p:nvPr/>
        </p:nvPicPr>
        <p:blipFill>
          <a:blip r:embed="rId3"/>
          <a:srcRect/>
          <a:stretch>
            <a:fillRect/>
          </a:stretch>
        </p:blipFill>
        <p:spPr bwMode="auto">
          <a:xfrm>
            <a:off x="533400" y="1447800"/>
            <a:ext cx="4483100" cy="3362325"/>
          </a:xfrm>
          <a:prstGeom prst="rect">
            <a:avLst/>
          </a:prstGeom>
          <a:noFill/>
          <a:ln w="38100">
            <a:solidFill>
              <a:srgbClr val="660066"/>
            </a:solidFill>
            <a:miter lim="800000"/>
            <a:headEnd/>
            <a:tailEnd/>
          </a:ln>
          <a:effectLst>
            <a:outerShdw blurRad="50800" dist="38100" dir="2700000">
              <a:srgbClr val="000000">
                <a:alpha val="43000"/>
              </a:srgbClr>
            </a:outerShdw>
          </a:effectLst>
        </p:spPr>
      </p:pic>
      <p:pic>
        <p:nvPicPr>
          <p:cNvPr id="6" name="Picture 4" descr="Atwater.tif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2600" y="1447800"/>
            <a:ext cx="3211940" cy="3355848"/>
          </a:xfrm>
          <a:prstGeom prst="rect">
            <a:avLst/>
          </a:prstGeom>
          <a:noFill/>
          <a:ln w="38100">
            <a:solidFill>
              <a:srgbClr val="660066"/>
            </a:solidFill>
            <a:miter lim="800000"/>
            <a:headEnd/>
            <a:tailEnd/>
          </a:ln>
          <a:effectLst>
            <a:outerShdw blurRad="50800" dist="38100" dir="2700000">
              <a:srgbClr val="000000">
                <a:alpha val="43000"/>
              </a:srgbClr>
            </a:outerShdw>
          </a:effectLst>
        </p:spPr>
      </p:pic>
      <p:sp>
        <p:nvSpPr>
          <p:cNvPr id="8" name="TextBox 7"/>
          <p:cNvSpPr txBox="1"/>
          <p:nvPr/>
        </p:nvSpPr>
        <p:spPr>
          <a:xfrm>
            <a:off x="963728" y="4800600"/>
            <a:ext cx="3684472" cy="400110"/>
          </a:xfrm>
          <a:prstGeom prst="rect">
            <a:avLst/>
          </a:prstGeom>
          <a:noFill/>
        </p:spPr>
        <p:txBody>
          <a:bodyPr wrap="none" rtlCol="0">
            <a:spAutoFit/>
          </a:bodyPr>
          <a:lstStyle/>
          <a:p>
            <a:r>
              <a:rPr lang="en-US" sz="2000" dirty="0" smtClean="0">
                <a:solidFill>
                  <a:srgbClr val="660066"/>
                </a:solidFill>
                <a:latin typeface="Comic Sans MS"/>
                <a:cs typeface="Comic Sans MS"/>
              </a:rPr>
              <a:t>Ghost forest on </a:t>
            </a:r>
            <a:r>
              <a:rPr lang="en-US" sz="2000" dirty="0" err="1" smtClean="0">
                <a:solidFill>
                  <a:srgbClr val="660066"/>
                </a:solidFill>
                <a:latin typeface="Comic Sans MS"/>
                <a:cs typeface="Comic Sans MS"/>
              </a:rPr>
              <a:t>Copalis</a:t>
            </a:r>
            <a:r>
              <a:rPr lang="en-US" sz="2000" dirty="0" smtClean="0">
                <a:solidFill>
                  <a:srgbClr val="660066"/>
                </a:solidFill>
                <a:latin typeface="Comic Sans MS"/>
                <a:cs typeface="Comic Sans MS"/>
              </a:rPr>
              <a:t> River</a:t>
            </a:r>
            <a:endParaRPr lang="en-US" sz="2000" dirty="0">
              <a:solidFill>
                <a:srgbClr val="660066"/>
              </a:solidFill>
              <a:latin typeface="Comic Sans MS"/>
              <a:cs typeface="Comic Sans MS"/>
            </a:endParaRPr>
          </a:p>
        </p:txBody>
      </p:sp>
      <p:sp>
        <p:nvSpPr>
          <p:cNvPr id="9" name="TextBox 8"/>
          <p:cNvSpPr txBox="1"/>
          <p:nvPr/>
        </p:nvSpPr>
        <p:spPr>
          <a:xfrm>
            <a:off x="5339120" y="4800600"/>
            <a:ext cx="3728680" cy="400110"/>
          </a:xfrm>
          <a:prstGeom prst="rect">
            <a:avLst/>
          </a:prstGeom>
          <a:noFill/>
        </p:spPr>
        <p:txBody>
          <a:bodyPr wrap="none" rtlCol="0">
            <a:spAutoFit/>
          </a:bodyPr>
          <a:lstStyle/>
          <a:p>
            <a:r>
              <a:rPr lang="en-US" sz="2000" dirty="0" smtClean="0">
                <a:solidFill>
                  <a:srgbClr val="660066"/>
                </a:solidFill>
                <a:latin typeface="Comic Sans MS"/>
                <a:cs typeface="Comic Sans MS"/>
              </a:rPr>
              <a:t>Brian Atwater, USGS Seattle</a:t>
            </a:r>
            <a:endParaRPr lang="en-US" sz="2000" dirty="0">
              <a:solidFill>
                <a:srgbClr val="660066"/>
              </a:solidFill>
              <a:latin typeface="Comic Sans MS"/>
              <a:cs typeface="Comic Sans MS"/>
            </a:endParaRPr>
          </a:p>
        </p:txBody>
      </p:sp>
    </p:spTree>
    <p:extLst>
      <p:ext uri="{BB962C8B-B14F-4D97-AF65-F5344CB8AC3E}">
        <p14:creationId xmlns:p14="http://schemas.microsoft.com/office/powerpoint/2010/main" val="37196164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28600"/>
            <a:ext cx="8458200" cy="1143000"/>
          </a:xfrm>
        </p:spPr>
        <p:txBody>
          <a:bodyPr>
            <a:normAutofit fontScale="90000"/>
          </a:bodyPr>
          <a:lstStyle/>
          <a:p>
            <a:pPr eaLnBrk="1" hangingPunct="1">
              <a:lnSpc>
                <a:spcPts val="3838"/>
              </a:lnSpc>
            </a:pPr>
            <a:r>
              <a:rPr lang="en-US" sz="3200" dirty="0">
                <a:ea typeface="ＭＳ Ｐゴシック" pitchFamily="-110" charset="-128"/>
                <a:cs typeface="ＭＳ Ｐゴシック" pitchFamily="-110" charset="-128"/>
              </a:rPr>
              <a:t>Bainbridge Island</a:t>
            </a:r>
            <a:br>
              <a:rPr lang="en-US" sz="3200" dirty="0">
                <a:ea typeface="ＭＳ Ｐゴシック" pitchFamily="-110" charset="-128"/>
                <a:cs typeface="ＭＳ Ｐゴシック" pitchFamily="-110" charset="-128"/>
              </a:rPr>
            </a:br>
            <a:r>
              <a:rPr lang="en-US" sz="3200" dirty="0">
                <a:ea typeface="ＭＳ Ｐゴシック" pitchFamily="-110" charset="-128"/>
                <a:cs typeface="ＭＳ Ｐゴシック" pitchFamily="-110" charset="-128"/>
              </a:rPr>
              <a:t>LIDAR reveals fault scarps that were previously impossible to detect.</a:t>
            </a:r>
          </a:p>
        </p:txBody>
      </p:sp>
      <p:sp>
        <p:nvSpPr>
          <p:cNvPr id="892931" name="Rectangle 3"/>
          <p:cNvSpPr>
            <a:spLocks noGrp="1" noChangeArrowheads="1"/>
          </p:cNvSpPr>
          <p:nvPr>
            <p:ph type="body" sz="half" idx="1"/>
          </p:nvPr>
        </p:nvSpPr>
        <p:spPr>
          <a:xfrm>
            <a:off x="457200" y="5334000"/>
            <a:ext cx="8686800" cy="1371600"/>
          </a:xfrm>
        </p:spPr>
        <p:txBody>
          <a:bodyPr>
            <a:normAutofit fontScale="70000" lnSpcReduction="20000"/>
          </a:bodyPr>
          <a:lstStyle/>
          <a:p>
            <a:pPr marL="0" indent="0" eaLnBrk="1" hangingPunct="1">
              <a:lnSpc>
                <a:spcPts val="3838"/>
              </a:lnSpc>
              <a:buFontTx/>
              <a:buNone/>
            </a:pPr>
            <a:r>
              <a:rPr lang="en-US" sz="2600" dirty="0" err="1">
                <a:ea typeface="ＭＳ Ｐゴシック" pitchFamily="-110" charset="-128"/>
                <a:cs typeface="ＭＳ Ｐゴシック" pitchFamily="-110" charset="-128"/>
              </a:rPr>
              <a:t>Paleoseismology</a:t>
            </a:r>
            <a:r>
              <a:rPr lang="en-US" sz="2600" dirty="0">
                <a:ea typeface="ＭＳ Ｐゴシック" pitchFamily="-110" charset="-128"/>
                <a:cs typeface="ＭＳ Ｐゴシック" pitchFamily="-110" charset="-128"/>
              </a:rPr>
              <a:t> indicates these faults have been active in the last 1000 years. We are learning a lot about the EQ history of faults in the Seattle area.</a:t>
            </a:r>
          </a:p>
        </p:txBody>
      </p:sp>
      <p:pic>
        <p:nvPicPr>
          <p:cNvPr id="32772" name="Picture 6"/>
          <p:cNvPicPr>
            <a:picLocks noGrp="1" noChangeAspect="1" noChangeArrowheads="1"/>
          </p:cNvPicPr>
          <p:nvPr>
            <p:ph sz="half" idx="2"/>
          </p:nvPr>
        </p:nvPicPr>
        <p:blipFill>
          <a:blip r:embed="rId3"/>
          <a:srcRect/>
          <a:stretch>
            <a:fillRect/>
          </a:stretch>
        </p:blipFill>
        <p:spPr>
          <a:xfrm>
            <a:off x="1143000" y="1600200"/>
            <a:ext cx="6553200" cy="3724275"/>
          </a:xfrm>
          <a:noFill/>
        </p:spPr>
      </p:pic>
      <p:cxnSp>
        <p:nvCxnSpPr>
          <p:cNvPr id="7" name="Straight Connector 6"/>
          <p:cNvCxnSpPr>
            <a:cxnSpLocks noChangeShapeType="1"/>
          </p:cNvCxnSpPr>
          <p:nvPr/>
        </p:nvCxnSpPr>
        <p:spPr bwMode="auto">
          <a:xfrm>
            <a:off x="1524000" y="2362200"/>
            <a:ext cx="3429000" cy="1588"/>
          </a:xfrm>
          <a:prstGeom prst="line">
            <a:avLst/>
          </a:prstGeom>
          <a:noFill/>
          <a:ln w="12700">
            <a:solidFill>
              <a:srgbClr val="FF0000"/>
            </a:solidFill>
            <a:prstDash val="lgDash"/>
            <a:miter lim="800000"/>
            <a:headEnd/>
            <a:tailEnd/>
          </a:ln>
        </p:spPr>
      </p:cxnSp>
      <p:sp>
        <p:nvSpPr>
          <p:cNvPr id="8" name="Rectangle 7"/>
          <p:cNvSpPr>
            <a:spLocks noChangeArrowheads="1"/>
          </p:cNvSpPr>
          <p:nvPr/>
        </p:nvSpPr>
        <p:spPr bwMode="auto">
          <a:xfrm>
            <a:off x="4800600" y="1905000"/>
            <a:ext cx="1371600" cy="304800"/>
          </a:xfrm>
          <a:prstGeom prst="rect">
            <a:avLst/>
          </a:prstGeom>
          <a:solidFill>
            <a:srgbClr val="FFFFFF"/>
          </a:solidFill>
          <a:ln w="9525">
            <a:noFill/>
            <a:miter lim="800000"/>
            <a:headEnd/>
            <a:tailEnd/>
          </a:ln>
        </p:spPr>
        <p:txBody>
          <a:bodyPr>
            <a:prstTxWarp prst="textNoShape">
              <a:avLst/>
            </a:prstTxWarp>
          </a:bodyPr>
          <a:lstStyle/>
          <a:p>
            <a:endParaRPr lang="en-US">
              <a:solidFill>
                <a:srgbClr val="660066"/>
              </a:solidFill>
            </a:endParaRPr>
          </a:p>
        </p:txBody>
      </p:sp>
    </p:spTree>
    <p:extLst>
      <p:ext uri="{BB962C8B-B14F-4D97-AF65-F5344CB8AC3E}">
        <p14:creationId xmlns:p14="http://schemas.microsoft.com/office/powerpoint/2010/main" val="4032727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1">
                                            <p:txEl>
                                              <p:pRg st="0" end="0"/>
                                            </p:txEl>
                                          </p:spTgt>
                                        </p:tgtEl>
                                        <p:attrNameLst>
                                          <p:attrName>style.visibility</p:attrName>
                                        </p:attrNameLst>
                                      </p:cBhvr>
                                      <p:to>
                                        <p:strVal val="visible"/>
                                      </p:to>
                                    </p:set>
                                    <p:animEffect transition="in" filter="wipe(left)">
                                      <p:cBhvr>
                                        <p:cTn id="11" dur="500"/>
                                        <p:tgtEl>
                                          <p:spTgt spid="892931">
                                            <p:txEl>
                                              <p:pRg st="0" end="0"/>
                                            </p:txEl>
                                          </p:spTgt>
                                        </p:tgtEl>
                                      </p:cBhvr>
                                    </p:animEffect>
                                  </p:childTnLst>
                                </p:cTn>
                              </p:par>
                            </p:childTnLst>
                          </p:cTn>
                        </p:par>
                        <p:par>
                          <p:cTn id="12" fill="hold">
                            <p:stCondLst>
                              <p:cond delay="1000"/>
                            </p:stCondLst>
                            <p:childTnLst>
                              <p:par>
                                <p:cTn id="13" presetID="1" presetClass="exit"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1" grpId="0" build="p"/>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76200"/>
            <a:ext cx="8077200" cy="6553200"/>
          </a:xfrm>
        </p:spPr>
        <p:txBody>
          <a:bodyPr/>
          <a:lstStyle/>
          <a:p>
            <a:pPr algn="l" eaLnBrk="1" hangingPunct="1">
              <a:lnSpc>
                <a:spcPts val="2700"/>
              </a:lnSpc>
            </a:pPr>
            <a:r>
              <a:rPr lang="en-US" sz="3000" dirty="0">
                <a:ea typeface="ＭＳ Ｐゴシック" pitchFamily="-110" charset="-128"/>
                <a:cs typeface="ＭＳ Ｐゴシック" pitchFamily="-110" charset="-128"/>
              </a:rPr>
              <a:t>Evidence for 900 AD EQ on Seattle Fault:</a:t>
            </a:r>
            <a:r>
              <a:rPr lang="en-US" sz="3000" dirty="0" smtClean="0">
                <a:ea typeface="ＭＳ Ｐゴシック" pitchFamily="-110" charset="-128"/>
                <a:cs typeface="ＭＳ Ｐゴシック" pitchFamily="-110" charset="-128"/>
              </a:rPr>
              <a:t/>
            </a:r>
            <a:br>
              <a:rPr lang="en-US" sz="3000" dirty="0" smtClean="0">
                <a:ea typeface="ＭＳ Ｐゴシック" pitchFamily="-110" charset="-128"/>
                <a:cs typeface="ＭＳ Ｐゴシック" pitchFamily="-110" charset="-128"/>
              </a:rPr>
            </a:br>
            <a:r>
              <a:rPr lang="en-US" sz="3000" dirty="0" smtClean="0">
                <a:ea typeface="ＭＳ Ｐゴシック" pitchFamily="-110" charset="-128"/>
                <a:cs typeface="ＭＳ Ｐゴシック" pitchFamily="-110" charset="-128"/>
              </a:rPr>
              <a:t/>
            </a:r>
            <a:br>
              <a:rPr lang="en-US" sz="3000" dirty="0" smtClean="0">
                <a:ea typeface="ＭＳ Ｐゴシック" pitchFamily="-110" charset="-128"/>
                <a:cs typeface="ＭＳ Ｐゴシック" pitchFamily="-110" charset="-128"/>
              </a:rPr>
            </a:br>
            <a:r>
              <a:rPr lang="en-US" sz="2200" dirty="0" smtClean="0">
                <a:ea typeface="ＭＳ Ｐゴシック" pitchFamily="-110" charset="-128"/>
                <a:cs typeface="ＭＳ Ｐゴシック" pitchFamily="-110" charset="-128"/>
              </a:rPr>
              <a:t>1</a:t>
            </a:r>
            <a:r>
              <a:rPr lang="en-US" sz="2200" dirty="0">
                <a:ea typeface="ＭＳ Ｐゴシック" pitchFamily="-110" charset="-128"/>
                <a:cs typeface="ＭＳ Ｐゴシック" pitchFamily="-110" charset="-128"/>
              </a:rPr>
              <a:t>. Former Puget Sound </a:t>
            </a:r>
            <a:br>
              <a:rPr lang="en-US" sz="2200" dirty="0">
                <a:ea typeface="ＭＳ Ｐゴシック" pitchFamily="-110" charset="-128"/>
                <a:cs typeface="ＭＳ Ｐゴシック" pitchFamily="-110" charset="-128"/>
              </a:rPr>
            </a:br>
            <a:r>
              <a:rPr lang="en-US" sz="2200" dirty="0">
                <a:ea typeface="ＭＳ Ｐゴシック" pitchFamily="-110" charset="-128"/>
                <a:cs typeface="ＭＳ Ｐゴシック" pitchFamily="-110" charset="-128"/>
              </a:rPr>
              <a:t>shorelines uplifted </a:t>
            </a:r>
            <a:br>
              <a:rPr lang="en-US" sz="2200" dirty="0">
                <a:ea typeface="ＭＳ Ｐゴシック" pitchFamily="-110" charset="-128"/>
                <a:cs typeface="ＭＳ Ｐゴシック" pitchFamily="-110" charset="-128"/>
              </a:rPr>
            </a:br>
            <a:r>
              <a:rPr lang="en-US" sz="2200" dirty="0">
                <a:ea typeface="ＭＳ Ｐゴシック" pitchFamily="-110" charset="-128"/>
                <a:cs typeface="ＭＳ Ｐゴシック" pitchFamily="-110" charset="-128"/>
              </a:rPr>
              <a:t>7 meters (&gt; 20 feet).</a:t>
            </a:r>
            <a:br>
              <a:rPr lang="en-US" sz="2200" dirty="0">
                <a:ea typeface="ＭＳ Ｐゴシック" pitchFamily="-110" charset="-128"/>
                <a:cs typeface="ＭＳ Ｐゴシック" pitchFamily="-110" charset="-128"/>
              </a:rPr>
            </a:br>
            <a:r>
              <a:rPr lang="en-US" sz="2200" dirty="0">
                <a:ea typeface="ＭＳ Ｐゴシック" pitchFamily="-110" charset="-128"/>
                <a:cs typeface="ＭＳ Ｐゴシック" pitchFamily="-110" charset="-128"/>
              </a:rPr>
              <a:t/>
            </a:r>
            <a:br>
              <a:rPr lang="en-US" sz="2200" dirty="0">
                <a:ea typeface="ＭＳ Ｐゴシック" pitchFamily="-110" charset="-128"/>
                <a:cs typeface="ＭＳ Ｐゴシック" pitchFamily="-110" charset="-128"/>
              </a:rPr>
            </a:br>
            <a:r>
              <a:rPr lang="en-US" sz="2200" dirty="0">
                <a:ea typeface="ＭＳ Ｐゴシック" pitchFamily="-110" charset="-128"/>
                <a:cs typeface="ＭＳ Ｐゴシック" pitchFamily="-110" charset="-128"/>
              </a:rPr>
              <a:t>2. C-14 dates from trees </a:t>
            </a:r>
            <a:br>
              <a:rPr lang="en-US" sz="2200" dirty="0">
                <a:ea typeface="ＭＳ Ｐゴシック" pitchFamily="-110" charset="-128"/>
                <a:cs typeface="ＭＳ Ｐゴシック" pitchFamily="-110" charset="-128"/>
              </a:rPr>
            </a:br>
            <a:r>
              <a:rPr lang="en-US" sz="2200" dirty="0">
                <a:ea typeface="ＭＳ Ｐゴシック" pitchFamily="-110" charset="-128"/>
                <a:cs typeface="ＭＳ Ｐゴシック" pitchFamily="-110" charset="-128"/>
              </a:rPr>
              <a:t>on landslide deposits in </a:t>
            </a:r>
            <a:br>
              <a:rPr lang="en-US" sz="2200" dirty="0">
                <a:ea typeface="ＭＳ Ｐゴシック" pitchFamily="-110" charset="-128"/>
                <a:cs typeface="ＭＳ Ｐゴシック" pitchFamily="-110" charset="-128"/>
              </a:rPr>
            </a:br>
            <a:r>
              <a:rPr lang="en-US" sz="2200" dirty="0">
                <a:ea typeface="ＭＳ Ｐゴシック" pitchFamily="-110" charset="-128"/>
                <a:cs typeface="ＭＳ Ｐゴシック" pitchFamily="-110" charset="-128"/>
              </a:rPr>
              <a:t>Lake Washington.</a:t>
            </a:r>
            <a:br>
              <a:rPr lang="en-US" sz="2200" dirty="0">
                <a:ea typeface="ＭＳ Ｐゴシック" pitchFamily="-110" charset="-128"/>
                <a:cs typeface="ＭＳ Ｐゴシック" pitchFamily="-110" charset="-128"/>
              </a:rPr>
            </a:br>
            <a:r>
              <a:rPr lang="en-US" sz="2200" dirty="0">
                <a:ea typeface="ＭＳ Ｐゴシック" pitchFamily="-110" charset="-128"/>
                <a:cs typeface="ＭＳ Ｐゴシック" pitchFamily="-110" charset="-128"/>
              </a:rPr>
              <a:t/>
            </a:r>
            <a:br>
              <a:rPr lang="en-US" sz="2200" dirty="0">
                <a:ea typeface="ＭＳ Ｐゴシック" pitchFamily="-110" charset="-128"/>
                <a:cs typeface="ＭＳ Ｐゴシック" pitchFamily="-110" charset="-128"/>
              </a:rPr>
            </a:br>
            <a:r>
              <a:rPr lang="en-US" sz="2200" dirty="0">
                <a:ea typeface="ＭＳ Ｐゴシック" pitchFamily="-110" charset="-128"/>
                <a:cs typeface="ＭＳ Ｐゴシック" pitchFamily="-110" charset="-128"/>
              </a:rPr>
              <a:t>3. Tsunami deposits </a:t>
            </a:r>
            <a:br>
              <a:rPr lang="en-US" sz="2200" dirty="0">
                <a:ea typeface="ＭＳ Ｐゴシック" pitchFamily="-110" charset="-128"/>
                <a:cs typeface="ＭＳ Ｐゴシック" pitchFamily="-110" charset="-128"/>
              </a:rPr>
            </a:br>
            <a:r>
              <a:rPr lang="en-US" sz="2200" dirty="0">
                <a:ea typeface="ＭＳ Ｐゴシック" pitchFamily="-110" charset="-128"/>
                <a:cs typeface="ＭＳ Ｐゴシック" pitchFamily="-110" charset="-128"/>
              </a:rPr>
              <a:t>around Puget Sound.</a:t>
            </a:r>
            <a:br>
              <a:rPr lang="en-US" sz="2200" dirty="0">
                <a:ea typeface="ＭＳ Ｐゴシック" pitchFamily="-110" charset="-128"/>
                <a:cs typeface="ＭＳ Ｐゴシック" pitchFamily="-110" charset="-128"/>
              </a:rPr>
            </a:br>
            <a:r>
              <a:rPr lang="en-US" sz="2200" dirty="0">
                <a:ea typeface="ＭＳ Ｐゴシック" pitchFamily="-110" charset="-128"/>
                <a:cs typeface="ＭＳ Ｐゴシック" pitchFamily="-110" charset="-128"/>
              </a:rPr>
              <a:t/>
            </a:r>
            <a:br>
              <a:rPr lang="en-US" sz="2200" dirty="0">
                <a:ea typeface="ＭＳ Ｐゴシック" pitchFamily="-110" charset="-128"/>
                <a:cs typeface="ＭＳ Ｐゴシック" pitchFamily="-110" charset="-128"/>
              </a:rPr>
            </a:br>
            <a:r>
              <a:rPr lang="en-US" sz="2200" dirty="0">
                <a:ea typeface="ＭＳ Ｐゴシック" pitchFamily="-110" charset="-128"/>
                <a:cs typeface="ＭＳ Ｐゴシック" pitchFamily="-110" charset="-128"/>
              </a:rPr>
              <a:t>4. Rock slides in </a:t>
            </a:r>
            <a:br>
              <a:rPr lang="en-US" sz="2200" dirty="0">
                <a:ea typeface="ＭＳ Ｐゴシック" pitchFamily="-110" charset="-128"/>
                <a:cs typeface="ＭＳ Ｐゴシック" pitchFamily="-110" charset="-128"/>
              </a:rPr>
            </a:br>
            <a:r>
              <a:rPr lang="en-US" sz="2200" dirty="0">
                <a:ea typeface="ＭＳ Ｐゴシック" pitchFamily="-110" charset="-128"/>
                <a:cs typeface="ＭＳ Ｐゴシック" pitchFamily="-110" charset="-128"/>
              </a:rPr>
              <a:t>Olympic </a:t>
            </a:r>
            <a:r>
              <a:rPr lang="en-US" sz="2200" dirty="0" err="1">
                <a:ea typeface="ＭＳ Ｐゴシック" pitchFamily="-110" charset="-128"/>
                <a:cs typeface="ＭＳ Ｐゴシック" pitchFamily="-110" charset="-128"/>
              </a:rPr>
              <a:t>Mtns</a:t>
            </a:r>
            <a:r>
              <a:rPr lang="en-US" sz="2200" dirty="0">
                <a:ea typeface="ＭＳ Ｐゴシック" pitchFamily="-110" charset="-128"/>
                <a:cs typeface="ＭＳ Ｐゴシック" pitchFamily="-110" charset="-128"/>
              </a:rPr>
              <a:t> dated </a:t>
            </a:r>
            <a:br>
              <a:rPr lang="en-US" sz="2200" dirty="0">
                <a:ea typeface="ＭＳ Ｐゴシック" pitchFamily="-110" charset="-128"/>
                <a:cs typeface="ＭＳ Ｐゴシック" pitchFamily="-110" charset="-128"/>
              </a:rPr>
            </a:br>
            <a:r>
              <a:rPr lang="en-US" sz="2200" dirty="0">
                <a:ea typeface="ＭＳ Ｐゴシック" pitchFamily="-110" charset="-128"/>
                <a:cs typeface="ＭＳ Ｐゴシック" pitchFamily="-110" charset="-128"/>
              </a:rPr>
              <a:t>at 900 AD.</a:t>
            </a:r>
            <a:br>
              <a:rPr lang="en-US" sz="2200" dirty="0">
                <a:ea typeface="ＭＳ Ｐゴシック" pitchFamily="-110" charset="-128"/>
                <a:cs typeface="ＭＳ Ｐゴシック" pitchFamily="-110" charset="-128"/>
              </a:rPr>
            </a:br>
            <a:r>
              <a:rPr lang="en-US" sz="2200" dirty="0">
                <a:ea typeface="ＭＳ Ｐゴシック" pitchFamily="-110" charset="-128"/>
                <a:cs typeface="ＭＳ Ｐゴシック" pitchFamily="-110" charset="-128"/>
              </a:rPr>
              <a:t/>
            </a:r>
            <a:br>
              <a:rPr lang="en-US" sz="2200" dirty="0">
                <a:ea typeface="ＭＳ Ｐゴシック" pitchFamily="-110" charset="-128"/>
                <a:cs typeface="ＭＳ Ｐゴシック" pitchFamily="-110" charset="-128"/>
              </a:rPr>
            </a:br>
            <a:r>
              <a:rPr lang="en-US" sz="2200" dirty="0" smtClean="0">
                <a:ea typeface="ＭＳ Ｐゴシック" pitchFamily="-110" charset="-128"/>
                <a:cs typeface="ＭＳ Ｐゴシック" pitchFamily="-110" charset="-128"/>
              </a:rPr>
              <a:t>	</a:t>
            </a:r>
            <a:r>
              <a:rPr lang="en-US" sz="2400" dirty="0" smtClean="0">
                <a:ea typeface="ＭＳ Ｐゴシック" pitchFamily="-110" charset="-128"/>
                <a:cs typeface="ＭＳ Ｐゴシック" pitchFamily="-110" charset="-128"/>
              </a:rPr>
              <a:t>An ominous convergence of </a:t>
            </a:r>
            <a:r>
              <a:rPr lang="en-US" sz="2400" dirty="0">
                <a:ea typeface="ＭＳ Ｐゴシック" pitchFamily="-110" charset="-128"/>
                <a:cs typeface="ＭＳ Ｐゴシック" pitchFamily="-110" charset="-128"/>
              </a:rPr>
              <a:t>observations!</a:t>
            </a:r>
            <a:endParaRPr lang="en-US" sz="3200" dirty="0">
              <a:ea typeface="ＭＳ Ｐゴシック" pitchFamily="-110" charset="-128"/>
              <a:cs typeface="ＭＳ Ｐゴシック" pitchFamily="-110" charset="-128"/>
            </a:endParaRPr>
          </a:p>
        </p:txBody>
      </p:sp>
      <p:pic>
        <p:nvPicPr>
          <p:cNvPr id="6" name="Picture 5" descr="Active faults in Puget S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038600" y="762000"/>
            <a:ext cx="4876800" cy="5181600"/>
          </a:xfrm>
          <a:prstGeom prst="rect">
            <a:avLst/>
          </a:prstGeom>
          <a:ln w="28575" cap="flat" cmpd="sng" algn="ctr">
            <a:solidFill>
              <a:srgbClr val="FF6600"/>
            </a:solidFill>
            <a:prstDash val="solid"/>
            <a:round/>
            <a:headEnd type="none" w="med" len="med"/>
            <a:tailEnd type="none" w="med" len="med"/>
          </a:ln>
        </p:spPr>
      </p:pic>
      <p:sp>
        <p:nvSpPr>
          <p:cNvPr id="5" name="Rectangle 3"/>
          <p:cNvSpPr>
            <a:spLocks noChangeArrowheads="1"/>
          </p:cNvSpPr>
          <p:nvPr/>
        </p:nvSpPr>
        <p:spPr bwMode="auto">
          <a:xfrm>
            <a:off x="6705600" y="710250"/>
            <a:ext cx="2138362" cy="493713"/>
          </a:xfrm>
          <a:prstGeom prst="rect">
            <a:avLst/>
          </a:prstGeom>
          <a:noFill/>
          <a:ln w="9525">
            <a:noFill/>
            <a:miter lim="800000"/>
            <a:headEnd/>
            <a:tailEnd/>
          </a:ln>
          <a:effectLst/>
        </p:spPr>
        <p:txBody>
          <a:bodyPr wrap="none" lIns="82058" tIns="41029" rIns="82058" bIns="41029">
            <a:prstTxWarp prst="textNoShape">
              <a:avLst/>
            </a:prstTxWarp>
          </a:bodyPr>
          <a:lstStyle/>
          <a:p>
            <a:pPr algn="r" defTabSz="820738" eaLnBrk="0" hangingPunct="0">
              <a:buNone/>
            </a:pPr>
            <a:r>
              <a:rPr lang="en-US" sz="2000" b="1" dirty="0">
                <a:solidFill>
                  <a:srgbClr val="FFFF00"/>
                </a:solidFill>
              </a:rPr>
              <a:t>Fig. 3-</a:t>
            </a:r>
            <a:r>
              <a:rPr lang="en-US" sz="2000" b="1" dirty="0" smtClean="0">
                <a:solidFill>
                  <a:srgbClr val="FFFF00"/>
                </a:solidFill>
              </a:rPr>
              <a:t>14a</a:t>
            </a:r>
            <a:endParaRPr lang="en-US" sz="2000" b="1" dirty="0">
              <a:solidFill>
                <a:srgbClr val="FFFF00"/>
              </a:solidFill>
            </a:endParaRPr>
          </a:p>
        </p:txBody>
      </p:sp>
    </p:spTree>
    <p:extLst>
      <p:ext uri="{BB962C8B-B14F-4D97-AF65-F5344CB8AC3E}">
        <p14:creationId xmlns:p14="http://schemas.microsoft.com/office/powerpoint/2010/main" val="3246998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34818"/>
                                        </p:tgtEl>
                                      </p:cBhvr>
                                    </p:animEffect>
                                    <p:set>
                                      <p:cBhvr>
                                        <p:cTn id="7" dur="1" fill="hold">
                                          <p:stCondLst>
                                            <p:cond delay="499"/>
                                          </p:stCondLst>
                                        </p:cTn>
                                        <p:tgtEl>
                                          <p:spTgt spid="34818"/>
                                        </p:tgtEl>
                                        <p:attrNameLst>
                                          <p:attrName>style.visibility</p:attrName>
                                        </p:attrNameLst>
                                      </p:cBhvr>
                                      <p:to>
                                        <p:strVal val="hidden"/>
                                      </p:to>
                                    </p:set>
                                  </p:childTnLst>
                                </p:cTn>
                              </p:par>
                              <p:par>
                                <p:cTn id="8" presetID="22" presetClass="exit" presetSubtype="2" fill="hold" nodeType="withEffect">
                                  <p:stCondLst>
                                    <p:cond delay="0"/>
                                  </p:stCondLst>
                                  <p:childTnLst>
                                    <p:animEffect transition="out" filter="wipe(right)">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457200" y="76200"/>
            <a:ext cx="8077200" cy="6553200"/>
          </a:xfrm>
        </p:spPr>
        <p:txBody>
          <a:bodyPr>
            <a:normAutofit fontScale="90000"/>
          </a:bodyPr>
          <a:lstStyle/>
          <a:p>
            <a:pPr eaLnBrk="1" hangingPunct="1">
              <a:lnSpc>
                <a:spcPts val="2700"/>
              </a:lnSpc>
            </a:pPr>
            <a:r>
              <a:rPr lang="en-US" sz="3000">
                <a:latin typeface="Comic Sans MS" charset="0"/>
                <a:ea typeface="ＭＳ Ｐゴシック" charset="0"/>
                <a:cs typeface="Comic Sans MS" charset="0"/>
              </a:rPr>
              <a:t>Evidence for 900 AD EQ on Seattle Fault:</a:t>
            </a:r>
            <a:br>
              <a:rPr lang="en-US" sz="3000">
                <a:latin typeface="Comic Sans MS" charset="0"/>
                <a:ea typeface="ＭＳ Ｐゴシック" charset="0"/>
                <a:cs typeface="Comic Sans MS" charset="0"/>
              </a:rPr>
            </a:br>
            <a:r>
              <a:rPr lang="en-US" sz="3000">
                <a:latin typeface="Comic Sans MS" charset="0"/>
                <a:ea typeface="ＭＳ Ｐゴシック" charset="0"/>
                <a:cs typeface="Comic Sans MS" charset="0"/>
              </a:rPr>
              <a:t/>
            </a:r>
            <a:br>
              <a:rPr lang="en-US" sz="3000">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1. Former Puget Sound </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shorelines uplifted </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7 meters (&gt; 20 feet).</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2. C-14 dates from trees </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on landslide deposits in </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Lake Washington.</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3. Tsunami deposits </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around Puget Sound.</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4. Rock slides in </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Olympic Mtns dated </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at 900 AD.</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An alarming convergence</a:t>
            </a:r>
            <a:br>
              <a:rPr lang="en-US" sz="2200">
                <a:solidFill>
                  <a:schemeClr val="tx1"/>
                </a:solidFill>
                <a:latin typeface="Comic Sans MS" charset="0"/>
                <a:ea typeface="ＭＳ Ｐゴシック" charset="0"/>
                <a:cs typeface="Comic Sans MS" charset="0"/>
              </a:rPr>
            </a:br>
            <a:r>
              <a:rPr lang="en-US" sz="2200">
                <a:solidFill>
                  <a:schemeClr val="tx1"/>
                </a:solidFill>
                <a:latin typeface="Comic Sans MS" charset="0"/>
                <a:ea typeface="ＭＳ Ｐゴシック" charset="0"/>
                <a:cs typeface="Comic Sans MS" charset="0"/>
              </a:rPr>
              <a:t> of observations!</a:t>
            </a:r>
            <a:endParaRPr lang="en-US" sz="3000">
              <a:solidFill>
                <a:schemeClr val="tx1"/>
              </a:solidFill>
              <a:latin typeface="Comic Sans MS" charset="0"/>
              <a:ea typeface="ＭＳ Ｐゴシック" charset="0"/>
              <a:cs typeface="Comic Sans MS" charset="0"/>
            </a:endParaRPr>
          </a:p>
        </p:txBody>
      </p:sp>
      <p:pic>
        <p:nvPicPr>
          <p:cNvPr id="88066" name="Picture 4" descr="103 Map Seattle fa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85800"/>
            <a:ext cx="45418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4296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0" y="152400"/>
            <a:ext cx="3276600" cy="5715000"/>
          </a:xfrm>
        </p:spPr>
        <p:txBody>
          <a:bodyPr/>
          <a:lstStyle/>
          <a:p>
            <a:pPr eaLnBrk="1" hangingPunct="1">
              <a:lnSpc>
                <a:spcPts val="4075"/>
              </a:lnSpc>
            </a:pPr>
            <a:r>
              <a:rPr lang="en-US" sz="3400" dirty="0">
                <a:ea typeface="ＭＳ Ｐゴシック" pitchFamily="-110" charset="-128"/>
                <a:cs typeface="ＭＳ Ｐゴシック" pitchFamily="-110" charset="-128"/>
              </a:rPr>
              <a:t>Compare ground accelerations during the Nisqually EQ to ground accelerations</a:t>
            </a:r>
            <a:br>
              <a:rPr lang="en-US" sz="3400" dirty="0">
                <a:ea typeface="ＭＳ Ｐゴシック" pitchFamily="-110" charset="-128"/>
                <a:cs typeface="ＭＳ Ｐゴシック" pitchFamily="-110" charset="-128"/>
              </a:rPr>
            </a:br>
            <a:r>
              <a:rPr lang="en-US" sz="3400" dirty="0">
                <a:ea typeface="ＭＳ Ｐゴシック" pitchFamily="-110" charset="-128"/>
                <a:cs typeface="ＭＳ Ｐゴシック" pitchFamily="-110" charset="-128"/>
              </a:rPr>
              <a:t>during the next EQ on Seattle Fault.</a:t>
            </a:r>
          </a:p>
        </p:txBody>
      </p:sp>
      <p:pic>
        <p:nvPicPr>
          <p:cNvPr id="964611" name="Picture 3"/>
          <p:cNvPicPr>
            <a:picLocks noChangeAspect="1" noChangeArrowheads="1"/>
          </p:cNvPicPr>
          <p:nvPr/>
        </p:nvPicPr>
        <p:blipFill>
          <a:blip r:embed="rId3"/>
          <a:srcRect/>
          <a:stretch>
            <a:fillRect/>
          </a:stretch>
        </p:blipFill>
        <p:spPr bwMode="auto">
          <a:xfrm>
            <a:off x="3948113" y="381000"/>
            <a:ext cx="4881562" cy="5410200"/>
          </a:xfrm>
          <a:prstGeom prst="rect">
            <a:avLst/>
          </a:prstGeom>
          <a:noFill/>
          <a:ln w="9525">
            <a:noFill/>
            <a:miter lim="800000"/>
            <a:headEnd/>
            <a:tailEnd/>
          </a:ln>
        </p:spPr>
      </p:pic>
      <p:sp>
        <p:nvSpPr>
          <p:cNvPr id="964612" name="Rectangle 4"/>
          <p:cNvSpPr>
            <a:spLocks noChangeArrowheads="1"/>
          </p:cNvSpPr>
          <p:nvPr/>
        </p:nvSpPr>
        <p:spPr bwMode="auto">
          <a:xfrm>
            <a:off x="3733800" y="5791200"/>
            <a:ext cx="5181600" cy="769441"/>
          </a:xfrm>
          <a:prstGeom prst="rect">
            <a:avLst/>
          </a:prstGeom>
          <a:noFill/>
          <a:ln w="9525">
            <a:noFill/>
            <a:miter lim="800000"/>
            <a:headEnd/>
            <a:tailEnd/>
          </a:ln>
        </p:spPr>
        <p:txBody>
          <a:bodyPr>
            <a:prstTxWarp prst="textNoShape">
              <a:avLst/>
            </a:prstTxWarp>
            <a:spAutoFit/>
          </a:bodyPr>
          <a:lstStyle/>
          <a:p>
            <a:pPr>
              <a:buFontTx/>
              <a:buNone/>
            </a:pPr>
            <a:r>
              <a:rPr lang="en-US" sz="2200" dirty="0">
                <a:solidFill>
                  <a:srgbClr val="660066"/>
                </a:solidFill>
              </a:rPr>
              <a:t>Strongest ground acceleration during Nisqually EQ was ~30% of gravity.</a:t>
            </a:r>
          </a:p>
        </p:txBody>
      </p:sp>
    </p:spTree>
    <p:extLst>
      <p:ext uri="{BB962C8B-B14F-4D97-AF65-F5344CB8AC3E}">
        <p14:creationId xmlns:p14="http://schemas.microsoft.com/office/powerpoint/2010/main" val="3910456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964611"/>
                                        </p:tgtEl>
                                      </p:cBhvr>
                                    </p:animEffect>
                                    <p:set>
                                      <p:cBhvr>
                                        <p:cTn id="7" dur="1" fill="hold">
                                          <p:stCondLst>
                                            <p:cond delay="499"/>
                                          </p:stCondLst>
                                        </p:cTn>
                                        <p:tgtEl>
                                          <p:spTgt spid="964611"/>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964612"/>
                                        </p:tgtEl>
                                      </p:cBhvr>
                                    </p:animEffect>
                                    <p:set>
                                      <p:cBhvr>
                                        <p:cTn id="11" dur="1" fill="hold">
                                          <p:stCondLst>
                                            <p:cond delay="499"/>
                                          </p:stCondLst>
                                        </p:cTn>
                                        <p:tgtEl>
                                          <p:spTgt spid="9646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0" y="152400"/>
            <a:ext cx="3276600" cy="5715000"/>
          </a:xfrm>
        </p:spPr>
        <p:txBody>
          <a:bodyPr/>
          <a:lstStyle/>
          <a:p>
            <a:pPr eaLnBrk="1" hangingPunct="1">
              <a:lnSpc>
                <a:spcPts val="4075"/>
              </a:lnSpc>
            </a:pPr>
            <a:r>
              <a:rPr lang="en-US" sz="3400" dirty="0">
                <a:ea typeface="ＭＳ Ｐゴシック" pitchFamily="-110" charset="-128"/>
                <a:cs typeface="ＭＳ Ｐゴシック" pitchFamily="-110" charset="-128"/>
              </a:rPr>
              <a:t>Compare ground accelerations during the Nisqually EQ to ground accelerations</a:t>
            </a:r>
            <a:br>
              <a:rPr lang="en-US" sz="3400" dirty="0">
                <a:ea typeface="ＭＳ Ｐゴシック" pitchFamily="-110" charset="-128"/>
                <a:cs typeface="ＭＳ Ｐゴシック" pitchFamily="-110" charset="-128"/>
              </a:rPr>
            </a:br>
            <a:r>
              <a:rPr lang="en-US" sz="3400" dirty="0">
                <a:ea typeface="ＭＳ Ｐゴシック" pitchFamily="-110" charset="-128"/>
                <a:cs typeface="ＭＳ Ｐゴシック" pitchFamily="-110" charset="-128"/>
              </a:rPr>
              <a:t>during the next EQ on Seattle Fault.</a:t>
            </a:r>
          </a:p>
        </p:txBody>
      </p:sp>
      <p:pic>
        <p:nvPicPr>
          <p:cNvPr id="964616" name="Picture 8" descr="SEAScenario"/>
          <p:cNvPicPr>
            <a:picLocks noChangeAspect="1" noChangeArrowheads="1"/>
          </p:cNvPicPr>
          <p:nvPr/>
        </p:nvPicPr>
        <p:blipFill>
          <a:blip r:embed="rId3">
            <a:clrChange>
              <a:clrFrom>
                <a:srgbClr val="FFFFFE"/>
              </a:clrFrom>
              <a:clrTo>
                <a:srgbClr val="FFFFFE">
                  <a:alpha val="0"/>
                </a:srgbClr>
              </a:clrTo>
            </a:clrChange>
          </a:blip>
          <a:srcRect/>
          <a:stretch>
            <a:fillRect/>
          </a:stretch>
        </p:blipFill>
        <p:spPr bwMode="auto">
          <a:xfrm>
            <a:off x="4149725" y="381000"/>
            <a:ext cx="4841875" cy="5410200"/>
          </a:xfrm>
          <a:prstGeom prst="rect">
            <a:avLst/>
          </a:prstGeom>
          <a:solidFill>
            <a:srgbClr val="FFFFFF"/>
          </a:solidFill>
          <a:ln w="9525">
            <a:noFill/>
            <a:miter lim="800000"/>
            <a:headEnd/>
            <a:tailEnd/>
          </a:ln>
        </p:spPr>
      </p:pic>
      <p:sp>
        <p:nvSpPr>
          <p:cNvPr id="964617" name="Rectangle 9"/>
          <p:cNvSpPr>
            <a:spLocks noChangeArrowheads="1"/>
          </p:cNvSpPr>
          <p:nvPr/>
        </p:nvSpPr>
        <p:spPr bwMode="auto">
          <a:xfrm>
            <a:off x="3429000" y="5791200"/>
            <a:ext cx="5791200" cy="769441"/>
          </a:xfrm>
          <a:prstGeom prst="rect">
            <a:avLst/>
          </a:prstGeom>
          <a:noFill/>
          <a:ln w="9525">
            <a:noFill/>
            <a:miter lim="800000"/>
            <a:headEnd/>
            <a:tailEnd/>
          </a:ln>
        </p:spPr>
        <p:txBody>
          <a:bodyPr>
            <a:prstTxWarp prst="textNoShape">
              <a:avLst/>
            </a:prstTxWarp>
            <a:spAutoFit/>
          </a:bodyPr>
          <a:lstStyle/>
          <a:p>
            <a:pPr>
              <a:buFontTx/>
              <a:buNone/>
            </a:pPr>
            <a:r>
              <a:rPr lang="en-US" sz="2200" dirty="0">
                <a:solidFill>
                  <a:srgbClr val="660066"/>
                </a:solidFill>
              </a:rPr>
              <a:t>Strongest ground acceleration during Seattle Fault EQ will be ~100% of gravity.</a:t>
            </a:r>
          </a:p>
        </p:txBody>
      </p:sp>
    </p:spTree>
    <p:extLst>
      <p:ext uri="{BB962C8B-B14F-4D97-AF65-F5344CB8AC3E}">
        <p14:creationId xmlns:p14="http://schemas.microsoft.com/office/powerpoint/2010/main" val="1810331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4616"/>
                                        </p:tgtEl>
                                        <p:attrNameLst>
                                          <p:attrName>style.visibility</p:attrName>
                                        </p:attrNameLst>
                                      </p:cBhvr>
                                      <p:to>
                                        <p:strVal val="visible"/>
                                      </p:to>
                                    </p:set>
                                    <p:animEffect transition="in" filter="box(out)">
                                      <p:cBhvr>
                                        <p:cTn id="7" dur="500"/>
                                        <p:tgtEl>
                                          <p:spTgt spid="9646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64617"/>
                                        </p:tgtEl>
                                        <p:attrNameLst>
                                          <p:attrName>style.visibility</p:attrName>
                                        </p:attrNameLst>
                                      </p:cBhvr>
                                      <p:to>
                                        <p:strVal val="visible"/>
                                      </p:to>
                                    </p:set>
                                    <p:animEffect transition="in" filter="wipe(left)">
                                      <p:cBhvr>
                                        <p:cTn id="11" dur="500"/>
                                        <p:tgtEl>
                                          <p:spTgt spid="964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457200" y="0"/>
            <a:ext cx="8229600" cy="1600200"/>
          </a:xfrm>
        </p:spPr>
        <p:txBody>
          <a:bodyPr>
            <a:normAutofit fontScale="90000"/>
          </a:bodyPr>
          <a:lstStyle/>
          <a:p>
            <a:pPr algn="ctr" eaLnBrk="1" hangingPunct="1"/>
            <a:r>
              <a:rPr lang="en-US">
                <a:latin typeface="Comic Sans MS" charset="0"/>
                <a:ea typeface="ＭＳ Ｐゴシック" charset="0"/>
                <a:cs typeface="ＭＳ Ｐゴシック" charset="0"/>
              </a:rPr>
              <a:t>Tsunami Generated by Earthquake on the Seattle Fault</a:t>
            </a:r>
          </a:p>
        </p:txBody>
      </p:sp>
      <p:pic>
        <p:nvPicPr>
          <p:cNvPr id="92162" name="Picture 3" descr="Seattle_Inundation-NOAA.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524000"/>
            <a:ext cx="44577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0780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381000"/>
            <a:ext cx="3124200" cy="1600200"/>
          </a:xfrm>
        </p:spPr>
        <p:txBody>
          <a:bodyPr>
            <a:normAutofit fontScale="90000"/>
          </a:bodyPr>
          <a:lstStyle/>
          <a:p>
            <a:pPr algn="ctr" eaLnBrk="1" hangingPunct="1">
              <a:lnSpc>
                <a:spcPts val="3840"/>
              </a:lnSpc>
            </a:pPr>
            <a:r>
              <a:rPr lang="en-US" sz="3200" dirty="0" smtClean="0">
                <a:ea typeface="ＭＳ Ｐゴシック" pitchFamily="-110" charset="-128"/>
                <a:cs typeface="ＭＳ Ｐゴシック" pitchFamily="-110" charset="-128"/>
              </a:rPr>
              <a:t>Triple Trouble</a:t>
            </a:r>
            <a:br>
              <a:rPr lang="en-US" sz="3200" dirty="0" smtClean="0">
                <a:ea typeface="ＭＳ Ｐゴシック" pitchFamily="-110" charset="-128"/>
                <a:cs typeface="ＭＳ Ｐゴシック" pitchFamily="-110" charset="-128"/>
              </a:rPr>
            </a:br>
            <a:r>
              <a:rPr lang="en-US" sz="3200" dirty="0" smtClean="0">
                <a:ea typeface="ＭＳ Ｐゴシック" pitchFamily="-110" charset="-128"/>
                <a:cs typeface="ＭＳ Ｐゴシック" pitchFamily="-110" charset="-128"/>
              </a:rPr>
              <a:t>Three kinds of PNW </a:t>
            </a:r>
            <a:r>
              <a:rPr lang="en-US" sz="3200" dirty="0" err="1" smtClean="0">
                <a:ea typeface="ＭＳ Ｐゴシック" pitchFamily="-110" charset="-128"/>
                <a:cs typeface="ＭＳ Ｐゴシック" pitchFamily="-110" charset="-128"/>
              </a:rPr>
              <a:t>EQs</a:t>
            </a:r>
            <a:r>
              <a:rPr lang="en-US" sz="3200" dirty="0" smtClean="0">
                <a:ea typeface="ＭＳ Ｐゴシック" pitchFamily="-110" charset="-128"/>
                <a:cs typeface="ＭＳ Ｐゴシック" pitchFamily="-110" charset="-128"/>
              </a:rPr>
              <a:t/>
            </a:r>
            <a:br>
              <a:rPr lang="en-US" sz="3200" dirty="0" smtClean="0">
                <a:ea typeface="ＭＳ Ｐゴシック" pitchFamily="-110" charset="-128"/>
                <a:cs typeface="ＭＳ Ｐゴシック" pitchFamily="-110" charset="-128"/>
              </a:rPr>
            </a:br>
            <a:endParaRPr lang="en-US" sz="3200" dirty="0" smtClean="0">
              <a:ea typeface="ＭＳ Ｐゴシック" pitchFamily="-110" charset="-128"/>
              <a:cs typeface="ＭＳ Ｐゴシック" pitchFamily="-110" charset="-128"/>
            </a:endParaRPr>
          </a:p>
        </p:txBody>
      </p:sp>
      <p:sp>
        <p:nvSpPr>
          <p:cNvPr id="28675" name="Rectangle 3"/>
          <p:cNvSpPr>
            <a:spLocks noGrp="1" noChangeArrowheads="1"/>
          </p:cNvSpPr>
          <p:nvPr>
            <p:ph type="body" sz="half" idx="1"/>
          </p:nvPr>
        </p:nvSpPr>
        <p:spPr>
          <a:xfrm>
            <a:off x="381000" y="1981200"/>
            <a:ext cx="3657600" cy="1676400"/>
          </a:xfrm>
        </p:spPr>
        <p:txBody>
          <a:bodyPr/>
          <a:lstStyle/>
          <a:p>
            <a:pPr marL="0" indent="0" eaLnBrk="1" hangingPunct="1">
              <a:buFontTx/>
              <a:buNone/>
            </a:pPr>
            <a:r>
              <a:rPr lang="en-US" sz="2400" dirty="0">
                <a:ea typeface="ＭＳ Ｐゴシック" pitchFamily="-110" charset="-128"/>
                <a:cs typeface="ＭＳ Ｐゴシック" pitchFamily="-110" charset="-128"/>
              </a:rPr>
              <a:t>In terms of plates, what and where are the three kinds of </a:t>
            </a:r>
            <a:r>
              <a:rPr lang="en-US" sz="2400" dirty="0" err="1">
                <a:ea typeface="ＭＳ Ｐゴシック" pitchFamily="-110" charset="-128"/>
                <a:cs typeface="ＭＳ Ｐゴシック" pitchFamily="-110" charset="-128"/>
              </a:rPr>
              <a:t>EQs</a:t>
            </a:r>
            <a:r>
              <a:rPr lang="en-US" sz="2400" dirty="0">
                <a:ea typeface="ＭＳ Ｐゴシック" pitchFamily="-110" charset="-128"/>
                <a:cs typeface="ＭＳ Ｐゴシック" pitchFamily="-110" charset="-128"/>
              </a:rPr>
              <a:t>?</a:t>
            </a:r>
          </a:p>
        </p:txBody>
      </p:sp>
      <p:sp>
        <p:nvSpPr>
          <p:cNvPr id="902150" name="Rectangle 6"/>
          <p:cNvSpPr>
            <a:spLocks noChangeArrowheads="1"/>
          </p:cNvSpPr>
          <p:nvPr/>
        </p:nvSpPr>
        <p:spPr bwMode="auto">
          <a:xfrm>
            <a:off x="533400" y="3810000"/>
            <a:ext cx="8382000" cy="2819400"/>
          </a:xfrm>
          <a:prstGeom prst="rect">
            <a:avLst/>
          </a:prstGeom>
          <a:noFill/>
          <a:ln w="9525">
            <a:noFill/>
            <a:miter lim="800000"/>
            <a:headEnd/>
            <a:tailEnd/>
          </a:ln>
        </p:spPr>
        <p:txBody>
          <a:bodyPr>
            <a:prstTxWarp prst="textNoShape">
              <a:avLst/>
            </a:prstTxWarp>
          </a:bodyPr>
          <a:lstStyle/>
          <a:p>
            <a:pPr>
              <a:lnSpc>
                <a:spcPts val="3000"/>
              </a:lnSpc>
              <a:spcBef>
                <a:spcPct val="60000"/>
              </a:spcBef>
              <a:buClr>
                <a:schemeClr val="tx1"/>
              </a:buClr>
              <a:buNone/>
            </a:pPr>
            <a:r>
              <a:rPr kumimoji="0" lang="en-US" sz="2400" dirty="0" smtClean="0">
                <a:solidFill>
                  <a:srgbClr val="660066"/>
                </a:solidFill>
              </a:rPr>
              <a:t>1. Great </a:t>
            </a:r>
            <a:r>
              <a:rPr kumimoji="0" lang="en-US" sz="2400" dirty="0">
                <a:solidFill>
                  <a:srgbClr val="660066"/>
                </a:solidFill>
              </a:rPr>
              <a:t>Cascadia </a:t>
            </a:r>
            <a:r>
              <a:rPr kumimoji="0" lang="en-US" sz="2400" dirty="0" smtClean="0">
                <a:solidFill>
                  <a:srgbClr val="660066"/>
                </a:solidFill>
              </a:rPr>
              <a:t>subduction zone EQs.</a:t>
            </a:r>
            <a:br>
              <a:rPr kumimoji="0" lang="en-US" sz="2400" dirty="0" smtClean="0">
                <a:solidFill>
                  <a:srgbClr val="660066"/>
                </a:solidFill>
              </a:rPr>
            </a:br>
            <a:r>
              <a:rPr kumimoji="0" lang="en-US" sz="2400" dirty="0" smtClean="0">
                <a:solidFill>
                  <a:srgbClr val="660066"/>
                </a:solidFill>
              </a:rPr>
              <a:t>     e.g. January 26, 1700 @ 9 PM.</a:t>
            </a:r>
            <a:endParaRPr kumimoji="0" lang="en-US" sz="2400" dirty="0">
              <a:solidFill>
                <a:srgbClr val="660066"/>
              </a:solidFill>
            </a:endParaRPr>
          </a:p>
          <a:p>
            <a:pPr marL="495300" indent="-495300">
              <a:lnSpc>
                <a:spcPts val="3000"/>
              </a:lnSpc>
              <a:spcBef>
                <a:spcPct val="60000"/>
              </a:spcBef>
              <a:buClr>
                <a:schemeClr val="tx1"/>
              </a:buClr>
              <a:buFont typeface="Times" pitchFamily="-110" charset="0"/>
              <a:buNone/>
            </a:pPr>
            <a:r>
              <a:rPr kumimoji="0" lang="en-US" sz="2400" dirty="0">
                <a:solidFill>
                  <a:srgbClr val="660066"/>
                </a:solidFill>
              </a:rPr>
              <a:t>2. EQs </a:t>
            </a:r>
            <a:r>
              <a:rPr kumimoji="0" lang="en-US" sz="2400" u="sng" dirty="0">
                <a:solidFill>
                  <a:srgbClr val="660066"/>
                </a:solidFill>
              </a:rPr>
              <a:t>within</a:t>
            </a:r>
            <a:r>
              <a:rPr kumimoji="0" lang="en-US" sz="2400" dirty="0">
                <a:solidFill>
                  <a:srgbClr val="660066"/>
                </a:solidFill>
              </a:rPr>
              <a:t> the </a:t>
            </a:r>
            <a:r>
              <a:rPr kumimoji="0" lang="en-US" sz="2400" dirty="0" err="1">
                <a:solidFill>
                  <a:srgbClr val="660066"/>
                </a:solidFill>
              </a:rPr>
              <a:t>subducting</a:t>
            </a:r>
            <a:r>
              <a:rPr kumimoji="0" lang="en-US" sz="2400" dirty="0">
                <a:solidFill>
                  <a:srgbClr val="660066"/>
                </a:solidFill>
              </a:rPr>
              <a:t> Juan de Fuca </a:t>
            </a:r>
            <a:r>
              <a:rPr kumimoji="0" lang="en-US" sz="2400" dirty="0" smtClean="0">
                <a:solidFill>
                  <a:srgbClr val="660066"/>
                </a:solidFill>
              </a:rPr>
              <a:t>Plate</a:t>
            </a:r>
            <a:r>
              <a:rPr kumimoji="0" lang="en-US" sz="2400" dirty="0">
                <a:solidFill>
                  <a:srgbClr val="660066"/>
                </a:solidFill>
              </a:rPr>
              <a:t>.</a:t>
            </a:r>
            <a:br>
              <a:rPr kumimoji="0" lang="en-US" sz="2400" dirty="0">
                <a:solidFill>
                  <a:srgbClr val="660066"/>
                </a:solidFill>
              </a:rPr>
            </a:br>
            <a:r>
              <a:rPr kumimoji="0" lang="en-US" sz="2400" dirty="0">
                <a:solidFill>
                  <a:srgbClr val="660066"/>
                </a:solidFill>
              </a:rPr>
              <a:t>e.g. Nisqually 2001. </a:t>
            </a:r>
            <a:r>
              <a:rPr kumimoji="0" lang="en-US" sz="2400" dirty="0" smtClean="0">
                <a:solidFill>
                  <a:srgbClr val="660066"/>
                </a:solidFill>
              </a:rPr>
              <a:t>Anyone experience that EQ?</a:t>
            </a:r>
          </a:p>
          <a:p>
            <a:pPr marL="495300" indent="-495300">
              <a:lnSpc>
                <a:spcPts val="3000"/>
              </a:lnSpc>
              <a:spcBef>
                <a:spcPct val="60000"/>
              </a:spcBef>
              <a:buClr>
                <a:schemeClr val="tx1"/>
              </a:buClr>
              <a:buFont typeface="Times" pitchFamily="-110" charset="0"/>
              <a:buNone/>
            </a:pPr>
            <a:r>
              <a:rPr kumimoji="0" lang="en-US" sz="2400" dirty="0" smtClean="0">
                <a:solidFill>
                  <a:srgbClr val="660066"/>
                </a:solidFill>
              </a:rPr>
              <a:t>3</a:t>
            </a:r>
            <a:r>
              <a:rPr kumimoji="0" lang="en-US" sz="2400" dirty="0">
                <a:solidFill>
                  <a:srgbClr val="660066"/>
                </a:solidFill>
              </a:rPr>
              <a:t>. Crustal </a:t>
            </a:r>
            <a:r>
              <a:rPr kumimoji="0" lang="en-US" sz="2400" dirty="0" err="1">
                <a:solidFill>
                  <a:srgbClr val="660066"/>
                </a:solidFill>
              </a:rPr>
              <a:t>EQs</a:t>
            </a:r>
            <a:r>
              <a:rPr kumimoji="0" lang="en-US" sz="2400" dirty="0">
                <a:solidFill>
                  <a:srgbClr val="660066"/>
                </a:solidFill>
              </a:rPr>
              <a:t> </a:t>
            </a:r>
            <a:r>
              <a:rPr kumimoji="0" lang="en-US" sz="2400" u="sng" dirty="0">
                <a:solidFill>
                  <a:srgbClr val="660066"/>
                </a:solidFill>
              </a:rPr>
              <a:t>within</a:t>
            </a:r>
            <a:r>
              <a:rPr kumimoji="0" lang="en-US" sz="2400" dirty="0">
                <a:solidFill>
                  <a:srgbClr val="660066"/>
                </a:solidFill>
              </a:rPr>
              <a:t> North American continental crust.</a:t>
            </a:r>
            <a:br>
              <a:rPr kumimoji="0" lang="en-US" sz="2400" dirty="0">
                <a:solidFill>
                  <a:srgbClr val="660066"/>
                </a:solidFill>
              </a:rPr>
            </a:br>
            <a:r>
              <a:rPr kumimoji="0" lang="en-US" sz="2400" dirty="0">
                <a:solidFill>
                  <a:srgbClr val="660066"/>
                </a:solidFill>
              </a:rPr>
              <a:t>e.g. 900 AD EQ on Seattle Fault Zone.</a:t>
            </a:r>
            <a:endParaRPr kumimoji="0" lang="en-US" sz="2200" dirty="0">
              <a:solidFill>
                <a:srgbClr val="660066"/>
              </a:solidFill>
            </a:endParaRPr>
          </a:p>
        </p:txBody>
      </p:sp>
      <p:pic>
        <p:nvPicPr>
          <p:cNvPr id="28677" name="Picture 7" descr="PNWEQSourc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69518" y="112381"/>
            <a:ext cx="4810118" cy="3517500"/>
          </a:xfrm>
          <a:prstGeom prst="rect">
            <a:avLst/>
          </a:prstGeom>
          <a:noFill/>
          <a:ln w="38100">
            <a:solidFill>
              <a:srgbClr val="660066"/>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388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2150"/>
                                        </p:tgtEl>
                                        <p:attrNameLst>
                                          <p:attrName>style.visibility</p:attrName>
                                        </p:attrNameLst>
                                      </p:cBhvr>
                                      <p:to>
                                        <p:strVal val="visible"/>
                                      </p:to>
                                    </p:set>
                                    <p:animEffect transition="in" filter="wipe(left)">
                                      <p:cBhvr>
                                        <p:cTn id="7" dur="500"/>
                                        <p:tgtEl>
                                          <p:spTgt spid="902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0"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9"/>
          <p:cNvSpPr txBox="1">
            <a:spLocks noChangeArrowheads="1"/>
          </p:cNvSpPr>
          <p:nvPr/>
        </p:nvSpPr>
        <p:spPr bwMode="auto">
          <a:xfrm>
            <a:off x="398406" y="111604"/>
            <a:ext cx="7903364" cy="1569660"/>
          </a:xfrm>
          <a:prstGeom prst="rect">
            <a:avLst/>
          </a:prstGeom>
          <a:noFill/>
          <a:ln w="9525">
            <a:noFill/>
            <a:miter lim="800000"/>
            <a:headEnd/>
            <a:tailEnd/>
          </a:ln>
        </p:spPr>
        <p:txBody>
          <a:bodyPr wrap="square">
            <a:prstTxWarp prst="textNoShape">
              <a:avLst/>
            </a:prstTxWarp>
            <a:spAutoFit/>
          </a:bodyPr>
          <a:lstStyle/>
          <a:p>
            <a:pPr algn="ctr">
              <a:spcBef>
                <a:spcPct val="0"/>
              </a:spcBef>
              <a:buFontTx/>
              <a:buNone/>
            </a:pPr>
            <a:r>
              <a:rPr kumimoji="0" lang="en-US" sz="3200" dirty="0" err="1" smtClean="0">
                <a:solidFill>
                  <a:srgbClr val="660066"/>
                </a:solidFill>
                <a:latin typeface="Comic Sans MS"/>
                <a:cs typeface="Comic Sans MS"/>
              </a:rPr>
              <a:t>Ocosta</a:t>
            </a:r>
            <a:r>
              <a:rPr kumimoji="0" lang="en-US" sz="3200" dirty="0" smtClean="0">
                <a:solidFill>
                  <a:srgbClr val="660066"/>
                </a:solidFill>
                <a:latin typeface="Comic Sans MS"/>
                <a:cs typeface="Comic Sans MS"/>
              </a:rPr>
              <a:t> Elementary School</a:t>
            </a:r>
          </a:p>
          <a:p>
            <a:pPr algn="ctr">
              <a:spcBef>
                <a:spcPct val="0"/>
              </a:spcBef>
              <a:buFontTx/>
              <a:buNone/>
            </a:pPr>
            <a:endParaRPr kumimoji="0" lang="en-US" sz="3200" dirty="0" smtClean="0">
              <a:solidFill>
                <a:srgbClr val="660066"/>
              </a:solidFill>
              <a:latin typeface="Comic Sans MS"/>
              <a:cs typeface="Comic Sans MS"/>
            </a:endParaRPr>
          </a:p>
          <a:p>
            <a:pPr algn="ctr">
              <a:spcBef>
                <a:spcPct val="0"/>
              </a:spcBef>
              <a:buFontTx/>
              <a:buNone/>
            </a:pPr>
            <a:r>
              <a:rPr kumimoji="0" lang="en-US" sz="3200" dirty="0" smtClean="0">
                <a:solidFill>
                  <a:srgbClr val="660066"/>
                </a:solidFill>
                <a:latin typeface="Comic Sans MS"/>
                <a:cs typeface="Comic Sans MS"/>
              </a:rPr>
              <a:t>If you can’t get out, go up.</a:t>
            </a:r>
            <a:endParaRPr kumimoji="0" lang="en-US" sz="3200" dirty="0">
              <a:solidFill>
                <a:srgbClr val="660066"/>
              </a:solidFill>
              <a:latin typeface="Comic Sans MS"/>
              <a:cs typeface="Comic Sans MS"/>
            </a:endParaRPr>
          </a:p>
        </p:txBody>
      </p:sp>
      <p:pic>
        <p:nvPicPr>
          <p:cNvPr id="2" name="Picture 1" descr="Entry View 2014-5-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3418" y="2022418"/>
            <a:ext cx="8595743" cy="3727367"/>
          </a:xfrm>
          <a:prstGeom prst="rect">
            <a:avLst/>
          </a:prstGeom>
          <a:ln w="38100" cmpd="sng">
            <a:solidFill>
              <a:srgbClr val="660066"/>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983069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apan - Cascadia M9 Shake Maps2.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0800"/>
            <a:ext cx="9144000" cy="6744874"/>
          </a:xfrm>
          <a:prstGeom prst="rect">
            <a:avLst/>
          </a:prstGeom>
        </p:spPr>
      </p:pic>
    </p:spTree>
    <p:extLst>
      <p:ext uri="{BB962C8B-B14F-4D97-AF65-F5344CB8AC3E}">
        <p14:creationId xmlns:p14="http://schemas.microsoft.com/office/powerpoint/2010/main" val="89262871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14373" y="155120"/>
            <a:ext cx="8855075" cy="609600"/>
          </a:xfrm>
        </p:spPr>
        <p:txBody>
          <a:bodyPr>
            <a:noAutofit/>
          </a:bodyPr>
          <a:lstStyle/>
          <a:p>
            <a:pPr eaLnBrk="1" hangingPunct="1"/>
            <a:r>
              <a:rPr lang="en-US" sz="3200" dirty="0">
                <a:latin typeface="Comic Sans MS" charset="0"/>
                <a:ea typeface="ＭＳ Ｐゴシック" charset="0"/>
                <a:cs typeface="Comic Sans MS" charset="0"/>
              </a:rPr>
              <a:t>Three kinds of </a:t>
            </a:r>
            <a:r>
              <a:rPr lang="en-US" sz="3200" dirty="0" smtClean="0">
                <a:latin typeface="Comic Sans MS" charset="0"/>
                <a:ea typeface="ＭＳ Ｐゴシック" charset="0"/>
                <a:cs typeface="Comic Sans MS" charset="0"/>
              </a:rPr>
              <a:t>Cascadia EQs </a:t>
            </a:r>
            <a:r>
              <a:rPr lang="en-US" sz="3200" dirty="0">
                <a:latin typeface="Comic Sans MS" charset="0"/>
                <a:ea typeface="ＭＳ Ｐゴシック" charset="0"/>
                <a:cs typeface="Comic Sans MS" charset="0"/>
              </a:rPr>
              <a:t>= Triple Trouble</a:t>
            </a:r>
          </a:p>
        </p:txBody>
      </p:sp>
      <p:pic>
        <p:nvPicPr>
          <p:cNvPr id="5" name="Picture 4" descr="M9.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9054" y="1050063"/>
            <a:ext cx="899795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973315" y="492243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ct val="85000"/>
              </a:lnSpc>
              <a:buFontTx/>
              <a:buNone/>
            </a:pPr>
            <a:r>
              <a:rPr lang="en-US" sz="2800" dirty="0">
                <a:solidFill>
                  <a:srgbClr val="660066"/>
                </a:solidFill>
                <a:latin typeface="Comic Sans MS" charset="0"/>
                <a:cs typeface="Comic Sans MS" charset="0"/>
              </a:rPr>
              <a:t>Magnitude 9 Subduction Zone </a:t>
            </a:r>
            <a:r>
              <a:rPr lang="en-US" sz="2800" dirty="0" smtClean="0">
                <a:solidFill>
                  <a:srgbClr val="660066"/>
                </a:solidFill>
                <a:latin typeface="Comic Sans MS" charset="0"/>
                <a:cs typeface="Comic Sans MS" charset="0"/>
              </a:rPr>
              <a:t>Earthquake</a:t>
            </a:r>
          </a:p>
          <a:p>
            <a:pPr algn="ctr" eaLnBrk="1" hangingPunct="1">
              <a:lnSpc>
                <a:spcPct val="85000"/>
              </a:lnSpc>
              <a:buFontTx/>
              <a:buNone/>
            </a:pPr>
            <a:endParaRPr lang="en-US" sz="2800" dirty="0">
              <a:solidFill>
                <a:srgbClr val="660066"/>
              </a:solidFill>
              <a:latin typeface="Comic Sans MS" charset="0"/>
              <a:cs typeface="Comic Sans MS" charset="0"/>
            </a:endParaRPr>
          </a:p>
          <a:p>
            <a:pPr algn="ctr" eaLnBrk="1" hangingPunct="1">
              <a:lnSpc>
                <a:spcPct val="85000"/>
              </a:lnSpc>
              <a:buFontTx/>
              <a:buNone/>
            </a:pPr>
            <a:r>
              <a:rPr lang="en-US" sz="2800" dirty="0" smtClean="0">
                <a:solidFill>
                  <a:srgbClr val="660066"/>
                </a:solidFill>
                <a:latin typeface="Comic Sans MS" charset="0"/>
                <a:cs typeface="Comic Sans MS" charset="0"/>
              </a:rPr>
              <a:t>Ground shaking for 4 – 6 minutes!</a:t>
            </a:r>
            <a:endParaRPr lang="en-US" sz="2800" dirty="0">
              <a:solidFill>
                <a:srgbClr val="660066"/>
              </a:solidFill>
              <a:latin typeface="Comic Sans MS" charset="0"/>
              <a:cs typeface="Comic Sans MS" charset="0"/>
            </a:endParaRPr>
          </a:p>
        </p:txBody>
      </p:sp>
      <p:pic>
        <p:nvPicPr>
          <p:cNvPr id="7" name="Picture 6" descr="MyDeep.tif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9054" y="1046888"/>
            <a:ext cx="899795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430515" y="492243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ct val="85000"/>
              </a:lnSpc>
              <a:buFontTx/>
              <a:buNone/>
            </a:pPr>
            <a:r>
              <a:rPr lang="en-US" sz="2800" dirty="0">
                <a:solidFill>
                  <a:srgbClr val="660066"/>
                </a:solidFill>
                <a:latin typeface="Comic Sans MS" charset="0"/>
                <a:cs typeface="Comic Sans MS" charset="0"/>
              </a:rPr>
              <a:t>Magnitude 7 </a:t>
            </a:r>
            <a:r>
              <a:rPr lang="ja-JP" altLang="en-US" sz="2800" dirty="0">
                <a:solidFill>
                  <a:srgbClr val="660066"/>
                </a:solidFill>
                <a:latin typeface="Comic Sans MS" charset="0"/>
                <a:cs typeface="Comic Sans MS" charset="0"/>
              </a:rPr>
              <a:t>“</a:t>
            </a:r>
            <a:r>
              <a:rPr lang="en-US" sz="2800" dirty="0">
                <a:solidFill>
                  <a:srgbClr val="660066"/>
                </a:solidFill>
                <a:latin typeface="Comic Sans MS" charset="0"/>
                <a:cs typeface="Comic Sans MS" charset="0"/>
              </a:rPr>
              <a:t>Deep</a:t>
            </a:r>
            <a:r>
              <a:rPr lang="ja-JP" altLang="en-US" sz="2800" dirty="0">
                <a:solidFill>
                  <a:srgbClr val="660066"/>
                </a:solidFill>
                <a:latin typeface="Comic Sans MS" charset="0"/>
                <a:cs typeface="Comic Sans MS" charset="0"/>
              </a:rPr>
              <a:t>”</a:t>
            </a:r>
            <a:r>
              <a:rPr lang="en-US" sz="2800" dirty="0">
                <a:solidFill>
                  <a:srgbClr val="660066"/>
                </a:solidFill>
                <a:latin typeface="Comic Sans MS" charset="0"/>
                <a:cs typeface="Comic Sans MS" charset="0"/>
              </a:rPr>
              <a:t> </a:t>
            </a:r>
            <a:r>
              <a:rPr lang="en-US" sz="2800" dirty="0" smtClean="0">
                <a:solidFill>
                  <a:srgbClr val="660066"/>
                </a:solidFill>
                <a:latin typeface="Comic Sans MS" charset="0"/>
                <a:cs typeface="Comic Sans MS" charset="0"/>
              </a:rPr>
              <a:t>Earthquake</a:t>
            </a:r>
          </a:p>
          <a:p>
            <a:pPr algn="ctr" eaLnBrk="1" hangingPunct="1">
              <a:lnSpc>
                <a:spcPct val="85000"/>
              </a:lnSpc>
              <a:buFontTx/>
              <a:buNone/>
            </a:pPr>
            <a:endParaRPr lang="en-US" sz="2800" dirty="0">
              <a:solidFill>
                <a:srgbClr val="660066"/>
              </a:solidFill>
              <a:latin typeface="Comic Sans MS" charset="0"/>
              <a:cs typeface="Comic Sans MS" charset="0"/>
            </a:endParaRPr>
          </a:p>
          <a:p>
            <a:pPr algn="ctr" eaLnBrk="1" hangingPunct="1">
              <a:lnSpc>
                <a:spcPct val="85000"/>
              </a:lnSpc>
              <a:buFontTx/>
              <a:buNone/>
            </a:pPr>
            <a:r>
              <a:rPr lang="en-US" sz="2800" dirty="0" smtClean="0">
                <a:solidFill>
                  <a:srgbClr val="660066"/>
                </a:solidFill>
                <a:latin typeface="Comic Sans MS" charset="0"/>
                <a:cs typeface="Comic Sans MS" charset="0"/>
              </a:rPr>
              <a:t>20 – 30 seconds of ground shaking.</a:t>
            </a:r>
            <a:endParaRPr lang="en-US" sz="2800" dirty="0">
              <a:solidFill>
                <a:srgbClr val="660066"/>
              </a:solidFill>
              <a:latin typeface="Comic Sans MS" charset="0"/>
              <a:cs typeface="Comic Sans MS" charset="0"/>
            </a:endParaRPr>
          </a:p>
        </p:txBody>
      </p:sp>
      <p:sp>
        <p:nvSpPr>
          <p:cNvPr id="9" name="Rectangle 2"/>
          <p:cNvSpPr txBox="1">
            <a:spLocks noChangeArrowheads="1"/>
          </p:cNvSpPr>
          <p:nvPr/>
        </p:nvSpPr>
        <p:spPr bwMode="auto">
          <a:xfrm>
            <a:off x="782815" y="4560997"/>
            <a:ext cx="7696200" cy="133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algn="ctr" eaLnBrk="1" hangingPunct="1">
              <a:lnSpc>
                <a:spcPct val="85000"/>
              </a:lnSpc>
              <a:buFontTx/>
              <a:buNone/>
            </a:pPr>
            <a:r>
              <a:rPr lang="en-US" sz="2800" dirty="0">
                <a:solidFill>
                  <a:srgbClr val="660066"/>
                </a:solidFill>
                <a:latin typeface="Comic Sans MS" charset="0"/>
                <a:cs typeface="Comic Sans MS" charset="0"/>
              </a:rPr>
              <a:t>Magnitude 7 Crustal </a:t>
            </a:r>
            <a:r>
              <a:rPr lang="en-US" sz="2800" dirty="0" smtClean="0">
                <a:solidFill>
                  <a:srgbClr val="660066"/>
                </a:solidFill>
                <a:latin typeface="Comic Sans MS" charset="0"/>
                <a:cs typeface="Comic Sans MS" charset="0"/>
              </a:rPr>
              <a:t>Earthquake</a:t>
            </a:r>
          </a:p>
          <a:p>
            <a:pPr algn="ctr" eaLnBrk="1" hangingPunct="1">
              <a:lnSpc>
                <a:spcPct val="85000"/>
              </a:lnSpc>
              <a:buFontTx/>
              <a:buNone/>
            </a:pPr>
            <a:endParaRPr lang="en-US" sz="2800" dirty="0">
              <a:solidFill>
                <a:srgbClr val="660066"/>
              </a:solidFill>
              <a:latin typeface="Comic Sans MS" charset="0"/>
              <a:cs typeface="Comic Sans MS" charset="0"/>
            </a:endParaRPr>
          </a:p>
          <a:p>
            <a:pPr algn="ctr" eaLnBrk="1" hangingPunct="1">
              <a:lnSpc>
                <a:spcPct val="85000"/>
              </a:lnSpc>
              <a:buFontTx/>
              <a:buNone/>
            </a:pPr>
            <a:r>
              <a:rPr lang="en-US" sz="2800" dirty="0" smtClean="0">
                <a:solidFill>
                  <a:srgbClr val="660066"/>
                </a:solidFill>
                <a:latin typeface="Comic Sans MS" charset="0"/>
                <a:cs typeface="Comic Sans MS" charset="0"/>
              </a:rPr>
              <a:t>20 – 30 seconds of ground shaking.</a:t>
            </a:r>
            <a:endParaRPr lang="en-US" sz="2800" dirty="0">
              <a:solidFill>
                <a:srgbClr val="660066"/>
              </a:solidFill>
              <a:latin typeface="Comic Sans MS" charset="0"/>
              <a:cs typeface="Comic Sans MS" charset="0"/>
            </a:endParaRPr>
          </a:p>
        </p:txBody>
      </p:sp>
      <p:pic>
        <p:nvPicPr>
          <p:cNvPr id="10" name="Picture 9" descr="M7Crustal.tif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354" y="1035776"/>
            <a:ext cx="9023350"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5187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xit" presetSubtype="2" fill="hold" grpId="0" nodeType="withEffect">
                                  <p:stCondLst>
                                    <p:cond delay="0"/>
                                  </p:stCondLst>
                                  <p:childTnLst>
                                    <p:animEffect transition="out" filter="wipe(right)">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22" presetClass="exit" presetSubtype="2" fill="hold" grpId="1" nodeType="withEffect">
                                  <p:stCondLst>
                                    <p:cond delay="0"/>
                                  </p:stCondLst>
                                  <p:childTnLst>
                                    <p:animEffect transition="out" filter="wipe(right)">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1600200" y="-76200"/>
            <a:ext cx="6629400" cy="1371600"/>
          </a:xfrm>
        </p:spPr>
        <p:txBody>
          <a:bodyPr/>
          <a:lstStyle/>
          <a:p>
            <a:pPr algn="ctr" eaLnBrk="1" hangingPunct="1"/>
            <a:r>
              <a:rPr lang="en-US" sz="3200" dirty="0">
                <a:solidFill>
                  <a:srgbClr val="660066"/>
                </a:solidFill>
                <a:latin typeface="Comic Sans MS"/>
                <a:ea typeface="ＭＳ Ｐゴシック" pitchFamily="30" charset="-128"/>
                <a:cs typeface="Comic Sans MS"/>
              </a:rPr>
              <a:t>Drowned Forests of Coastal Oregon and Washington</a:t>
            </a:r>
          </a:p>
        </p:txBody>
      </p:sp>
      <p:sp>
        <p:nvSpPr>
          <p:cNvPr id="30723" name="Rectangle 3"/>
          <p:cNvSpPr>
            <a:spLocks noGrp="1" noChangeArrowheads="1"/>
          </p:cNvSpPr>
          <p:nvPr>
            <p:ph type="subTitle" idx="1"/>
          </p:nvPr>
        </p:nvSpPr>
        <p:spPr>
          <a:xfrm>
            <a:off x="457200" y="5257800"/>
            <a:ext cx="8458200" cy="1600200"/>
          </a:xfrm>
        </p:spPr>
        <p:txBody>
          <a:bodyPr/>
          <a:lstStyle/>
          <a:p>
            <a:pPr algn="l" eaLnBrk="1" hangingPunct="1">
              <a:lnSpc>
                <a:spcPts val="2600"/>
              </a:lnSpc>
            </a:pPr>
            <a:r>
              <a:rPr lang="en-US" sz="2000" dirty="0">
                <a:solidFill>
                  <a:srgbClr val="660066"/>
                </a:solidFill>
                <a:latin typeface="Comic Sans MS"/>
                <a:ea typeface="ＭＳ Ｐゴシック" pitchFamily="30" charset="-128"/>
                <a:cs typeface="Comic Sans MS"/>
              </a:rPr>
              <a:t>Trees in “drowned forests” near shore died when the ground dropped and seawater killed the trees. Compare rings from victim trees with rings from witness trees on higher ground. </a:t>
            </a:r>
          </a:p>
          <a:p>
            <a:pPr algn="l" eaLnBrk="1" hangingPunct="1">
              <a:lnSpc>
                <a:spcPts val="2600"/>
              </a:lnSpc>
            </a:pPr>
            <a:r>
              <a:rPr lang="en-US" sz="2000" dirty="0">
                <a:solidFill>
                  <a:srgbClr val="660066"/>
                </a:solidFill>
                <a:latin typeface="Comic Sans MS"/>
                <a:ea typeface="ＭＳ Ｐゴシック" pitchFamily="30" charset="-128"/>
                <a:cs typeface="Comic Sans MS"/>
              </a:rPr>
              <a:t>Result: Trees</a:t>
            </a:r>
            <a:r>
              <a:rPr lang="en-US" sz="2000" dirty="0" smtClean="0">
                <a:solidFill>
                  <a:srgbClr val="660066"/>
                </a:solidFill>
                <a:latin typeface="Comic Sans MS"/>
                <a:ea typeface="ＭＳ Ｐゴシック" pitchFamily="30" charset="-128"/>
                <a:cs typeface="Comic Sans MS"/>
              </a:rPr>
              <a:t> died between </a:t>
            </a:r>
            <a:r>
              <a:rPr lang="en-US" sz="2000" dirty="0">
                <a:solidFill>
                  <a:srgbClr val="660066"/>
                </a:solidFill>
                <a:latin typeface="Comic Sans MS"/>
                <a:ea typeface="ＭＳ Ｐゴシック" pitchFamily="30" charset="-128"/>
                <a:cs typeface="Comic Sans MS"/>
              </a:rPr>
              <a:t>fall 1699 and spring 1700.</a:t>
            </a:r>
          </a:p>
        </p:txBody>
      </p:sp>
      <p:pic>
        <p:nvPicPr>
          <p:cNvPr id="1022981" name="Picture 5" descr="Tsunami - 116"/>
          <p:cNvPicPr>
            <a:picLocks noChangeAspect="1" noChangeArrowheads="1"/>
          </p:cNvPicPr>
          <p:nvPr/>
        </p:nvPicPr>
        <p:blipFill>
          <a:blip r:embed="rId3">
            <a:clrChange>
              <a:clrFrom>
                <a:srgbClr val="FFFFFE"/>
              </a:clrFrom>
              <a:clrTo>
                <a:srgbClr val="FFFFFE">
                  <a:alpha val="0"/>
                </a:srgbClr>
              </a:clrTo>
            </a:clrChange>
          </a:blip>
          <a:srcRect/>
          <a:stretch>
            <a:fillRect/>
          </a:stretch>
        </p:blipFill>
        <p:spPr bwMode="auto">
          <a:xfrm>
            <a:off x="5486400" y="1371600"/>
            <a:ext cx="3468688" cy="3848100"/>
          </a:xfrm>
          <a:prstGeom prst="rect">
            <a:avLst/>
          </a:prstGeom>
          <a:noFill/>
          <a:ln w="38100">
            <a:solidFill>
              <a:srgbClr val="660066"/>
            </a:solidFill>
            <a:miter lim="800000"/>
            <a:headEnd/>
            <a:tailEnd/>
          </a:ln>
          <a:effectLst>
            <a:outerShdw blurRad="50800" dist="38100" dir="2700000">
              <a:srgbClr val="000000">
                <a:alpha val="43000"/>
              </a:srgbClr>
            </a:outerShdw>
          </a:effectLst>
        </p:spPr>
      </p:pic>
      <p:pic>
        <p:nvPicPr>
          <p:cNvPr id="6" name="Picture 5" descr="Yamaguchi.tif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71600" y="1219200"/>
            <a:ext cx="2319580" cy="3657600"/>
          </a:xfrm>
          <a:prstGeom prst="rect">
            <a:avLst/>
          </a:prstGeom>
          <a:noFill/>
          <a:ln w="38100">
            <a:solidFill>
              <a:srgbClr val="660066"/>
            </a:solidFill>
            <a:miter lim="800000"/>
            <a:headEnd/>
            <a:tailEnd/>
          </a:ln>
          <a:effectLst>
            <a:outerShdw blurRad="50800" dist="38100" dir="2700000">
              <a:srgbClr val="000000">
                <a:alpha val="43000"/>
              </a:srgbClr>
            </a:outerShdw>
          </a:effectLst>
        </p:spPr>
      </p:pic>
      <p:sp>
        <p:nvSpPr>
          <p:cNvPr id="7" name="TextBox 6"/>
          <p:cNvSpPr txBox="1"/>
          <p:nvPr/>
        </p:nvSpPr>
        <p:spPr>
          <a:xfrm>
            <a:off x="1524000" y="4876800"/>
            <a:ext cx="2170887" cy="400110"/>
          </a:xfrm>
          <a:prstGeom prst="rect">
            <a:avLst/>
          </a:prstGeom>
          <a:noFill/>
        </p:spPr>
        <p:txBody>
          <a:bodyPr wrap="none" rtlCol="0">
            <a:spAutoFit/>
          </a:bodyPr>
          <a:lstStyle/>
          <a:p>
            <a:r>
              <a:rPr lang="en-US" sz="2000" dirty="0" smtClean="0">
                <a:solidFill>
                  <a:srgbClr val="660066"/>
                </a:solidFill>
                <a:latin typeface="Comic Sans MS"/>
                <a:cs typeface="Comic Sans MS"/>
              </a:rPr>
              <a:t>David Yamaguchi</a:t>
            </a:r>
            <a:endParaRPr lang="en-US" sz="2000" dirty="0">
              <a:solidFill>
                <a:srgbClr val="660066"/>
              </a:solidFill>
              <a:latin typeface="Comic Sans MS"/>
              <a:cs typeface="Comic Sans MS"/>
            </a:endParaRPr>
          </a:p>
        </p:txBody>
      </p:sp>
    </p:spTree>
    <p:extLst>
      <p:ext uri="{BB962C8B-B14F-4D97-AF65-F5344CB8AC3E}">
        <p14:creationId xmlns:p14="http://schemas.microsoft.com/office/powerpoint/2010/main" val="200238618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title"/>
          </p:nvPr>
        </p:nvSpPr>
        <p:spPr>
          <a:xfrm>
            <a:off x="0" y="0"/>
            <a:ext cx="9144000" cy="762000"/>
          </a:xfrm>
        </p:spPr>
        <p:txBody>
          <a:bodyPr>
            <a:normAutofit/>
          </a:bodyPr>
          <a:lstStyle/>
          <a:p>
            <a:pPr eaLnBrk="1" hangingPunct="1"/>
            <a:r>
              <a:rPr lang="en-US" sz="3200" dirty="0" smtClean="0">
                <a:latin typeface="Comic Sans MS" charset="0"/>
                <a:ea typeface="ＭＳ Ｐゴシック" charset="0"/>
                <a:cs typeface="ＭＳ Ｐゴシック" charset="0"/>
              </a:rPr>
              <a:t>Effects of Near-Surface Geology</a:t>
            </a:r>
            <a:endParaRPr lang="en-US" sz="3200" dirty="0">
              <a:latin typeface="Comic Sans MS" charset="0"/>
              <a:ea typeface="ＭＳ Ｐゴシック" charset="0"/>
              <a:cs typeface="ＭＳ Ｐゴシック" charset="0"/>
            </a:endParaRPr>
          </a:p>
        </p:txBody>
      </p:sp>
      <p:sp>
        <p:nvSpPr>
          <p:cNvPr id="46083" name="AutoShape 4"/>
          <p:cNvSpPr>
            <a:spLocks noChangeArrowheads="1"/>
          </p:cNvSpPr>
          <p:nvPr/>
        </p:nvSpPr>
        <p:spPr bwMode="auto">
          <a:xfrm>
            <a:off x="1765300" y="6172200"/>
            <a:ext cx="5626100" cy="609600"/>
          </a:xfrm>
          <a:prstGeom prst="rightArrow">
            <a:avLst>
              <a:gd name="adj1" fmla="val 50000"/>
              <a:gd name="adj2" fmla="val 230729"/>
            </a:avLst>
          </a:prstGeom>
          <a:solidFill>
            <a:srgbClr val="F1D12E"/>
          </a:solidFill>
          <a:ln w="25400">
            <a:solidFill>
              <a:srgbClr val="FF0000"/>
            </a:solidFill>
            <a:miter lim="800000"/>
            <a:headEnd/>
            <a:tailEnd/>
          </a:ln>
        </p:spPr>
        <p:txBody>
          <a:bodyPr wrap="none" anchor="ctr"/>
          <a:lstStyle/>
          <a:p>
            <a:endParaRPr lang="en-US"/>
          </a:p>
        </p:txBody>
      </p:sp>
      <p:sp>
        <p:nvSpPr>
          <p:cNvPr id="46084" name="Text Box 5"/>
          <p:cNvSpPr txBox="1">
            <a:spLocks noChangeArrowheads="1"/>
          </p:cNvSpPr>
          <p:nvPr/>
        </p:nvSpPr>
        <p:spPr bwMode="auto">
          <a:xfrm>
            <a:off x="2024063" y="6259513"/>
            <a:ext cx="500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kumimoji="0" lang="en-US" sz="2000" b="1">
                <a:solidFill>
                  <a:schemeClr val="accent2"/>
                </a:solidFill>
                <a:latin typeface="Comic Sans MS" charset="0"/>
              </a:rPr>
              <a:t>Amplitude of oscillation increasing</a:t>
            </a:r>
            <a:endParaRPr kumimoji="0" lang="en-US" sz="2800" b="1">
              <a:solidFill>
                <a:schemeClr val="accent2"/>
              </a:solidFill>
              <a:latin typeface="Comic Sans MS" charset="0"/>
            </a:endParaRPr>
          </a:p>
        </p:txBody>
      </p:sp>
      <p:pic>
        <p:nvPicPr>
          <p:cNvPr id="2" name="Amplification_and_Liquefac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0071" y="762000"/>
            <a:ext cx="6705600" cy="5029200"/>
          </a:xfrm>
          <a:prstGeom prst="rect">
            <a:avLst/>
          </a:prstGeom>
          <a:ln w="28575" cmpd="sng">
            <a:solidFill>
              <a:srgbClr val="66006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49164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8719" y="135100"/>
            <a:ext cx="6682934" cy="1743075"/>
          </a:xfrm>
        </p:spPr>
        <p:txBody>
          <a:bodyPr anchor="t"/>
          <a:lstStyle/>
          <a:p>
            <a:pPr eaLnBrk="1" hangingPunct="1">
              <a:lnSpc>
                <a:spcPct val="125000"/>
              </a:lnSpc>
            </a:pPr>
            <a:r>
              <a:rPr lang="en-US" sz="3800" dirty="0">
                <a:latin typeface="Comic Sans MS" charset="0"/>
              </a:rPr>
              <a:t>Liquefaction </a:t>
            </a:r>
            <a:r>
              <a:rPr lang="en-US" dirty="0">
                <a:latin typeface="Comic Sans MS" charset="0"/>
              </a:rPr>
              <a:t/>
            </a:r>
            <a:br>
              <a:rPr lang="en-US" dirty="0">
                <a:latin typeface="Comic Sans MS" charset="0"/>
              </a:rPr>
            </a:br>
            <a:r>
              <a:rPr lang="en-US" sz="2400" dirty="0">
                <a:latin typeface="Comic Sans MS" charset="0"/>
              </a:rPr>
              <a:t>What happens to a structure built on a weak foundation when an earthquake strikes?</a:t>
            </a:r>
            <a:endParaRPr lang="en-US" dirty="0">
              <a:latin typeface="Comic Sans MS" charset="0"/>
            </a:endParaRP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0800" y="2192500"/>
            <a:ext cx="25400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00800" y="4021300"/>
            <a:ext cx="25400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Rectangle 8"/>
          <p:cNvSpPr>
            <a:spLocks noChangeArrowheads="1"/>
          </p:cNvSpPr>
          <p:nvPr/>
        </p:nvSpPr>
        <p:spPr bwMode="auto">
          <a:xfrm>
            <a:off x="433944" y="5601241"/>
            <a:ext cx="49203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0"/>
              </a:spcBef>
              <a:buFontTx/>
              <a:buNone/>
            </a:pPr>
            <a:r>
              <a:rPr lang="en-US" sz="2400" dirty="0" smtClean="0">
                <a:solidFill>
                  <a:srgbClr val="660066"/>
                </a:solidFill>
                <a:latin typeface="Comic Sans MS"/>
                <a:cs typeface="Comic Sans MS"/>
              </a:rPr>
              <a:t>M7.4 Niigata</a:t>
            </a:r>
            <a:r>
              <a:rPr lang="en-US" sz="2400" dirty="0">
                <a:solidFill>
                  <a:srgbClr val="660066"/>
                </a:solidFill>
                <a:latin typeface="Comic Sans MS"/>
                <a:cs typeface="Comic Sans MS"/>
              </a:rPr>
              <a:t>, </a:t>
            </a:r>
            <a:r>
              <a:rPr lang="en-US" sz="2400" dirty="0" smtClean="0">
                <a:solidFill>
                  <a:srgbClr val="660066"/>
                </a:solidFill>
                <a:latin typeface="Comic Sans MS"/>
                <a:cs typeface="Comic Sans MS"/>
              </a:rPr>
              <a:t>Japan </a:t>
            </a:r>
            <a:r>
              <a:rPr lang="en-US" sz="2400" dirty="0">
                <a:solidFill>
                  <a:srgbClr val="660066"/>
                </a:solidFill>
                <a:latin typeface="Comic Sans MS"/>
                <a:cs typeface="Comic Sans MS"/>
              </a:rPr>
              <a:t>1964</a:t>
            </a:r>
            <a:endParaRPr lang="en-US" sz="2800" dirty="0">
              <a:solidFill>
                <a:srgbClr val="660066"/>
              </a:solidFill>
              <a:latin typeface="Comic Sans MS"/>
              <a:cs typeface="Comic Sans MS"/>
            </a:endParaRPr>
          </a:p>
          <a:p>
            <a:pPr eaLnBrk="0" hangingPunct="0">
              <a:spcBef>
                <a:spcPct val="0"/>
              </a:spcBef>
              <a:buFontTx/>
              <a:buNone/>
            </a:pPr>
            <a:r>
              <a:rPr lang="en-US" b="1" dirty="0">
                <a:solidFill>
                  <a:srgbClr val="660066"/>
                </a:solidFill>
                <a:latin typeface="Comic Sans MS"/>
                <a:cs typeface="Comic Sans MS"/>
              </a:rPr>
              <a:t>Source: National Geophysical Data Center</a:t>
            </a:r>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7865" y="1975013"/>
            <a:ext cx="553932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7077534" y="0"/>
            <a:ext cx="2066441" cy="391789"/>
          </a:xfrm>
          <a:prstGeom prst="rect">
            <a:avLst/>
          </a:prstGeom>
          <a:noFill/>
          <a:ln w="9525">
            <a:noFill/>
            <a:miter lim="800000"/>
            <a:headEnd/>
            <a:tailEnd/>
          </a:ln>
        </p:spPr>
        <p:txBody>
          <a:bodyPr/>
          <a:lstStyle/>
          <a:p>
            <a:pPr algn="ctr">
              <a:spcBef>
                <a:spcPts val="0"/>
              </a:spcBef>
              <a:buClr>
                <a:schemeClr val="tx1"/>
              </a:buClr>
              <a:buFontTx/>
              <a:buNone/>
              <a:defRPr/>
            </a:pPr>
            <a:r>
              <a:rPr kumimoji="0" lang="en-US" sz="2000" b="1" i="1" kern="0" dirty="0" smtClean="0">
                <a:solidFill>
                  <a:srgbClr val="660066"/>
                </a:solidFill>
                <a:latin typeface="Comic Sans MS" pitchFamily="-105" charset="0"/>
                <a:ea typeface="ＭＳ Ｐゴシック" pitchFamily="-105" charset="-128"/>
                <a:cs typeface="ＭＳ Ｐゴシック" pitchFamily="-105" charset="-128"/>
              </a:rPr>
              <a:t>Liquefaction</a:t>
            </a:r>
            <a:r>
              <a:rPr kumimoji="0" lang="en-US" sz="2000" b="1" i="1" kern="0" dirty="0">
                <a:solidFill>
                  <a:srgbClr val="660066"/>
                </a:solidFill>
                <a:latin typeface="Comic Sans MS" pitchFamily="-105" charset="0"/>
                <a:ea typeface="ＭＳ Ｐゴシック" pitchFamily="-105" charset="-128"/>
                <a:cs typeface="ＭＳ Ｐゴシック" pitchFamily="-105" charset="-128"/>
              </a:rPr>
              <a:t>				</a:t>
            </a:r>
          </a:p>
        </p:txBody>
      </p:sp>
    </p:spTree>
    <p:extLst>
      <p:ext uri="{BB962C8B-B14F-4D97-AF65-F5344CB8AC3E}">
        <p14:creationId xmlns:p14="http://schemas.microsoft.com/office/powerpoint/2010/main" val="395665268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ctrTitle"/>
          </p:nvPr>
        </p:nvSpPr>
        <p:spPr>
          <a:xfrm>
            <a:off x="838200" y="381000"/>
            <a:ext cx="4343400" cy="2667000"/>
          </a:xfrm>
        </p:spPr>
        <p:txBody>
          <a:bodyPr>
            <a:normAutofit fontScale="90000"/>
          </a:bodyPr>
          <a:lstStyle/>
          <a:p>
            <a:pPr algn="ctr" eaLnBrk="1" hangingPunct="1"/>
            <a:r>
              <a:rPr lang="en-US" sz="4000">
                <a:latin typeface="Comic Sans MS" charset="0"/>
                <a:ea typeface="ＭＳ Ｐゴシック" charset="0"/>
                <a:cs typeface="ＭＳ Ｐゴシック" charset="0"/>
              </a:rPr>
              <a:t>Seattle</a:t>
            </a:r>
            <a:br>
              <a:rPr lang="en-US" sz="4000">
                <a:latin typeface="Comic Sans MS" charset="0"/>
                <a:ea typeface="ＭＳ Ｐゴシック" charset="0"/>
                <a:cs typeface="ＭＳ Ｐゴシック" charset="0"/>
              </a:rPr>
            </a:br>
            <a:r>
              <a:rPr lang="en-US" sz="4000">
                <a:latin typeface="Comic Sans MS" charset="0"/>
                <a:ea typeface="ＭＳ Ｐゴシック" charset="0"/>
                <a:cs typeface="ＭＳ Ｐゴシック" charset="0"/>
              </a:rPr>
              <a:t>Infrastructure and </a:t>
            </a:r>
            <a:br>
              <a:rPr lang="en-US" sz="4000">
                <a:latin typeface="Comic Sans MS" charset="0"/>
                <a:ea typeface="ＭＳ Ｐゴシック" charset="0"/>
                <a:cs typeface="ＭＳ Ｐゴシック" charset="0"/>
              </a:rPr>
            </a:br>
            <a:r>
              <a:rPr lang="en-US" sz="4000">
                <a:latin typeface="Comic Sans MS" charset="0"/>
                <a:ea typeface="ＭＳ Ｐゴシック" charset="0"/>
                <a:cs typeface="ＭＳ Ｐゴシック" charset="0"/>
              </a:rPr>
              <a:t>Liquefaction Potential</a:t>
            </a:r>
          </a:p>
        </p:txBody>
      </p:sp>
      <p:sp>
        <p:nvSpPr>
          <p:cNvPr id="79874" name="Rectangle 3"/>
          <p:cNvSpPr>
            <a:spLocks noGrp="1" noChangeArrowheads="1"/>
          </p:cNvSpPr>
          <p:nvPr>
            <p:ph type="subTitle" idx="1"/>
          </p:nvPr>
        </p:nvSpPr>
        <p:spPr>
          <a:xfrm>
            <a:off x="685800" y="3276600"/>
            <a:ext cx="4495800" cy="3429000"/>
          </a:xfrm>
        </p:spPr>
        <p:txBody>
          <a:bodyPr>
            <a:normAutofit lnSpcReduction="10000"/>
          </a:bodyPr>
          <a:lstStyle/>
          <a:p>
            <a:pPr eaLnBrk="1" hangingPunct="1"/>
            <a:r>
              <a:rPr lang="en-US">
                <a:latin typeface="Comic Sans MS" charset="0"/>
                <a:ea typeface="ＭＳ Ｐゴシック" charset="0"/>
                <a:cs typeface="ＭＳ Ｐゴシック" charset="0"/>
              </a:rPr>
              <a:t>Major transportation and infrastructure arterials follow low-lying valleys filled with soft sediments. These valleys have high liquefaction potential.</a:t>
            </a:r>
          </a:p>
        </p:txBody>
      </p:sp>
      <p:pic>
        <p:nvPicPr>
          <p:cNvPr id="79875" name="Picture 4" descr="117 Liquefaction map Seat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3975"/>
            <a:ext cx="3386138"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76851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164351"/>
            <a:ext cx="8077200" cy="956235"/>
          </a:xfrm>
        </p:spPr>
        <p:txBody>
          <a:bodyPr>
            <a:normAutofit/>
          </a:bodyPr>
          <a:lstStyle/>
          <a:p>
            <a:pPr algn="ctr" eaLnBrk="1" hangingPunct="1">
              <a:lnSpc>
                <a:spcPct val="115000"/>
              </a:lnSpc>
            </a:pPr>
            <a:r>
              <a:rPr lang="en-US" sz="4000" dirty="0" smtClean="0">
                <a:latin typeface="Comic Sans MS" charset="0"/>
                <a:ea typeface="ＭＳ Ｐゴシック" charset="0"/>
                <a:cs typeface="ＭＳ Ｐゴシック" charset="0"/>
              </a:rPr>
              <a:t>Ground Shaking Amplification</a:t>
            </a:r>
            <a:endParaRPr lang="en-US" sz="4000" dirty="0">
              <a:latin typeface="Comic Sans MS" charset="0"/>
              <a:ea typeface="ＭＳ Ｐゴシック" charset="0"/>
              <a:cs typeface="ＭＳ Ｐゴシック" charset="0"/>
            </a:endParaRPr>
          </a:p>
        </p:txBody>
      </p:sp>
      <p:pic>
        <p:nvPicPr>
          <p:cNvPr id="2" name="Picture 1" descr="At Risk Ground motion vs materia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5441" y="1120586"/>
            <a:ext cx="6862378" cy="4572000"/>
          </a:xfrm>
          <a:prstGeom prst="rect">
            <a:avLst/>
          </a:prstGeom>
          <a:ln w="28575" cmpd="sng">
            <a:solidFill>
              <a:srgbClr val="660066"/>
            </a:solidFill>
          </a:ln>
          <a:effectLst>
            <a:outerShdw blurRad="50800" dist="38100" dir="2700000" algn="tl" rotWithShape="0">
              <a:prstClr val="black">
                <a:alpha val="40000"/>
              </a:prstClr>
            </a:outerShdw>
          </a:effectLst>
        </p:spPr>
      </p:pic>
      <p:sp>
        <p:nvSpPr>
          <p:cNvPr id="6" name="Rectangle 2"/>
          <p:cNvSpPr txBox="1">
            <a:spLocks noChangeArrowheads="1"/>
          </p:cNvSpPr>
          <p:nvPr/>
        </p:nvSpPr>
        <p:spPr>
          <a:xfrm>
            <a:off x="403410" y="5587999"/>
            <a:ext cx="8494059" cy="11654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lnSpc>
                <a:spcPts val="3600"/>
              </a:lnSpc>
            </a:pPr>
            <a:r>
              <a:rPr lang="en-US" sz="2800" dirty="0">
                <a:ea typeface="ＭＳ Ｐゴシック" charset="0"/>
              </a:rPr>
              <a:t>Seismic waves are amplified as they pass from bedrock into basins filled with sedimentary rock.</a:t>
            </a:r>
          </a:p>
        </p:txBody>
      </p:sp>
    </p:spTree>
    <p:extLst>
      <p:ext uri="{BB962C8B-B14F-4D97-AF65-F5344CB8AC3E}">
        <p14:creationId xmlns:p14="http://schemas.microsoft.com/office/powerpoint/2010/main" val="313659393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329616" y="304800"/>
            <a:ext cx="7772400" cy="1143000"/>
          </a:xfrm>
        </p:spPr>
        <p:txBody>
          <a:bodyPr>
            <a:normAutofit fontScale="90000"/>
          </a:bodyPr>
          <a:lstStyle/>
          <a:p>
            <a:pPr eaLnBrk="1" hangingPunct="1"/>
            <a:r>
              <a:rPr lang="en-US" dirty="0" smtClean="0">
                <a:latin typeface="Comic Sans MS" charset="0"/>
                <a:ea typeface="ＭＳ Ｐゴシック" charset="0"/>
                <a:cs typeface="ＭＳ Ｐゴシック" charset="0"/>
              </a:rPr>
              <a:t>Earthquake-Induced Landslides</a:t>
            </a:r>
            <a:endParaRPr lang="en-US" dirty="0">
              <a:latin typeface="Comic Sans MS" charset="0"/>
              <a:ea typeface="ＭＳ Ｐゴシック" charset="0"/>
              <a:cs typeface="ＭＳ Ｐゴシック" charset="0"/>
            </a:endParaRPr>
          </a:p>
        </p:txBody>
      </p:sp>
      <p:sp>
        <p:nvSpPr>
          <p:cNvPr id="52227" name="Rectangle 3"/>
          <p:cNvSpPr>
            <a:spLocks noGrp="1" noChangeArrowheads="1"/>
          </p:cNvSpPr>
          <p:nvPr>
            <p:ph type="subTitle" idx="1"/>
          </p:nvPr>
        </p:nvSpPr>
        <p:spPr>
          <a:xfrm>
            <a:off x="1015416" y="5410200"/>
            <a:ext cx="6553200" cy="609600"/>
          </a:xfrm>
        </p:spPr>
        <p:txBody>
          <a:bodyPr>
            <a:normAutofit fontScale="92500"/>
          </a:bodyPr>
          <a:lstStyle/>
          <a:p>
            <a:pPr eaLnBrk="1" hangingPunct="1"/>
            <a:r>
              <a:rPr lang="en-US">
                <a:solidFill>
                  <a:srgbClr val="660066"/>
                </a:solidFill>
                <a:latin typeface="Comic Sans MS" charset="0"/>
                <a:ea typeface="ＭＳ Ｐゴシック" charset="0"/>
                <a:cs typeface="ＭＳ Ｐゴシック" charset="0"/>
              </a:rPr>
              <a:t>El Salvador   January 2001     M7.6</a:t>
            </a:r>
          </a:p>
        </p:txBody>
      </p:sp>
      <p:pic>
        <p:nvPicPr>
          <p:cNvPr id="5222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6416" y="1371600"/>
            <a:ext cx="5499100" cy="38862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48617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329616" y="250760"/>
            <a:ext cx="7772400" cy="951627"/>
          </a:xfrm>
        </p:spPr>
        <p:txBody>
          <a:bodyPr>
            <a:normAutofit/>
          </a:bodyPr>
          <a:lstStyle/>
          <a:p>
            <a:pPr eaLnBrk="1" hangingPunct="1"/>
            <a:r>
              <a:rPr lang="en-US" sz="3600" dirty="0" smtClean="0">
                <a:latin typeface="Comic Sans MS" charset="0"/>
                <a:ea typeface="ＭＳ Ｐゴシック" charset="0"/>
                <a:cs typeface="ＭＳ Ｐゴシック" charset="0"/>
              </a:rPr>
              <a:t>Relative Earthquake Hazards</a:t>
            </a:r>
            <a:endParaRPr lang="en-US" sz="3600" dirty="0">
              <a:latin typeface="Comic Sans MS" charset="0"/>
              <a:ea typeface="ＭＳ Ｐゴシック" charset="0"/>
              <a:cs typeface="ＭＳ Ｐゴシック" charset="0"/>
            </a:endParaRPr>
          </a:p>
        </p:txBody>
      </p:sp>
      <p:sp>
        <p:nvSpPr>
          <p:cNvPr id="52227" name="Rectangle 3"/>
          <p:cNvSpPr>
            <a:spLocks noGrp="1" noChangeArrowheads="1"/>
          </p:cNvSpPr>
          <p:nvPr>
            <p:ph type="subTitle" idx="1"/>
          </p:nvPr>
        </p:nvSpPr>
        <p:spPr>
          <a:xfrm>
            <a:off x="58167" y="1263509"/>
            <a:ext cx="2601362" cy="4734919"/>
          </a:xfrm>
        </p:spPr>
        <p:txBody>
          <a:bodyPr>
            <a:noAutofit/>
          </a:bodyPr>
          <a:lstStyle/>
          <a:p>
            <a:pPr>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Seismic Wave Amplification </a:t>
            </a:r>
          </a:p>
          <a:p>
            <a:pPr eaLnBrk="1" hangingPunct="1">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Liquefaction </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Potential</a:t>
            </a:r>
          </a:p>
          <a:p>
            <a:pPr eaLnBrk="1" hangingPunct="1">
              <a:lnSpc>
                <a:spcPts val="3600"/>
              </a:lnSpc>
              <a:spcBef>
                <a:spcPts val="1200"/>
              </a:spcBef>
            </a:pPr>
            <a:r>
              <a:rPr lang="en-US" sz="2400" dirty="0" smtClean="0">
                <a:solidFill>
                  <a:srgbClr val="660066"/>
                </a:solidFill>
                <a:latin typeface="Comic Sans MS" charset="0"/>
                <a:ea typeface="ＭＳ Ｐゴシック" charset="0"/>
                <a:cs typeface="ＭＳ Ｐゴシック" charset="0"/>
              </a:rPr>
              <a:t>Earthquake-</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induced</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Landslide </a:t>
            </a:r>
            <a:br>
              <a:rPr lang="en-US" sz="2400" dirty="0" smtClean="0">
                <a:solidFill>
                  <a:srgbClr val="660066"/>
                </a:solidFill>
                <a:latin typeface="Comic Sans MS" charset="0"/>
                <a:ea typeface="ＭＳ Ｐゴシック" charset="0"/>
                <a:cs typeface="ＭＳ Ｐゴシック" charset="0"/>
              </a:rPr>
            </a:br>
            <a:r>
              <a:rPr lang="en-US" sz="2400" dirty="0" smtClean="0">
                <a:solidFill>
                  <a:srgbClr val="660066"/>
                </a:solidFill>
                <a:latin typeface="Comic Sans MS" charset="0"/>
                <a:ea typeface="ＭＳ Ｐゴシック" charset="0"/>
                <a:cs typeface="ＭＳ Ｐゴシック" charset="0"/>
              </a:rPr>
              <a:t>  Hazard</a:t>
            </a:r>
            <a:endParaRPr lang="en-US" sz="2400" dirty="0">
              <a:solidFill>
                <a:srgbClr val="660066"/>
              </a:solidFill>
              <a:latin typeface="Comic Sans MS" charset="0"/>
              <a:ea typeface="ＭＳ Ｐゴシック" charset="0"/>
              <a:cs typeface="ＭＳ Ｐゴシック" charset="0"/>
            </a:endParaRPr>
          </a:p>
        </p:txBody>
      </p:sp>
      <p:sp>
        <p:nvSpPr>
          <p:cNvPr id="6" name="Rectangle 3"/>
          <p:cNvSpPr txBox="1">
            <a:spLocks noChangeArrowheads="1"/>
          </p:cNvSpPr>
          <p:nvPr/>
        </p:nvSpPr>
        <p:spPr bwMode="auto">
          <a:xfrm>
            <a:off x="4736353" y="0"/>
            <a:ext cx="4424083" cy="391789"/>
          </a:xfrm>
          <a:prstGeom prst="rect">
            <a:avLst/>
          </a:prstGeom>
          <a:noFill/>
          <a:ln w="9525">
            <a:noFill/>
            <a:miter lim="800000"/>
            <a:headEnd/>
            <a:tailEnd/>
          </a:ln>
        </p:spPr>
        <p:txBody>
          <a:bodyPr/>
          <a:lstStyle/>
          <a:p>
            <a:pPr algn="ctr">
              <a:spcBef>
                <a:spcPts val="0"/>
              </a:spcBef>
              <a:buClr>
                <a:schemeClr val="tx1"/>
              </a:buClr>
              <a:buFontTx/>
              <a:buNone/>
              <a:defRPr/>
            </a:pPr>
            <a:r>
              <a:rPr kumimoji="0" lang="en-US" sz="2000" b="1" i="1" kern="0" dirty="0">
                <a:solidFill>
                  <a:srgbClr val="660066"/>
                </a:solidFill>
                <a:latin typeface="Comic Sans MS" pitchFamily="-105" charset="0"/>
                <a:ea typeface="ＭＳ Ｐゴシック" pitchFamily="-105" charset="-128"/>
                <a:cs typeface="ＭＳ Ｐゴシック" pitchFamily="-105" charset="-128"/>
              </a:rPr>
              <a:t>Relative </a:t>
            </a:r>
            <a:r>
              <a:rPr kumimoji="0" lang="en-US" sz="2000" b="1" i="1" kern="0" dirty="0" smtClean="0">
                <a:solidFill>
                  <a:srgbClr val="660066"/>
                </a:solidFill>
                <a:latin typeface="Comic Sans MS" pitchFamily="-105" charset="0"/>
                <a:ea typeface="ＭＳ Ｐゴシック" pitchFamily="-105" charset="-128"/>
                <a:cs typeface="ＭＳ Ｐゴシック" pitchFamily="-105" charset="-128"/>
              </a:rPr>
              <a:t>Earthquake Hazard </a:t>
            </a:r>
            <a:r>
              <a:rPr kumimoji="0" lang="en-US" sz="2000" b="1" i="1" kern="0" dirty="0">
                <a:solidFill>
                  <a:srgbClr val="660066"/>
                </a:solidFill>
                <a:latin typeface="Comic Sans MS" pitchFamily="-105" charset="0"/>
                <a:ea typeface="ＭＳ Ｐゴシック" pitchFamily="-105" charset="-128"/>
                <a:cs typeface="ＭＳ Ｐゴシック" pitchFamily="-105" charset="-128"/>
              </a:rPr>
              <a:t>Maps				</a:t>
            </a:r>
          </a:p>
        </p:txBody>
      </p:sp>
      <p:pic>
        <p:nvPicPr>
          <p:cNvPr id="2" name="Picture 1" descr="PortAngelesEQHazMapGrab.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824" y="1202387"/>
            <a:ext cx="6400800" cy="4494855"/>
          </a:xfrm>
          <a:prstGeom prst="rect">
            <a:avLst/>
          </a:prstGeom>
          <a:ln w="38100" cmpd="sng">
            <a:solidFill>
              <a:srgbClr val="66006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7225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4323" name="Rectangle 3"/>
          <p:cNvSpPr>
            <a:spLocks noGrp="1" noChangeArrowheads="1"/>
          </p:cNvSpPr>
          <p:nvPr>
            <p:ph idx="1"/>
          </p:nvPr>
        </p:nvSpPr>
        <p:spPr>
          <a:xfrm>
            <a:off x="4724400" y="4191000"/>
            <a:ext cx="3962400" cy="1143000"/>
          </a:xfrm>
        </p:spPr>
        <p:txBody>
          <a:bodyPr/>
          <a:lstStyle/>
          <a:p>
            <a:pPr eaLnBrk="1" hangingPunct="1">
              <a:buFontTx/>
              <a:buNone/>
            </a:pPr>
            <a:r>
              <a:rPr lang="en-US" dirty="0">
                <a:solidFill>
                  <a:srgbClr val="660066"/>
                </a:solidFill>
                <a:ea typeface="ＭＳ Ｐゴシック" pitchFamily="-110" charset="-128"/>
                <a:cs typeface="ＭＳ Ｐゴシック" pitchFamily="-110" charset="-128"/>
              </a:rPr>
              <a:t>Resistance to shear is critical.</a:t>
            </a:r>
          </a:p>
        </p:txBody>
      </p:sp>
      <p:pic>
        <p:nvPicPr>
          <p:cNvPr id="44036" name="Picture 4" descr="03_3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1371600"/>
            <a:ext cx="4114800" cy="2743200"/>
          </a:xfrm>
          <a:prstGeom prst="rect">
            <a:avLst/>
          </a:prstGeom>
          <a:noFill/>
          <a:ln w="38100" cap="flat" cmpd="sng" algn="ctr">
            <a:solidFill>
              <a:srgbClr val="660066"/>
            </a:solidFill>
            <a:prstDash val="solid"/>
            <a:miter lim="800000"/>
            <a:headEnd type="none" w="med" len="med"/>
            <a:tailEnd type="none" w="med" len="med"/>
          </a:ln>
          <a:effectLst>
            <a:outerShdw blurRad="50800" dist="38100" dir="2700000" algn="tl" rotWithShape="0">
              <a:prstClr val="black">
                <a:alpha val="40000"/>
              </a:prstClr>
            </a:outerShdw>
          </a:effectLst>
        </p:spPr>
      </p:pic>
      <p:pic>
        <p:nvPicPr>
          <p:cNvPr id="44037" name="Picture 6" descr="03_33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00" y="1066800"/>
            <a:ext cx="2743200" cy="4191000"/>
          </a:xfrm>
          <a:prstGeom prst="rect">
            <a:avLst/>
          </a:prstGeom>
          <a:noFill/>
          <a:ln w="38100" cap="flat" cmpd="sng" algn="ctr">
            <a:solidFill>
              <a:srgbClr val="660066"/>
            </a:solidFill>
            <a:prstDash val="solid"/>
            <a:miter lim="800000"/>
            <a:headEnd type="none" w="med" len="med"/>
            <a:tailEnd type="none" w="med" len="med"/>
          </a:ln>
          <a:effectLst>
            <a:outerShdw blurRad="50800" dist="38100" dir="2700000" algn="tl" rotWithShape="0">
              <a:prstClr val="black">
                <a:alpha val="40000"/>
              </a:prstClr>
            </a:outerShdw>
          </a:effectLst>
        </p:spPr>
      </p:pic>
      <p:sp>
        <p:nvSpPr>
          <p:cNvPr id="824329" name="Rectangle 9"/>
          <p:cNvSpPr>
            <a:spLocks noChangeArrowheads="1"/>
          </p:cNvSpPr>
          <p:nvPr/>
        </p:nvSpPr>
        <p:spPr bwMode="auto">
          <a:xfrm>
            <a:off x="838200" y="5933895"/>
            <a:ext cx="8153400" cy="838200"/>
          </a:xfrm>
          <a:prstGeom prst="rect">
            <a:avLst/>
          </a:prstGeom>
          <a:noFill/>
          <a:ln w="9525">
            <a:noFill/>
            <a:miter lim="800000"/>
            <a:headEnd/>
            <a:tailEnd/>
          </a:ln>
        </p:spPr>
        <p:txBody>
          <a:bodyPr>
            <a:prstTxWarp prst="textNoShape">
              <a:avLst/>
            </a:prstTxWarp>
          </a:bodyPr>
          <a:lstStyle/>
          <a:p>
            <a:pPr>
              <a:spcBef>
                <a:spcPct val="60000"/>
              </a:spcBef>
              <a:buClr>
                <a:schemeClr val="tx1"/>
              </a:buClr>
              <a:buFontTx/>
              <a:buNone/>
            </a:pPr>
            <a:r>
              <a:rPr kumimoji="0" lang="en-US" sz="2400" dirty="0" smtClean="0">
                <a:solidFill>
                  <a:srgbClr val="660066"/>
                </a:solidFill>
                <a:latin typeface="Comic Sans MS"/>
                <a:cs typeface="Comic Sans MS"/>
              </a:rPr>
              <a:t>“Earthquakes </a:t>
            </a:r>
            <a:r>
              <a:rPr kumimoji="0" lang="en-US" sz="2400" dirty="0">
                <a:solidFill>
                  <a:srgbClr val="660066"/>
                </a:solidFill>
                <a:latin typeface="Comic Sans MS"/>
                <a:cs typeface="Comic Sans MS"/>
              </a:rPr>
              <a:t>don’t kill </a:t>
            </a:r>
            <a:r>
              <a:rPr kumimoji="0" lang="en-US" sz="2400" dirty="0" smtClean="0">
                <a:solidFill>
                  <a:srgbClr val="660066"/>
                </a:solidFill>
                <a:latin typeface="Comic Sans MS"/>
                <a:cs typeface="Comic Sans MS"/>
              </a:rPr>
              <a:t>people</a:t>
            </a:r>
            <a:r>
              <a:rPr lang="en-US" sz="2400" dirty="0">
                <a:solidFill>
                  <a:srgbClr val="660066"/>
                </a:solidFill>
                <a:latin typeface="Comic Sans MS"/>
                <a:cs typeface="Comic Sans MS"/>
              </a:rPr>
              <a:t> </a:t>
            </a:r>
            <a:r>
              <a:rPr lang="en-US" sz="2400" dirty="0" smtClean="0">
                <a:solidFill>
                  <a:srgbClr val="660066"/>
                </a:solidFill>
                <a:latin typeface="Comic Sans MS"/>
                <a:cs typeface="Comic Sans MS"/>
              </a:rPr>
              <a:t>……. </a:t>
            </a:r>
            <a:r>
              <a:rPr kumimoji="0" lang="en-US" sz="2400" dirty="0" smtClean="0">
                <a:solidFill>
                  <a:srgbClr val="660066"/>
                </a:solidFill>
                <a:latin typeface="Comic Sans MS"/>
                <a:cs typeface="Comic Sans MS"/>
              </a:rPr>
              <a:t>buildings that collapse during earthquake ground shaking kill people.”</a:t>
            </a:r>
            <a:endParaRPr kumimoji="0" lang="en-US" sz="2400" dirty="0">
              <a:solidFill>
                <a:srgbClr val="660066"/>
              </a:solidFill>
              <a:latin typeface="Comic Sans MS"/>
              <a:cs typeface="Comic Sans MS"/>
            </a:endParaRPr>
          </a:p>
        </p:txBody>
      </p:sp>
      <p:pic>
        <p:nvPicPr>
          <p:cNvPr id="2" name="Picture 1" descr="Safety_danger_keep_out_sig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5000" y="3733800"/>
            <a:ext cx="2152124" cy="1371600"/>
          </a:xfrm>
          <a:prstGeom prst="rect">
            <a:avLst/>
          </a:prstGeom>
          <a:ln w="38100" cmpd="sng">
            <a:solidFill>
              <a:srgbClr val="FFFF00"/>
            </a:solidFill>
          </a:ln>
        </p:spPr>
      </p:pic>
      <p:pic>
        <p:nvPicPr>
          <p:cNvPr id="9" name="Picture 8"/>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69541" y="780951"/>
            <a:ext cx="7660694" cy="5146968"/>
          </a:xfrm>
          <a:prstGeom prst="rect">
            <a:avLst/>
          </a:prstGeom>
          <a:noFill/>
          <a:ln w="28575">
            <a:solidFill>
              <a:srgbClr val="660066"/>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6215529" y="0"/>
            <a:ext cx="2944907" cy="391789"/>
          </a:xfrm>
          <a:prstGeom prst="rect">
            <a:avLst/>
          </a:prstGeom>
          <a:noFill/>
          <a:ln w="9525">
            <a:noFill/>
            <a:miter lim="800000"/>
            <a:headEnd/>
            <a:tailEnd/>
          </a:ln>
        </p:spPr>
        <p:txBody>
          <a:bodyPr/>
          <a:lstStyle/>
          <a:p>
            <a:pPr algn="ctr">
              <a:spcBef>
                <a:spcPts val="0"/>
              </a:spcBef>
              <a:buClr>
                <a:schemeClr val="tx1"/>
              </a:buClr>
              <a:buFontTx/>
              <a:buNone/>
              <a:defRPr/>
            </a:pPr>
            <a:r>
              <a:rPr kumimoji="0" lang="en-US" sz="2000" b="1" i="1" kern="0" dirty="0" smtClean="0">
                <a:solidFill>
                  <a:srgbClr val="660066"/>
                </a:solidFill>
                <a:latin typeface="Comic Sans MS" pitchFamily="-105" charset="0"/>
                <a:ea typeface="ＭＳ Ｐゴシック" pitchFamily="-105" charset="-128"/>
                <a:cs typeface="ＭＳ Ｐゴシック" pitchFamily="-105" charset="-128"/>
              </a:rPr>
              <a:t>Build a Better Wall</a:t>
            </a:r>
            <a:r>
              <a:rPr kumimoji="0" lang="en-US" sz="2000" b="1" i="1" kern="0" dirty="0">
                <a:solidFill>
                  <a:srgbClr val="660066"/>
                </a:solidFill>
                <a:latin typeface="Comic Sans MS" pitchFamily="-105" charset="0"/>
                <a:ea typeface="ＭＳ Ｐゴシック" pitchFamily="-105" charset="-128"/>
                <a:cs typeface="ＭＳ Ｐゴシック" pitchFamily="-105" charset="-128"/>
              </a:rPr>
              <a:t>				</a:t>
            </a:r>
          </a:p>
        </p:txBody>
      </p:sp>
    </p:spTree>
    <p:extLst>
      <p:ext uri="{BB962C8B-B14F-4D97-AF65-F5344CB8AC3E}">
        <p14:creationId xmlns:p14="http://schemas.microsoft.com/office/powerpoint/2010/main" val="814771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sz="quarter"/>
          </p:nvPr>
        </p:nvSpPr>
        <p:spPr>
          <a:xfrm>
            <a:off x="457200" y="76200"/>
            <a:ext cx="8686800" cy="609600"/>
          </a:xfrm>
        </p:spPr>
        <p:txBody>
          <a:bodyPr>
            <a:normAutofit fontScale="90000"/>
          </a:bodyPr>
          <a:lstStyle/>
          <a:p>
            <a:pPr eaLnBrk="1" hangingPunct="1"/>
            <a:r>
              <a:rPr lang="en-US" sz="4000">
                <a:ea typeface="ＭＳ Ｐゴシック" pitchFamily="-110" charset="-128"/>
                <a:cs typeface="ＭＳ Ｐゴシック" pitchFamily="-110" charset="-128"/>
              </a:rPr>
              <a:t>Selective Building Damage</a:t>
            </a:r>
          </a:p>
        </p:txBody>
      </p:sp>
      <p:sp>
        <p:nvSpPr>
          <p:cNvPr id="46083" name="Rectangle 3"/>
          <p:cNvSpPr>
            <a:spLocks noGrp="1" noChangeArrowheads="1"/>
          </p:cNvSpPr>
          <p:nvPr>
            <p:ph type="subTitle" sz="quarter" idx="1"/>
          </p:nvPr>
        </p:nvSpPr>
        <p:spPr>
          <a:xfrm>
            <a:off x="457200" y="685800"/>
            <a:ext cx="8686800" cy="533400"/>
          </a:xfrm>
        </p:spPr>
        <p:txBody>
          <a:bodyPr/>
          <a:lstStyle/>
          <a:p>
            <a:pPr eaLnBrk="1" hangingPunct="1">
              <a:lnSpc>
                <a:spcPct val="80000"/>
              </a:lnSpc>
              <a:spcBef>
                <a:spcPct val="10000"/>
              </a:spcBef>
            </a:pPr>
            <a:r>
              <a:rPr lang="en-US" sz="2800">
                <a:ea typeface="ＭＳ Ｐゴシック" pitchFamily="-110" charset="-128"/>
                <a:cs typeface="ＭＳ Ｐゴシック" pitchFamily="-110" charset="-128"/>
              </a:rPr>
              <a:t>Is it always tall buildings that fall in earthquakes?</a:t>
            </a:r>
            <a:endParaRPr lang="en-US" sz="2400">
              <a:ea typeface="ＭＳ Ｐゴシック" pitchFamily="-110" charset="-128"/>
              <a:cs typeface="ＭＳ Ｐゴシック" pitchFamily="-110" charset="-128"/>
            </a:endParaRPr>
          </a:p>
        </p:txBody>
      </p:sp>
      <p:sp>
        <p:nvSpPr>
          <p:cNvPr id="46084" name="Rectangle 5"/>
          <p:cNvSpPr>
            <a:spLocks noChangeArrowheads="1"/>
          </p:cNvSpPr>
          <p:nvPr/>
        </p:nvSpPr>
        <p:spPr bwMode="auto">
          <a:xfrm>
            <a:off x="1295400" y="5562600"/>
            <a:ext cx="6553200" cy="1127125"/>
          </a:xfrm>
          <a:prstGeom prst="rect">
            <a:avLst/>
          </a:prstGeom>
          <a:noFill/>
          <a:ln w="9525">
            <a:noFill/>
            <a:miter lim="800000"/>
            <a:headEnd/>
            <a:tailEnd/>
          </a:ln>
        </p:spPr>
        <p:txBody>
          <a:bodyPr>
            <a:prstTxWarp prst="textNoShape">
              <a:avLst/>
            </a:prstTxWarp>
          </a:bodyPr>
          <a:lstStyle/>
          <a:p>
            <a:pPr>
              <a:lnSpc>
                <a:spcPts val="2875"/>
              </a:lnSpc>
              <a:spcBef>
                <a:spcPct val="0"/>
              </a:spcBef>
              <a:buClr>
                <a:schemeClr val="tx1"/>
              </a:buClr>
              <a:buFontTx/>
              <a:buNone/>
            </a:pPr>
            <a:r>
              <a:rPr kumimoji="0" lang="en-US" sz="2400" dirty="0">
                <a:solidFill>
                  <a:srgbClr val="660066"/>
                </a:solidFill>
              </a:rPr>
              <a:t>Many 6 to 16 story buildings </a:t>
            </a:r>
            <a:r>
              <a:rPr kumimoji="0" lang="en-US" sz="2400" dirty="0" smtClean="0">
                <a:solidFill>
                  <a:srgbClr val="660066"/>
                </a:solidFill>
              </a:rPr>
              <a:t>collapsed. </a:t>
            </a:r>
            <a:br>
              <a:rPr kumimoji="0" lang="en-US" sz="2400" dirty="0" smtClean="0">
                <a:solidFill>
                  <a:srgbClr val="660066"/>
                </a:solidFill>
              </a:rPr>
            </a:br>
            <a:r>
              <a:rPr kumimoji="0" lang="en-US" sz="2400" dirty="0" smtClean="0">
                <a:solidFill>
                  <a:srgbClr val="660066"/>
                </a:solidFill>
              </a:rPr>
              <a:t>Shorter </a:t>
            </a:r>
            <a:r>
              <a:rPr kumimoji="0" lang="en-US" sz="2400" dirty="0">
                <a:solidFill>
                  <a:srgbClr val="660066"/>
                </a:solidFill>
              </a:rPr>
              <a:t>buildings AND taller buildings were more likely to withstand the ground shaking.</a:t>
            </a:r>
          </a:p>
        </p:txBody>
      </p:sp>
      <p:pic>
        <p:nvPicPr>
          <p:cNvPr id="46085"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5400" y="1206500"/>
            <a:ext cx="6286500" cy="4262438"/>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46086" name="Rectangle 4"/>
          <p:cNvSpPr>
            <a:spLocks noChangeArrowheads="1"/>
          </p:cNvSpPr>
          <p:nvPr/>
        </p:nvSpPr>
        <p:spPr bwMode="auto">
          <a:xfrm>
            <a:off x="1600200" y="1219200"/>
            <a:ext cx="5676900" cy="609600"/>
          </a:xfrm>
          <a:prstGeom prst="rect">
            <a:avLst/>
          </a:prstGeom>
          <a:solidFill>
            <a:schemeClr val="tx1">
              <a:alpha val="59999"/>
            </a:schemeClr>
          </a:solidFill>
          <a:ln w="9525">
            <a:noFill/>
            <a:miter lim="800000"/>
            <a:headEnd/>
            <a:tailEnd/>
          </a:ln>
        </p:spPr>
        <p:txBody>
          <a:bodyPr anchor="ctr">
            <a:prstTxWarp prst="textNoShape">
              <a:avLst/>
            </a:prstTxWarp>
          </a:bodyPr>
          <a:lstStyle/>
          <a:p>
            <a:pPr>
              <a:lnSpc>
                <a:spcPct val="85000"/>
              </a:lnSpc>
              <a:spcBef>
                <a:spcPct val="0"/>
              </a:spcBef>
              <a:buFontTx/>
              <a:buNone/>
            </a:pPr>
            <a:r>
              <a:rPr kumimoji="0" lang="en-US" sz="2400">
                <a:solidFill>
                  <a:srgbClr val="660066"/>
                </a:solidFill>
              </a:rPr>
              <a:t>Mexico City M8 EQ  1985 ~8000 dead</a:t>
            </a:r>
          </a:p>
        </p:txBody>
      </p:sp>
    </p:spTree>
    <p:extLst>
      <p:ext uri="{BB962C8B-B14F-4D97-AF65-F5344CB8AC3E}">
        <p14:creationId xmlns:p14="http://schemas.microsoft.com/office/powerpoint/2010/main" val="318467970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371600" y="0"/>
            <a:ext cx="6629400" cy="685800"/>
          </a:xfrm>
        </p:spPr>
        <p:txBody>
          <a:bodyPr/>
          <a:lstStyle/>
          <a:p>
            <a:pPr eaLnBrk="1" hangingPunct="1"/>
            <a:r>
              <a:rPr lang="en-US" sz="3600" dirty="0" smtClean="0">
                <a:ea typeface="ＭＳ Ｐゴシック" pitchFamily="-110" charset="-128"/>
                <a:cs typeface="ＭＳ Ｐゴシック" pitchFamily="-110" charset="-128"/>
              </a:rPr>
              <a:t>Building Resonance, Fig 4-24 </a:t>
            </a:r>
          </a:p>
        </p:txBody>
      </p:sp>
      <p:sp>
        <p:nvSpPr>
          <p:cNvPr id="3" name="Rectangle 2"/>
          <p:cNvSpPr txBox="1">
            <a:spLocks noChangeArrowheads="1"/>
          </p:cNvSpPr>
          <p:nvPr/>
        </p:nvSpPr>
        <p:spPr bwMode="auto">
          <a:xfrm>
            <a:off x="1257300" y="6096000"/>
            <a:ext cx="6629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660066"/>
                </a:solidFill>
                <a:effectLst/>
                <a:uLnTx/>
                <a:uFillTx/>
                <a:latin typeface="+mj-lt"/>
                <a:ea typeface="ＭＳ Ｐゴシック" pitchFamily="-110" charset="-128"/>
                <a:cs typeface="ＭＳ Ｐゴシック" pitchFamily="-110" charset="-128"/>
              </a:rPr>
              <a:t>Oscillating blocks experiment</a:t>
            </a:r>
          </a:p>
        </p:txBody>
      </p:sp>
      <p:pic>
        <p:nvPicPr>
          <p:cNvPr id="4" name="Picture1" descr="0427c"/>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9200" y="762000"/>
            <a:ext cx="3571875" cy="5334000"/>
          </a:xfrm>
          <a:prstGeom prst="rect">
            <a:avLst/>
          </a:prstGeom>
          <a:noFill/>
          <a:ln w="38100" cap="flat" cmpd="sng" algn="ctr">
            <a:solidFill>
              <a:srgbClr val="660066"/>
            </a:solidFill>
            <a:prstDash val="solid"/>
            <a:miter lim="800000"/>
            <a:headEnd type="none" w="med" len="med"/>
            <a:tailEnd type="none" w="med" len="med"/>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472" y="1828800"/>
            <a:ext cx="3908528" cy="3657600"/>
          </a:xfrm>
          <a:prstGeom prst="rect">
            <a:avLst/>
          </a:prstGeom>
          <a:ln w="38100" cap="flat" cmpd="sng" algn="ctr">
            <a:solidFill>
              <a:srgbClr val="660066"/>
            </a:solidFill>
            <a:prstDash val="solid"/>
            <a:round/>
            <a:headEnd type="none" w="med" len="med"/>
            <a:tailEnd type="none" w="med" len="me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427959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00200" y="304800"/>
            <a:ext cx="6248400" cy="1295400"/>
          </a:xfrm>
        </p:spPr>
        <p:txBody>
          <a:bodyPr/>
          <a:lstStyle/>
          <a:p>
            <a:pPr algn="ctr" eaLnBrk="1" hangingPunct="1">
              <a:lnSpc>
                <a:spcPts val="4320"/>
              </a:lnSpc>
            </a:pPr>
            <a:r>
              <a:rPr lang="en-US" sz="3600" dirty="0" smtClean="0">
                <a:ea typeface="ＭＳ Ｐゴシック" pitchFamily="-110" charset="-128"/>
                <a:cs typeface="ＭＳ Ｐゴシック" pitchFamily="-110" charset="-128"/>
              </a:rPr>
              <a:t>Video on</a:t>
            </a:r>
            <a:br>
              <a:rPr lang="en-US" sz="3600" dirty="0" smtClean="0">
                <a:ea typeface="ＭＳ Ｐゴシック" pitchFamily="-110" charset="-128"/>
                <a:cs typeface="ＭＳ Ｐゴシック" pitchFamily="-110" charset="-128"/>
              </a:rPr>
            </a:br>
            <a:r>
              <a:rPr lang="en-US" sz="3600" dirty="0" smtClean="0">
                <a:ea typeface="ＭＳ Ｐゴシック" pitchFamily="-110" charset="-128"/>
                <a:cs typeface="ＭＳ Ｐゴシック" pitchFamily="-110" charset="-128"/>
              </a:rPr>
              <a:t>Earthquake Engineering 101</a:t>
            </a:r>
          </a:p>
        </p:txBody>
      </p:sp>
      <p:pic>
        <p:nvPicPr>
          <p:cNvPr id="3" name="Picture1" descr="0428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95600" y="1676400"/>
            <a:ext cx="3830741" cy="4495800"/>
          </a:xfrm>
          <a:prstGeom prst="rect">
            <a:avLst/>
          </a:prstGeom>
          <a:noFill/>
          <a:ln w="38100" cap="flat" cmpd="sng" algn="ctr">
            <a:solidFill>
              <a:srgbClr val="660066"/>
            </a:solidFill>
            <a:prstDash val="solid"/>
            <a:miter lim="800000"/>
            <a:headEnd type="none" w="med" len="med"/>
            <a:tailEnd type="none" w="med" len="med"/>
          </a:ln>
          <a:effectLst>
            <a:outerShdw blurRad="50800" dist="38100" dir="2700000" algn="tl" rotWithShape="0">
              <a:prstClr val="black">
                <a:alpha val="40000"/>
              </a:prstClr>
            </a:outerShdw>
          </a:effectLst>
        </p:spPr>
      </p:pic>
      <p:sp>
        <p:nvSpPr>
          <p:cNvPr id="4" name="Rectangle 3"/>
          <p:cNvSpPr>
            <a:spLocks noChangeArrowheads="1"/>
          </p:cNvSpPr>
          <p:nvPr/>
        </p:nvSpPr>
        <p:spPr bwMode="auto">
          <a:xfrm>
            <a:off x="5257800" y="1828800"/>
            <a:ext cx="1300162" cy="457200"/>
          </a:xfrm>
          <a:prstGeom prst="rect">
            <a:avLst/>
          </a:prstGeom>
          <a:noFill/>
          <a:ln w="9525">
            <a:noFill/>
            <a:miter lim="800000"/>
            <a:headEnd/>
            <a:tailEnd/>
          </a:ln>
          <a:effectLst/>
        </p:spPr>
        <p:txBody>
          <a:bodyPr wrap="none" lIns="82058" tIns="41029" rIns="82058" bIns="41029">
            <a:prstTxWarp prst="textNoShape">
              <a:avLst/>
            </a:prstTxWarp>
          </a:bodyPr>
          <a:lstStyle/>
          <a:p>
            <a:pPr algn="r" defTabSz="820738" eaLnBrk="0" hangingPunct="0">
              <a:buNone/>
            </a:pPr>
            <a:r>
              <a:rPr lang="en-US" sz="2000" dirty="0">
                <a:solidFill>
                  <a:srgbClr val="660066"/>
                </a:solidFill>
              </a:rPr>
              <a:t>Fig. 4-</a:t>
            </a:r>
            <a:r>
              <a:rPr lang="en-US" sz="2000" dirty="0" smtClean="0">
                <a:solidFill>
                  <a:srgbClr val="660066"/>
                </a:solidFill>
              </a:rPr>
              <a:t>26</a:t>
            </a:r>
            <a:endParaRPr lang="en-US" sz="2000" dirty="0">
              <a:solidFill>
                <a:srgbClr val="660066"/>
              </a:solidFill>
            </a:endParaRPr>
          </a:p>
        </p:txBody>
      </p:sp>
    </p:spTree>
    <p:extLst>
      <p:ext uri="{BB962C8B-B14F-4D97-AF65-F5344CB8AC3E}">
        <p14:creationId xmlns:p14="http://schemas.microsoft.com/office/powerpoint/2010/main" val="32206306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344640" y="0"/>
            <a:ext cx="6400800" cy="1066800"/>
          </a:xfrm>
        </p:spPr>
        <p:txBody>
          <a:bodyPr>
            <a:normAutofit fontScale="90000"/>
          </a:bodyPr>
          <a:lstStyle/>
          <a:p>
            <a:pPr algn="ctr" eaLnBrk="1" hangingPunct="1"/>
            <a:r>
              <a:rPr lang="en-US" sz="4000" dirty="0" smtClean="0">
                <a:solidFill>
                  <a:srgbClr val="660066"/>
                </a:solidFill>
                <a:latin typeface="Comic Sans MS"/>
                <a:ea typeface="ＭＳ Ｐゴシック" pitchFamily="30" charset="-128"/>
                <a:cs typeface="Comic Sans MS"/>
              </a:rPr>
              <a:t>Three-Layer Cake of </a:t>
            </a:r>
            <a:br>
              <a:rPr lang="en-US" sz="4000" dirty="0" smtClean="0">
                <a:solidFill>
                  <a:srgbClr val="660066"/>
                </a:solidFill>
                <a:latin typeface="Comic Sans MS"/>
                <a:ea typeface="ＭＳ Ｐゴシック" pitchFamily="30" charset="-128"/>
                <a:cs typeface="Comic Sans MS"/>
              </a:rPr>
            </a:br>
            <a:r>
              <a:rPr lang="en-US" sz="4000" dirty="0" smtClean="0">
                <a:solidFill>
                  <a:srgbClr val="660066"/>
                </a:solidFill>
                <a:latin typeface="Comic Sans MS"/>
                <a:ea typeface="ＭＳ Ｐゴシック" pitchFamily="30" charset="-128"/>
                <a:cs typeface="Comic Sans MS"/>
              </a:rPr>
              <a:t>Cascadia Tsunami Geology</a:t>
            </a:r>
          </a:p>
        </p:txBody>
      </p:sp>
      <p:sp>
        <p:nvSpPr>
          <p:cNvPr id="40963" name="Rectangle 3"/>
          <p:cNvSpPr>
            <a:spLocks noGrp="1" noChangeArrowheads="1"/>
          </p:cNvSpPr>
          <p:nvPr>
            <p:ph type="subTitle" idx="1"/>
          </p:nvPr>
        </p:nvSpPr>
        <p:spPr>
          <a:xfrm>
            <a:off x="34440" y="5257800"/>
            <a:ext cx="8001000" cy="1143000"/>
          </a:xfrm>
        </p:spPr>
        <p:txBody>
          <a:bodyPr/>
          <a:lstStyle/>
          <a:p>
            <a:pPr algn="ctr" eaLnBrk="1" hangingPunct="1">
              <a:spcBef>
                <a:spcPct val="0"/>
              </a:spcBef>
            </a:pPr>
            <a:r>
              <a:rPr lang="en-US" sz="2800" dirty="0" smtClean="0">
                <a:solidFill>
                  <a:srgbClr val="660066"/>
                </a:solidFill>
                <a:latin typeface="Comic Sans MS"/>
                <a:ea typeface="ＭＳ Ｐゴシック" pitchFamily="30" charset="-128"/>
                <a:cs typeface="Comic Sans MS"/>
              </a:rPr>
              <a:t>Organic-rich forest soil covered by tsunami sand then intertidal mud and clay on top.</a:t>
            </a:r>
          </a:p>
        </p:txBody>
      </p:sp>
      <p:pic>
        <p:nvPicPr>
          <p:cNvPr id="40964" name="Picture 5" descr="ShovelScale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1738" y="1211040"/>
            <a:ext cx="5237162" cy="3930650"/>
          </a:xfrm>
          <a:prstGeom prst="rect">
            <a:avLst/>
          </a:prstGeom>
          <a:noFill/>
          <a:ln w="9525">
            <a:noFill/>
            <a:miter lim="800000"/>
            <a:headEnd/>
            <a:tailEnd/>
          </a:ln>
        </p:spPr>
      </p:pic>
      <p:sp>
        <p:nvSpPr>
          <p:cNvPr id="40965" name="Rectangle 6"/>
          <p:cNvSpPr>
            <a:spLocks noChangeArrowheads="1"/>
          </p:cNvSpPr>
          <p:nvPr/>
        </p:nvSpPr>
        <p:spPr bwMode="auto">
          <a:xfrm>
            <a:off x="1138873" y="4572000"/>
            <a:ext cx="4969417" cy="430887"/>
          </a:xfrm>
          <a:prstGeom prst="rect">
            <a:avLst/>
          </a:prstGeom>
          <a:solidFill>
            <a:schemeClr val="tx1">
              <a:alpha val="20000"/>
            </a:schemeClr>
          </a:solidFill>
          <a:ln w="9525">
            <a:noFill/>
            <a:miter lim="800000"/>
            <a:headEnd/>
            <a:tailEnd/>
          </a:ln>
        </p:spPr>
        <p:txBody>
          <a:bodyPr wrap="none">
            <a:prstTxWarp prst="textNoShape">
              <a:avLst/>
            </a:prstTxWarp>
            <a:spAutoFit/>
          </a:bodyPr>
          <a:lstStyle/>
          <a:p>
            <a:pPr>
              <a:buFontTx/>
              <a:buNone/>
            </a:pPr>
            <a:r>
              <a:rPr lang="en-US" sz="2200" dirty="0" err="1">
                <a:solidFill>
                  <a:srgbClr val="FFFF00"/>
                </a:solidFill>
                <a:latin typeface="Comic Sans MS"/>
                <a:cs typeface="Comic Sans MS"/>
              </a:rPr>
              <a:t>Niawiakum</a:t>
            </a:r>
            <a:r>
              <a:rPr lang="en-US" sz="2200" dirty="0">
                <a:solidFill>
                  <a:srgbClr val="FFFF00"/>
                </a:solidFill>
                <a:latin typeface="Comic Sans MS"/>
                <a:cs typeface="Comic Sans MS"/>
              </a:rPr>
              <a:t> River east of </a:t>
            </a:r>
            <a:r>
              <a:rPr lang="en-US" sz="2200" dirty="0" err="1">
                <a:solidFill>
                  <a:srgbClr val="FFFF00"/>
                </a:solidFill>
                <a:latin typeface="Comic Sans MS"/>
                <a:cs typeface="Comic Sans MS"/>
              </a:rPr>
              <a:t>Willapa</a:t>
            </a:r>
            <a:r>
              <a:rPr lang="en-US" sz="2200" dirty="0">
                <a:solidFill>
                  <a:srgbClr val="FFFF00"/>
                </a:solidFill>
                <a:latin typeface="Comic Sans MS"/>
                <a:cs typeface="Comic Sans MS"/>
              </a:rPr>
              <a:t> Bay </a:t>
            </a:r>
          </a:p>
        </p:txBody>
      </p:sp>
      <p:sp>
        <p:nvSpPr>
          <p:cNvPr id="6" name="TextBox 5"/>
          <p:cNvSpPr txBox="1">
            <a:spLocks noChangeArrowheads="1"/>
          </p:cNvSpPr>
          <p:nvPr/>
        </p:nvSpPr>
        <p:spPr bwMode="auto">
          <a:xfrm>
            <a:off x="6504341" y="-9114"/>
            <a:ext cx="26396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chemeClr val="tx1"/>
                </a:solidFill>
                <a:latin typeface="Arial" charset="0"/>
                <a:ea typeface="ＭＳ Ｐゴシック" charset="0"/>
                <a:cs typeface="ＭＳ Ｐゴシック" charset="0"/>
              </a:defRPr>
            </a:lvl1pPr>
            <a:lvl2pPr marL="37931725" indent="-37474525" eaLnBrk="0" hangingPunct="0">
              <a:defRPr kumimoji="1" sz="3600">
                <a:solidFill>
                  <a:schemeClr val="tx1"/>
                </a:solidFill>
                <a:latin typeface="Arial" charset="0"/>
                <a:ea typeface="ＭＳ Ｐゴシック" charset="0"/>
              </a:defRPr>
            </a:lvl2pPr>
            <a:lvl3pPr eaLnBrk="0" hangingPunct="0">
              <a:defRPr kumimoji="1" sz="3600">
                <a:solidFill>
                  <a:schemeClr val="tx1"/>
                </a:solidFill>
                <a:latin typeface="Arial" charset="0"/>
                <a:ea typeface="ＭＳ Ｐゴシック" charset="0"/>
              </a:defRPr>
            </a:lvl3pPr>
            <a:lvl4pPr eaLnBrk="0" hangingPunct="0">
              <a:defRPr kumimoji="1" sz="3600">
                <a:solidFill>
                  <a:schemeClr val="tx1"/>
                </a:solidFill>
                <a:latin typeface="Arial" charset="0"/>
                <a:ea typeface="ＭＳ Ｐゴシック" charset="0"/>
              </a:defRPr>
            </a:lvl4pPr>
            <a:lvl5pPr eaLnBrk="0" hangingPunct="0">
              <a:defRPr kumimoji="1" sz="3600">
                <a:solidFill>
                  <a:schemeClr val="tx1"/>
                </a:solidFill>
                <a:latin typeface="Arial" charset="0"/>
                <a:ea typeface="ＭＳ Ｐゴシック" charset="0"/>
              </a:defRPr>
            </a:lvl5pPr>
            <a:lvl6pPr marL="457200" eaLnBrk="0" fontAlgn="base" hangingPunct="0">
              <a:spcBef>
                <a:spcPct val="20000"/>
              </a:spcBef>
              <a:spcAft>
                <a:spcPct val="0"/>
              </a:spcAft>
              <a:defRPr kumimoji="1" sz="3600">
                <a:solidFill>
                  <a:schemeClr val="tx1"/>
                </a:solidFill>
                <a:latin typeface="Arial" charset="0"/>
                <a:ea typeface="ＭＳ Ｐゴシック" charset="0"/>
              </a:defRPr>
            </a:lvl6pPr>
            <a:lvl7pPr marL="914400" eaLnBrk="0" fontAlgn="base" hangingPunct="0">
              <a:spcBef>
                <a:spcPct val="20000"/>
              </a:spcBef>
              <a:spcAft>
                <a:spcPct val="0"/>
              </a:spcAft>
              <a:defRPr kumimoji="1" sz="3600">
                <a:solidFill>
                  <a:schemeClr val="tx1"/>
                </a:solidFill>
                <a:latin typeface="Arial" charset="0"/>
                <a:ea typeface="ＭＳ Ｐゴシック" charset="0"/>
              </a:defRPr>
            </a:lvl7pPr>
            <a:lvl8pPr marL="1371600" eaLnBrk="0" fontAlgn="base" hangingPunct="0">
              <a:spcBef>
                <a:spcPct val="20000"/>
              </a:spcBef>
              <a:spcAft>
                <a:spcPct val="0"/>
              </a:spcAft>
              <a:defRPr kumimoji="1" sz="3600">
                <a:solidFill>
                  <a:schemeClr val="tx1"/>
                </a:solidFill>
                <a:latin typeface="Arial" charset="0"/>
                <a:ea typeface="ＭＳ Ｐゴシック" charset="0"/>
              </a:defRPr>
            </a:lvl8pPr>
            <a:lvl9pPr marL="1828800" eaLnBrk="0" fontAlgn="base" hangingPunct="0">
              <a:spcBef>
                <a:spcPct val="20000"/>
              </a:spcBef>
              <a:spcAft>
                <a:spcPct val="0"/>
              </a:spcAft>
              <a:defRPr kumimoji="1" sz="3600">
                <a:solidFill>
                  <a:schemeClr val="tx1"/>
                </a:solidFill>
                <a:latin typeface="Arial" charset="0"/>
                <a:ea typeface="ＭＳ Ｐゴシック" charset="0"/>
              </a:defRPr>
            </a:lvl9pPr>
          </a:lstStyle>
          <a:p>
            <a:pPr eaLnBrk="1" hangingPunct="1">
              <a:buFontTx/>
              <a:buNone/>
            </a:pPr>
            <a:r>
              <a:rPr lang="en-US" sz="2400" i="1" dirty="0" smtClean="0">
                <a:solidFill>
                  <a:srgbClr val="660066"/>
                </a:solidFill>
                <a:latin typeface="Comic Sans MS" charset="0"/>
              </a:rPr>
              <a:t>Cupcake Geology</a:t>
            </a:r>
            <a:endParaRPr lang="en-US" sz="2400" i="1" dirty="0">
              <a:solidFill>
                <a:srgbClr val="660066"/>
              </a:solidFill>
            </a:endParaRPr>
          </a:p>
        </p:txBody>
      </p:sp>
    </p:spTree>
    <p:extLst>
      <p:ext uri="{BB962C8B-B14F-4D97-AF65-F5344CB8AC3E}">
        <p14:creationId xmlns:p14="http://schemas.microsoft.com/office/powerpoint/2010/main" val="37995272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2362200" y="0"/>
            <a:ext cx="5029200" cy="914400"/>
          </a:xfrm>
        </p:spPr>
        <p:txBody>
          <a:bodyPr/>
          <a:lstStyle/>
          <a:p>
            <a:pPr eaLnBrk="1" hangingPunct="1"/>
            <a:r>
              <a:rPr lang="en-US" sz="4400">
                <a:latin typeface="Comic Sans MS" charset="0"/>
                <a:ea typeface="ＭＳ Ｐゴシック" charset="0"/>
                <a:cs typeface="ＭＳ Ｐゴシック" charset="0"/>
              </a:rPr>
              <a:t>Seismic Retrofit</a:t>
            </a:r>
          </a:p>
        </p:txBody>
      </p:sp>
      <p:sp>
        <p:nvSpPr>
          <p:cNvPr id="56323" name="Rectangle 3"/>
          <p:cNvSpPr>
            <a:spLocks noGrp="1" noChangeArrowheads="1"/>
          </p:cNvSpPr>
          <p:nvPr>
            <p:ph type="subTitle" idx="1"/>
          </p:nvPr>
        </p:nvSpPr>
        <p:spPr>
          <a:xfrm>
            <a:off x="914400" y="5562600"/>
            <a:ext cx="7696200" cy="990600"/>
          </a:xfrm>
        </p:spPr>
        <p:txBody>
          <a:bodyPr>
            <a:normAutofit fontScale="92500"/>
          </a:bodyPr>
          <a:lstStyle/>
          <a:p>
            <a:pPr eaLnBrk="1" hangingPunct="1">
              <a:lnSpc>
                <a:spcPts val="3000"/>
              </a:lnSpc>
            </a:pPr>
            <a:r>
              <a:rPr lang="en-US">
                <a:solidFill>
                  <a:srgbClr val="660066"/>
                </a:solidFill>
                <a:latin typeface="Comic Sans MS" charset="0"/>
                <a:ea typeface="ＭＳ Ｐゴシック" charset="0"/>
                <a:cs typeface="ＭＳ Ｐゴシック" charset="0"/>
              </a:rPr>
              <a:t>1942 North Portland House</a:t>
            </a:r>
          </a:p>
          <a:p>
            <a:pPr eaLnBrk="1" hangingPunct="1">
              <a:lnSpc>
                <a:spcPts val="3000"/>
              </a:lnSpc>
              <a:spcBef>
                <a:spcPct val="0"/>
              </a:spcBef>
            </a:pPr>
            <a:r>
              <a:rPr lang="en-US">
                <a:solidFill>
                  <a:srgbClr val="660066"/>
                </a:solidFill>
                <a:latin typeface="Comic Sans MS" charset="0"/>
                <a:ea typeface="ＭＳ Ｐゴシック" charset="0"/>
                <a:cs typeface="ＭＳ Ｐゴシック" charset="0"/>
              </a:rPr>
              <a:t>Wood frame NOT attached to foundation.</a:t>
            </a:r>
          </a:p>
        </p:txBody>
      </p:sp>
      <p:pic>
        <p:nvPicPr>
          <p:cNvPr id="5" name="Picture 4" descr="Chimney.jpg"/>
          <p:cNvPicPr>
            <a:picLocks noChangeAspect="1"/>
          </p:cNvPicPr>
          <p:nvPr/>
        </p:nvPicPr>
        <p:blipFill>
          <a:blip r:embed="rId3"/>
          <a:stretch>
            <a:fillRect/>
          </a:stretch>
        </p:blipFill>
        <p:spPr>
          <a:xfrm>
            <a:off x="1146175" y="838200"/>
            <a:ext cx="6851650" cy="4572000"/>
          </a:xfrm>
          <a:prstGeom prst="rect">
            <a:avLst/>
          </a:prstGeom>
          <a:ln w="38100"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Tree>
    <p:extLst>
      <p:ext uri="{BB962C8B-B14F-4D97-AF65-F5344CB8AC3E}">
        <p14:creationId xmlns:p14="http://schemas.microsoft.com/office/powerpoint/2010/main" val="354787920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2362200" y="0"/>
            <a:ext cx="5029200" cy="914400"/>
          </a:xfrm>
        </p:spPr>
        <p:txBody>
          <a:bodyPr/>
          <a:lstStyle/>
          <a:p>
            <a:pPr eaLnBrk="1" hangingPunct="1"/>
            <a:r>
              <a:rPr lang="en-US" sz="4400">
                <a:latin typeface="Comic Sans MS" charset="0"/>
                <a:ea typeface="ＭＳ Ｐゴシック" charset="0"/>
                <a:cs typeface="ＭＳ Ｐゴシック" charset="0"/>
              </a:rPr>
              <a:t>Seismic Retrofit</a:t>
            </a:r>
          </a:p>
        </p:txBody>
      </p:sp>
      <p:sp>
        <p:nvSpPr>
          <p:cNvPr id="58371" name="Rectangle 3"/>
          <p:cNvSpPr>
            <a:spLocks noGrp="1" noChangeArrowheads="1"/>
          </p:cNvSpPr>
          <p:nvPr>
            <p:ph type="subTitle" idx="1"/>
          </p:nvPr>
        </p:nvSpPr>
        <p:spPr>
          <a:xfrm>
            <a:off x="1219200" y="5562600"/>
            <a:ext cx="7467600" cy="685800"/>
          </a:xfrm>
        </p:spPr>
        <p:txBody>
          <a:bodyPr>
            <a:normAutofit fontScale="92500"/>
          </a:bodyPr>
          <a:lstStyle/>
          <a:p>
            <a:pPr eaLnBrk="1" hangingPunct="1">
              <a:lnSpc>
                <a:spcPts val="3000"/>
              </a:lnSpc>
            </a:pPr>
            <a:r>
              <a:rPr lang="en-US">
                <a:solidFill>
                  <a:srgbClr val="660066"/>
                </a:solidFill>
                <a:latin typeface="Comic Sans MS" charset="0"/>
                <a:ea typeface="ＭＳ Ｐゴシック" charset="0"/>
                <a:cs typeface="ＭＳ Ｐゴシック" charset="0"/>
              </a:rPr>
              <a:t>Bolting frame to foundation on exterior.</a:t>
            </a:r>
          </a:p>
        </p:txBody>
      </p:sp>
      <p:pic>
        <p:nvPicPr>
          <p:cNvPr id="6" name="Picture 5" descr="Exterior Plate.jpg"/>
          <p:cNvPicPr>
            <a:picLocks noChangeAspect="1"/>
          </p:cNvPicPr>
          <p:nvPr/>
        </p:nvPicPr>
        <p:blipFill>
          <a:blip r:embed="rId3"/>
          <a:stretch>
            <a:fillRect/>
          </a:stretch>
        </p:blipFill>
        <p:spPr>
          <a:xfrm>
            <a:off x="1447800" y="838200"/>
            <a:ext cx="6853238" cy="4572000"/>
          </a:xfrm>
          <a:prstGeom prst="rect">
            <a:avLst/>
          </a:prstGeom>
          <a:noFill/>
          <a:ln w="28575" cmpd="sng">
            <a:solidFill>
              <a:srgbClr val="660066"/>
            </a:solidFill>
          </a:ln>
          <a:effectLst>
            <a:outerShdw blurRad="50800" dist="38100" dir="2700000">
              <a:srgbClr val="000000">
                <a:alpha val="43000"/>
              </a:srgbClr>
            </a:outerShdw>
          </a:effectLst>
        </p:spPr>
      </p:pic>
      <p:pic>
        <p:nvPicPr>
          <p:cNvPr id="7" name="Picture 6" descr="Exterior Plate Finished.jpg"/>
          <p:cNvPicPr>
            <a:picLocks noChangeAspect="1"/>
          </p:cNvPicPr>
          <p:nvPr/>
        </p:nvPicPr>
        <p:blipFill>
          <a:blip r:embed="rId4"/>
          <a:stretch>
            <a:fillRect/>
          </a:stretch>
        </p:blipFill>
        <p:spPr>
          <a:xfrm>
            <a:off x="1447800" y="838200"/>
            <a:ext cx="6853238" cy="4572000"/>
          </a:xfrm>
          <a:prstGeom prst="rect">
            <a:avLst/>
          </a:prstGeom>
          <a:ln w="28575"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Tree>
    <p:extLst>
      <p:ext uri="{BB962C8B-B14F-4D97-AF65-F5344CB8AC3E}">
        <p14:creationId xmlns:p14="http://schemas.microsoft.com/office/powerpoint/2010/main" val="3399873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2362200" y="0"/>
            <a:ext cx="5029200" cy="914400"/>
          </a:xfrm>
        </p:spPr>
        <p:txBody>
          <a:bodyPr/>
          <a:lstStyle/>
          <a:p>
            <a:pPr eaLnBrk="1" hangingPunct="1"/>
            <a:r>
              <a:rPr lang="en-US" sz="4400">
                <a:latin typeface="Comic Sans MS" charset="0"/>
                <a:ea typeface="ＭＳ Ｐゴシック" charset="0"/>
                <a:cs typeface="ＭＳ Ｐゴシック" charset="0"/>
              </a:rPr>
              <a:t>Seismic Retrofit</a:t>
            </a:r>
          </a:p>
        </p:txBody>
      </p:sp>
      <p:sp>
        <p:nvSpPr>
          <p:cNvPr id="60419" name="Rectangle 3"/>
          <p:cNvSpPr>
            <a:spLocks noGrp="1" noChangeArrowheads="1"/>
          </p:cNvSpPr>
          <p:nvPr>
            <p:ph type="subTitle" idx="1"/>
          </p:nvPr>
        </p:nvSpPr>
        <p:spPr>
          <a:xfrm>
            <a:off x="2057400" y="5638800"/>
            <a:ext cx="5257800" cy="609600"/>
          </a:xfrm>
        </p:spPr>
        <p:txBody>
          <a:bodyPr>
            <a:normAutofit fontScale="92500"/>
          </a:bodyPr>
          <a:lstStyle/>
          <a:p>
            <a:pPr eaLnBrk="1" hangingPunct="1">
              <a:lnSpc>
                <a:spcPts val="3000"/>
              </a:lnSpc>
            </a:pPr>
            <a:r>
              <a:rPr lang="en-US" dirty="0">
                <a:solidFill>
                  <a:srgbClr val="660066"/>
                </a:solidFill>
                <a:latin typeface="Comic Sans MS" charset="0"/>
                <a:ea typeface="ＭＳ Ｐゴシック" charset="0"/>
                <a:cs typeface="ＭＳ Ｐゴシック" charset="0"/>
              </a:rPr>
              <a:t>Post &amp; beam reinforcement.</a:t>
            </a:r>
          </a:p>
        </p:txBody>
      </p:sp>
      <p:pic>
        <p:nvPicPr>
          <p:cNvPr id="11" name="Picture 10" descr="Boot After.jpg"/>
          <p:cNvPicPr>
            <a:picLocks noChangeAspect="1"/>
          </p:cNvPicPr>
          <p:nvPr/>
        </p:nvPicPr>
        <p:blipFill>
          <a:blip r:embed="rId3"/>
          <a:stretch>
            <a:fillRect/>
          </a:stretch>
        </p:blipFill>
        <p:spPr>
          <a:xfrm>
            <a:off x="1424780" y="914400"/>
            <a:ext cx="6853238" cy="4572000"/>
          </a:xfrm>
          <a:prstGeom prst="rect">
            <a:avLst/>
          </a:prstGeom>
          <a:ln w="28575"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Tree>
    <p:extLst>
      <p:ext uri="{BB962C8B-B14F-4D97-AF65-F5344CB8AC3E}">
        <p14:creationId xmlns:p14="http://schemas.microsoft.com/office/powerpoint/2010/main" val="244004585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8207"/>
            <a:ext cx="7543800" cy="673847"/>
          </a:xfrm>
        </p:spPr>
        <p:txBody>
          <a:bodyPr>
            <a:normAutofit fontScale="90000"/>
          </a:bodyPr>
          <a:lstStyle/>
          <a:p>
            <a:r>
              <a:rPr lang="en-US" dirty="0" smtClean="0"/>
              <a:t>Drop, Cover, and Hold On!</a:t>
            </a:r>
            <a:endParaRPr lang="en-US" dirty="0"/>
          </a:p>
        </p:txBody>
      </p:sp>
      <p:pic>
        <p:nvPicPr>
          <p:cNvPr id="6" name="Picture 5" descr="Duck.tiff"/>
          <p:cNvPicPr>
            <a:picLocks noChangeAspect="1"/>
          </p:cNvPicPr>
          <p:nvPr/>
        </p:nvPicPr>
        <p:blipFill rotWithShape="1">
          <a:blip r:embed="rId2" cstate="screen">
            <a:extLst>
              <a:ext uri="{28A0092B-C50C-407E-A947-70E740481C1C}">
                <a14:useLocalDpi xmlns:a14="http://schemas.microsoft.com/office/drawing/2010/main"/>
              </a:ext>
            </a:extLst>
          </a:blip>
          <a:srcRect l="2250" r="1970"/>
          <a:stretch/>
        </p:blipFill>
        <p:spPr>
          <a:xfrm>
            <a:off x="2233200" y="970431"/>
            <a:ext cx="4225766" cy="2743200"/>
          </a:xfrm>
          <a:prstGeom prst="rect">
            <a:avLst/>
          </a:prstGeom>
          <a:ln w="28575" cmpd="sng">
            <a:solidFill>
              <a:srgbClr val="660066"/>
            </a:solidFill>
          </a:ln>
          <a:effectLst>
            <a:outerShdw blurRad="50800" dist="38100" dir="2700000" algn="tl" rotWithShape="0">
              <a:prstClr val="black">
                <a:alpha val="40000"/>
              </a:prstClr>
            </a:outerShdw>
          </a:effectLst>
        </p:spPr>
      </p:pic>
      <p:pic>
        <p:nvPicPr>
          <p:cNvPr id="3" name="Picture 2" descr="DropCoverHol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7924" y="3848100"/>
            <a:ext cx="7900416" cy="2743200"/>
          </a:xfrm>
          <a:prstGeom prst="rect">
            <a:avLst/>
          </a:prstGeom>
        </p:spPr>
      </p:pic>
    </p:spTree>
    <p:extLst>
      <p:ext uri="{BB962C8B-B14F-4D97-AF65-F5344CB8AC3E}">
        <p14:creationId xmlns:p14="http://schemas.microsoft.com/office/powerpoint/2010/main" val="3132868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92435" y="0"/>
            <a:ext cx="8608382" cy="762000"/>
          </a:xfrm>
          <a:effectLst>
            <a:outerShdw blurRad="50800" dist="25399" dir="16200000" algn="ctr" rotWithShape="0">
              <a:srgbClr val="FFFFFF">
                <a:alpha val="75000"/>
              </a:srgbClr>
            </a:outerShdw>
          </a:effectLst>
        </p:spPr>
        <p:txBody>
          <a:bodyPr>
            <a:noAutofit/>
          </a:bodyPr>
          <a:lstStyle/>
          <a:p>
            <a:pPr algn="l"/>
            <a:r>
              <a:rPr lang="en-US" sz="2800" dirty="0" smtClean="0">
                <a:latin typeface="Comic Sans MS" pitchFamily="-112" charset="0"/>
              </a:rPr>
              <a:t>Tsunami Produced by Subduction Zone Earthquake</a:t>
            </a:r>
            <a:endParaRPr lang="en-US" sz="2800" dirty="0">
              <a:solidFill>
                <a:srgbClr val="660066"/>
              </a:solidFill>
              <a:latin typeface="Comic Sans MS" pitchFamily="-112" charset="0"/>
            </a:endParaRPr>
          </a:p>
        </p:txBody>
      </p:sp>
      <p:pic>
        <p:nvPicPr>
          <p:cNvPr id="4" name="Subduction_GPS_IslandArc.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132268" y="743796"/>
            <a:ext cx="6868732" cy="4572000"/>
          </a:xfrm>
          <a:prstGeom prst="rect">
            <a:avLst/>
          </a:prstGeom>
          <a:ln w="28575"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
        <p:nvSpPr>
          <p:cNvPr id="5" name="Rectangle 2"/>
          <p:cNvSpPr txBox="1">
            <a:spLocks noChangeArrowheads="1"/>
          </p:cNvSpPr>
          <p:nvPr/>
        </p:nvSpPr>
        <p:spPr>
          <a:xfrm>
            <a:off x="885207" y="5450232"/>
            <a:ext cx="7466590" cy="762000"/>
          </a:xfrm>
          <a:prstGeom prst="rect">
            <a:avLst/>
          </a:prstGeom>
          <a:effectLst>
            <a:outerShdw blurRad="50800" dist="25399" dir="16200000" algn="ctr" rotWithShape="0">
              <a:srgbClr val="FFFFFF">
                <a:alpha val="75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2400" dirty="0" smtClean="0">
                <a:latin typeface="Comic Sans MS" pitchFamily="-112" charset="0"/>
              </a:rPr>
              <a:t>Why are tsunamis rarely </a:t>
            </a:r>
            <a:r>
              <a:rPr lang="en-US" sz="2400" dirty="0">
                <a:latin typeface="Comic Sans MS" pitchFamily="-112" charset="0"/>
              </a:rPr>
              <a:t>p</a:t>
            </a:r>
            <a:r>
              <a:rPr lang="en-US" sz="2400" dirty="0" smtClean="0">
                <a:latin typeface="Comic Sans MS" pitchFamily="-112" charset="0"/>
              </a:rPr>
              <a:t>roduced by earthquakes along divergent and transform plate boundaries</a:t>
            </a:r>
            <a:r>
              <a:rPr lang="en-US" sz="2400" dirty="0">
                <a:latin typeface="Comic Sans MS" pitchFamily="-112" charset="0"/>
              </a:rPr>
              <a:t>?</a:t>
            </a:r>
          </a:p>
        </p:txBody>
      </p:sp>
    </p:spTree>
    <p:extLst>
      <p:ext uri="{BB962C8B-B14F-4D97-AF65-F5344CB8AC3E}">
        <p14:creationId xmlns:p14="http://schemas.microsoft.com/office/powerpoint/2010/main" val="225283992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subTitle" idx="1"/>
          </p:nvPr>
        </p:nvSpPr>
        <p:spPr>
          <a:xfrm>
            <a:off x="457200" y="609600"/>
            <a:ext cx="8686800" cy="2133600"/>
          </a:xfrm>
        </p:spPr>
        <p:txBody>
          <a:bodyPr>
            <a:normAutofit fontScale="92500"/>
          </a:bodyPr>
          <a:lstStyle/>
          <a:p>
            <a:pPr marL="227013" indent="-227013" algn="l" eaLnBrk="1" hangingPunct="1">
              <a:lnSpc>
                <a:spcPts val="2600"/>
              </a:lnSpc>
              <a:buFont typeface="Arial"/>
              <a:buChar char="•"/>
            </a:pPr>
            <a:r>
              <a:rPr lang="en-US" sz="2000" b="1" dirty="0" smtClean="0">
                <a:solidFill>
                  <a:srgbClr val="660066"/>
                </a:solidFill>
                <a:latin typeface="Comic Sans MS"/>
                <a:ea typeface="ＭＳ Ｐゴシック" pitchFamily="30" charset="-128"/>
                <a:cs typeface="Comic Sans MS"/>
              </a:rPr>
              <a:t>Earthquake engineering works. </a:t>
            </a:r>
            <a:br>
              <a:rPr lang="en-US" sz="2000" b="1" dirty="0" smtClean="0">
                <a:solidFill>
                  <a:srgbClr val="660066"/>
                </a:solidFill>
                <a:latin typeface="Comic Sans MS"/>
                <a:ea typeface="ＭＳ Ｐゴシック" pitchFamily="30" charset="-128"/>
                <a:cs typeface="Comic Sans MS"/>
              </a:rPr>
            </a:br>
            <a:r>
              <a:rPr lang="en-US" sz="2000" dirty="0" smtClean="0">
                <a:solidFill>
                  <a:srgbClr val="660066"/>
                </a:solidFill>
                <a:latin typeface="Comic Sans MS"/>
                <a:ea typeface="ＭＳ Ｐゴシック" pitchFamily="30" charset="-128"/>
                <a:cs typeface="Comic Sans MS"/>
              </a:rPr>
              <a:t>Few buildings collapsed during the Tohoku earthquake.</a:t>
            </a:r>
            <a:br>
              <a:rPr lang="en-US" sz="2000" dirty="0" smtClean="0">
                <a:solidFill>
                  <a:srgbClr val="660066"/>
                </a:solidFill>
                <a:latin typeface="Comic Sans MS"/>
                <a:ea typeface="ＭＳ Ｐゴシック" pitchFamily="30" charset="-128"/>
                <a:cs typeface="Comic Sans MS"/>
              </a:rPr>
            </a:br>
            <a:r>
              <a:rPr lang="en-US" sz="2000" dirty="0" smtClean="0">
                <a:solidFill>
                  <a:srgbClr val="660066"/>
                </a:solidFill>
                <a:latin typeface="Comic Sans MS"/>
                <a:ea typeface="ＭＳ Ｐゴシック" pitchFamily="30" charset="-128"/>
                <a:cs typeface="Comic Sans MS"/>
              </a:rPr>
              <a:t>Cascadia must construct earthquake-resilient built environment.</a:t>
            </a:r>
          </a:p>
          <a:p>
            <a:pPr marL="227013" indent="-227013" algn="l" eaLnBrk="1" hangingPunct="1">
              <a:lnSpc>
                <a:spcPts val="2600"/>
              </a:lnSpc>
              <a:buFont typeface="Arial"/>
              <a:buChar char="•"/>
            </a:pPr>
            <a:r>
              <a:rPr lang="en-US" sz="2000" b="1" dirty="0" smtClean="0">
                <a:solidFill>
                  <a:srgbClr val="660066"/>
                </a:solidFill>
                <a:latin typeface="Comic Sans MS"/>
                <a:ea typeface="ＭＳ Ｐゴシック" pitchFamily="30" charset="-128"/>
                <a:cs typeface="Comic Sans MS"/>
              </a:rPr>
              <a:t>Earthquake and tsunami </a:t>
            </a:r>
            <a:r>
              <a:rPr lang="en-US" sz="2000" b="1" dirty="0">
                <a:solidFill>
                  <a:srgbClr val="660066"/>
                </a:solidFill>
                <a:latin typeface="Comic Sans MS"/>
                <a:ea typeface="ＭＳ Ｐゴシック" pitchFamily="30" charset="-128"/>
                <a:cs typeface="Comic Sans MS"/>
              </a:rPr>
              <a:t>hazards education </a:t>
            </a:r>
            <a:r>
              <a:rPr lang="en-US" sz="2000" b="1" dirty="0" smtClean="0">
                <a:solidFill>
                  <a:srgbClr val="660066"/>
                </a:solidFill>
                <a:latin typeface="Comic Sans MS"/>
                <a:ea typeface="ＭＳ Ｐゴシック" pitchFamily="30" charset="-128"/>
                <a:cs typeface="Comic Sans MS"/>
              </a:rPr>
              <a:t>improves </a:t>
            </a:r>
            <a:r>
              <a:rPr lang="en-US" sz="2000" b="1" dirty="0">
                <a:solidFill>
                  <a:srgbClr val="660066"/>
                </a:solidFill>
                <a:latin typeface="Comic Sans MS"/>
                <a:ea typeface="ＭＳ Ｐゴシック" pitchFamily="30" charset="-128"/>
                <a:cs typeface="Comic Sans MS"/>
              </a:rPr>
              <a:t>public safety.</a:t>
            </a:r>
            <a:br>
              <a:rPr lang="en-US" sz="2000" b="1" dirty="0">
                <a:solidFill>
                  <a:srgbClr val="660066"/>
                </a:solidFill>
                <a:latin typeface="Comic Sans MS"/>
                <a:ea typeface="ＭＳ Ｐゴシック" pitchFamily="30" charset="-128"/>
                <a:cs typeface="Comic Sans MS"/>
              </a:rPr>
            </a:br>
            <a:r>
              <a:rPr lang="en-US" sz="2000" dirty="0">
                <a:solidFill>
                  <a:srgbClr val="660066"/>
                </a:solidFill>
                <a:latin typeface="Comic Sans MS"/>
                <a:ea typeface="ＭＳ Ｐゴシック" pitchFamily="30" charset="-128"/>
                <a:cs typeface="Comic Sans MS"/>
              </a:rPr>
              <a:t>Tohoku tsunami inundation zone had 95% survival rate while </a:t>
            </a:r>
            <a:br>
              <a:rPr lang="en-US" sz="2000" dirty="0">
                <a:solidFill>
                  <a:srgbClr val="660066"/>
                </a:solidFill>
                <a:latin typeface="Comic Sans MS"/>
                <a:ea typeface="ＭＳ Ｐゴシック" pitchFamily="30" charset="-128"/>
                <a:cs typeface="Comic Sans MS"/>
              </a:rPr>
            </a:br>
            <a:r>
              <a:rPr lang="en-US" sz="2000" dirty="0">
                <a:solidFill>
                  <a:srgbClr val="660066"/>
                </a:solidFill>
                <a:latin typeface="Comic Sans MS"/>
                <a:ea typeface="ＭＳ Ｐゴシック" pitchFamily="30" charset="-128"/>
                <a:cs typeface="Comic Sans MS"/>
              </a:rPr>
              <a:t>Banda Aceh inundation zone had 10% survival rate</a:t>
            </a:r>
            <a:r>
              <a:rPr lang="en-US" sz="2000" dirty="0" smtClean="0">
                <a:solidFill>
                  <a:srgbClr val="660066"/>
                </a:solidFill>
                <a:latin typeface="Comic Sans MS"/>
                <a:ea typeface="ＭＳ Ｐゴシック" pitchFamily="30" charset="-128"/>
                <a:cs typeface="Comic Sans MS"/>
              </a:rPr>
              <a:t>.</a:t>
            </a:r>
            <a:endParaRPr lang="en-US" sz="2000" dirty="0">
              <a:solidFill>
                <a:srgbClr val="660066"/>
              </a:solidFill>
              <a:latin typeface="Comic Sans MS"/>
              <a:ea typeface="ＭＳ Ｐゴシック" pitchFamily="30" charset="-128"/>
              <a:cs typeface="Comic Sans MS"/>
            </a:endParaRPr>
          </a:p>
        </p:txBody>
      </p:sp>
      <p:sp>
        <p:nvSpPr>
          <p:cNvPr id="10" name="Rectangle 2"/>
          <p:cNvSpPr txBox="1">
            <a:spLocks noChangeArrowheads="1"/>
          </p:cNvSpPr>
          <p:nvPr/>
        </p:nvSpPr>
        <p:spPr bwMode="auto">
          <a:xfrm>
            <a:off x="762000" y="0"/>
            <a:ext cx="82296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000" kern="1200">
                <a:solidFill>
                  <a:schemeClr val="tx1"/>
                </a:solidFill>
                <a:latin typeface="Comic Sans MS" pitchFamily="66" charset="0"/>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9pPr>
          </a:lstStyle>
          <a:p>
            <a:pPr eaLnBrk="1" hangingPunct="1"/>
            <a:r>
              <a:rPr lang="en-US" sz="3600" dirty="0" smtClean="0">
                <a:solidFill>
                  <a:srgbClr val="660066"/>
                </a:solidFill>
                <a:latin typeface="Comic Sans MS" pitchFamily="30" charset="0"/>
                <a:ea typeface="ＭＳ Ｐゴシック" pitchFamily="30" charset="-128"/>
                <a:cs typeface="ＭＳ Ｐゴシック" pitchFamily="30" charset="-128"/>
              </a:rPr>
              <a:t>Lessons from Tohoku, Japan</a:t>
            </a:r>
            <a:endParaRPr lang="en-US" sz="3600" dirty="0">
              <a:solidFill>
                <a:srgbClr val="660066"/>
              </a:solidFill>
              <a:latin typeface="Comic Sans MS" pitchFamily="30" charset="0"/>
              <a:ea typeface="ＭＳ Ｐゴシック" pitchFamily="30" charset="-128"/>
              <a:cs typeface="ＭＳ Ｐゴシック" pitchFamily="30" charset="-128"/>
            </a:endParaRPr>
          </a:p>
        </p:txBody>
      </p:sp>
      <p:pic>
        <p:nvPicPr>
          <p:cNvPr id="5" name="Picture 4" descr="21stones-articleLar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4618" y="2819400"/>
            <a:ext cx="6650182" cy="3657600"/>
          </a:xfrm>
          <a:prstGeom prst="rect">
            <a:avLst/>
          </a:prstGeom>
          <a:ln w="28575" cmpd="sng">
            <a:solidFill>
              <a:srgbClr val="660066"/>
            </a:solidFill>
          </a:ln>
          <a:effectLst>
            <a:outerShdw blurRad="50800" dist="38100" dir="2700000" algn="tl" rotWithShape="0">
              <a:prstClr val="black">
                <a:alpha val="40000"/>
              </a:prstClr>
            </a:outerShdw>
          </a:effectLst>
        </p:spPr>
      </p:pic>
      <p:sp>
        <p:nvSpPr>
          <p:cNvPr id="7" name="Title 1"/>
          <p:cNvSpPr txBox="1">
            <a:spLocks/>
          </p:cNvSpPr>
          <p:nvPr/>
        </p:nvSpPr>
        <p:spPr bwMode="auto">
          <a:xfrm>
            <a:off x="1600200" y="5710518"/>
            <a:ext cx="6248400" cy="762000"/>
          </a:xfrm>
          <a:prstGeom prst="rect">
            <a:avLst/>
          </a:prstGeom>
          <a:solidFill>
            <a:schemeClr val="tx1">
              <a:alpha val="50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fontScale="70000" lnSpcReduction="20000"/>
          </a:bodyPr>
          <a:lstStyle>
            <a:lvl1pPr algn="ctr" rtl="0" eaLnBrk="0" fontAlgn="base" hangingPunct="0">
              <a:spcBef>
                <a:spcPct val="0"/>
              </a:spcBef>
              <a:spcAft>
                <a:spcPct val="0"/>
              </a:spcAft>
              <a:defRPr sz="4000" kern="1200">
                <a:solidFill>
                  <a:schemeClr val="tx1"/>
                </a:solidFill>
                <a:latin typeface="Comic Sans MS" pitchFamily="66" charset="0"/>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9pPr>
          </a:lstStyle>
          <a:p>
            <a:pPr algn="l"/>
            <a:r>
              <a:rPr lang="en-US" sz="3600" dirty="0" smtClean="0">
                <a:solidFill>
                  <a:schemeClr val="bg1"/>
                </a:solidFill>
                <a:latin typeface="Comic Sans MS"/>
                <a:cs typeface="Comic Sans MS"/>
              </a:rPr>
              <a:t>Tsunami Stones on Hillsides</a:t>
            </a:r>
          </a:p>
          <a:p>
            <a:pPr algn="l"/>
            <a:r>
              <a:rPr lang="en-US" sz="3600" dirty="0" smtClean="0">
                <a:solidFill>
                  <a:schemeClr val="bg1"/>
                </a:solidFill>
                <a:latin typeface="Comic Sans MS"/>
                <a:cs typeface="Comic Sans MS"/>
              </a:rPr>
              <a:t>Message: “Do not build below this level.”</a:t>
            </a:r>
            <a:endParaRPr lang="en-US" sz="3600" dirty="0">
              <a:solidFill>
                <a:schemeClr val="bg1"/>
              </a:solidFill>
              <a:latin typeface="Comic Sans MS"/>
              <a:cs typeface="Comic Sans MS"/>
            </a:endParaRPr>
          </a:p>
        </p:txBody>
      </p:sp>
    </p:spTree>
    <p:extLst>
      <p:ext uri="{BB962C8B-B14F-4D97-AF65-F5344CB8AC3E}">
        <p14:creationId xmlns:p14="http://schemas.microsoft.com/office/powerpoint/2010/main" val="1108065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wipe(left)">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wipe(left)">
                                      <p:cBhvr>
                                        <p:cTn id="12" dur="500"/>
                                        <p:tgtEl>
                                          <p:spTgt spid="307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028" descr="ShovelSca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115888"/>
            <a:ext cx="8686800" cy="6513512"/>
          </a:xfrm>
          <a:prstGeom prst="rect">
            <a:avLst/>
          </a:prstGeom>
          <a:noFill/>
          <a:ln w="38100" cap="flat" cmpd="sng" algn="ctr">
            <a:solidFill>
              <a:srgbClr val="660066"/>
            </a:solidFill>
            <a:prstDash val="solid"/>
            <a:miter lim="800000"/>
            <a:headEnd type="none" w="med" len="med"/>
            <a:tailEnd type="none" w="med" len="med"/>
          </a:ln>
          <a:effectLst>
            <a:outerShdw blurRad="50800" dist="38100" dir="2700000">
              <a:srgbClr val="000000">
                <a:alpha val="43000"/>
              </a:srgbClr>
            </a:outerShdw>
          </a:effectLst>
        </p:spPr>
      </p:pic>
      <p:sp>
        <p:nvSpPr>
          <p:cNvPr id="472069" name="AutoShape 1029"/>
          <p:cNvSpPr>
            <a:spLocks noChangeArrowheads="1"/>
          </p:cNvSpPr>
          <p:nvPr/>
        </p:nvSpPr>
        <p:spPr bwMode="auto">
          <a:xfrm>
            <a:off x="4343400" y="3278188"/>
            <a:ext cx="2667000" cy="685800"/>
          </a:xfrm>
          <a:prstGeom prst="rightArrow">
            <a:avLst>
              <a:gd name="adj1" fmla="val 50000"/>
              <a:gd name="adj2" fmla="val 97222"/>
            </a:avLst>
          </a:prstGeom>
          <a:solidFill>
            <a:srgbClr val="FFFFFF">
              <a:alpha val="40000"/>
            </a:srgbClr>
          </a:solidFill>
          <a:ln w="28575" cap="flat" cmpd="sng" algn="ctr">
            <a:solidFill>
              <a:srgbClr val="660066"/>
            </a:solidFill>
            <a:prstDash val="solid"/>
            <a:miter lim="800000"/>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endParaRPr lang="en-US">
              <a:solidFill>
                <a:srgbClr val="660066"/>
              </a:solidFill>
              <a:latin typeface="Comic Sans MS"/>
              <a:cs typeface="Comic Sans MS"/>
            </a:endParaRPr>
          </a:p>
        </p:txBody>
      </p:sp>
      <p:sp>
        <p:nvSpPr>
          <p:cNvPr id="472070" name="Rectangle 1030"/>
          <p:cNvSpPr>
            <a:spLocks noChangeArrowheads="1"/>
          </p:cNvSpPr>
          <p:nvPr/>
        </p:nvSpPr>
        <p:spPr bwMode="auto">
          <a:xfrm>
            <a:off x="4800600" y="3352800"/>
            <a:ext cx="1015723" cy="461665"/>
          </a:xfrm>
          <a:prstGeom prst="rect">
            <a:avLst/>
          </a:prstGeom>
          <a:noFill/>
          <a:ln w="9525">
            <a:noFill/>
            <a:miter lim="800000"/>
            <a:headEnd/>
            <a:tailEnd/>
          </a:ln>
        </p:spPr>
        <p:txBody>
          <a:bodyPr wrap="square">
            <a:prstTxWarp prst="textNoShape">
              <a:avLst/>
            </a:prstTxWarp>
            <a:spAutoFit/>
          </a:bodyPr>
          <a:lstStyle/>
          <a:p>
            <a:pPr>
              <a:buFontTx/>
              <a:buNone/>
            </a:pPr>
            <a:r>
              <a:rPr lang="en-US" sz="2400" dirty="0">
                <a:solidFill>
                  <a:srgbClr val="660066"/>
                </a:solidFill>
                <a:latin typeface="Comic Sans MS"/>
                <a:cs typeface="Comic Sans MS"/>
              </a:rPr>
              <a:t>inland</a:t>
            </a:r>
          </a:p>
        </p:txBody>
      </p:sp>
      <p:sp>
        <p:nvSpPr>
          <p:cNvPr id="472071" name="Oval 1031"/>
          <p:cNvSpPr>
            <a:spLocks noChangeArrowheads="1"/>
          </p:cNvSpPr>
          <p:nvPr/>
        </p:nvSpPr>
        <p:spPr bwMode="auto">
          <a:xfrm>
            <a:off x="4876800" y="3886200"/>
            <a:ext cx="1143000" cy="762000"/>
          </a:xfrm>
          <a:prstGeom prst="ellipse">
            <a:avLst/>
          </a:prstGeom>
          <a:noFill/>
          <a:ln w="38100">
            <a:solidFill>
              <a:srgbClr val="FF0000"/>
            </a:solidFill>
            <a:miter lim="800000"/>
            <a:headEnd/>
            <a:tailEnd/>
          </a:ln>
        </p:spPr>
        <p:txBody>
          <a:bodyPr wrap="none" anchor="ctr">
            <a:prstTxWarp prst="textNoShape">
              <a:avLst/>
            </a:prstTxWarp>
          </a:bodyPr>
          <a:lstStyle/>
          <a:p>
            <a:endParaRPr lang="en-US">
              <a:solidFill>
                <a:srgbClr val="660066"/>
              </a:solidFill>
              <a:latin typeface="Comic Sans MS"/>
              <a:cs typeface="Comic Sans MS"/>
            </a:endParaRPr>
          </a:p>
        </p:txBody>
      </p:sp>
      <p:sp>
        <p:nvSpPr>
          <p:cNvPr id="472072" name="Rectangle 1032"/>
          <p:cNvSpPr>
            <a:spLocks noChangeArrowheads="1"/>
          </p:cNvSpPr>
          <p:nvPr/>
        </p:nvSpPr>
        <p:spPr bwMode="auto">
          <a:xfrm>
            <a:off x="3657600" y="4724400"/>
            <a:ext cx="3252814" cy="461665"/>
          </a:xfrm>
          <a:prstGeom prst="rect">
            <a:avLst/>
          </a:prstGeom>
          <a:noFill/>
          <a:ln w="9525">
            <a:noFill/>
            <a:miter lim="800000"/>
            <a:headEnd/>
            <a:tailEnd/>
          </a:ln>
        </p:spPr>
        <p:txBody>
          <a:bodyPr wrap="none">
            <a:prstTxWarp prst="textNoShape">
              <a:avLst/>
            </a:prstTxWarp>
            <a:spAutoFit/>
          </a:bodyPr>
          <a:lstStyle/>
          <a:p>
            <a:pPr>
              <a:buFontTx/>
              <a:buNone/>
            </a:pPr>
            <a:r>
              <a:rPr lang="en-US" sz="2400" dirty="0">
                <a:solidFill>
                  <a:srgbClr val="FFFF00"/>
                </a:solidFill>
                <a:latin typeface="Comic Sans MS"/>
                <a:cs typeface="Comic Sans MS"/>
              </a:rPr>
              <a:t>Clump of marsh grass</a:t>
            </a:r>
          </a:p>
        </p:txBody>
      </p:sp>
      <p:sp>
        <p:nvSpPr>
          <p:cNvPr id="472073" name="Line 1033"/>
          <p:cNvSpPr>
            <a:spLocks noChangeShapeType="1"/>
          </p:cNvSpPr>
          <p:nvPr/>
        </p:nvSpPr>
        <p:spPr bwMode="auto">
          <a:xfrm flipV="1">
            <a:off x="2743200" y="2859088"/>
            <a:ext cx="609600" cy="1752600"/>
          </a:xfrm>
          <a:prstGeom prst="line">
            <a:avLst/>
          </a:prstGeom>
          <a:noFill/>
          <a:ln w="57150">
            <a:solidFill>
              <a:srgbClr val="FF0000"/>
            </a:solidFill>
            <a:miter lim="800000"/>
            <a:headEnd type="triangle" w="med" len="med"/>
            <a:tailEnd/>
          </a:ln>
        </p:spPr>
        <p:txBody>
          <a:bodyPr wrap="none" anchor="ctr">
            <a:prstTxWarp prst="textNoShape">
              <a:avLst/>
            </a:prstTxWarp>
          </a:bodyPr>
          <a:lstStyle/>
          <a:p>
            <a:endParaRPr lang="en-US">
              <a:solidFill>
                <a:srgbClr val="660066"/>
              </a:solidFill>
              <a:latin typeface="Comic Sans MS"/>
              <a:cs typeface="Comic Sans MS"/>
            </a:endParaRPr>
          </a:p>
        </p:txBody>
      </p:sp>
      <p:sp>
        <p:nvSpPr>
          <p:cNvPr id="472074" name="Line 1034"/>
          <p:cNvSpPr>
            <a:spLocks noChangeShapeType="1"/>
          </p:cNvSpPr>
          <p:nvPr/>
        </p:nvSpPr>
        <p:spPr bwMode="auto">
          <a:xfrm flipV="1">
            <a:off x="3048000" y="2782888"/>
            <a:ext cx="609600" cy="1905000"/>
          </a:xfrm>
          <a:prstGeom prst="line">
            <a:avLst/>
          </a:prstGeom>
          <a:noFill/>
          <a:ln w="57150">
            <a:solidFill>
              <a:srgbClr val="FF0000"/>
            </a:solidFill>
            <a:miter lim="800000"/>
            <a:headEnd type="triangle" w="med" len="med"/>
            <a:tailEnd/>
          </a:ln>
        </p:spPr>
        <p:txBody>
          <a:bodyPr wrap="none" anchor="ctr">
            <a:prstTxWarp prst="textNoShape">
              <a:avLst/>
            </a:prstTxWarp>
          </a:bodyPr>
          <a:lstStyle/>
          <a:p>
            <a:endParaRPr lang="en-US">
              <a:solidFill>
                <a:srgbClr val="660066"/>
              </a:solidFill>
              <a:latin typeface="Comic Sans MS"/>
              <a:cs typeface="Comic Sans MS"/>
            </a:endParaRPr>
          </a:p>
        </p:txBody>
      </p:sp>
      <p:sp>
        <p:nvSpPr>
          <p:cNvPr id="472075" name="Line 1035"/>
          <p:cNvSpPr>
            <a:spLocks noChangeShapeType="1"/>
          </p:cNvSpPr>
          <p:nvPr/>
        </p:nvSpPr>
        <p:spPr bwMode="auto">
          <a:xfrm flipV="1">
            <a:off x="3276600" y="2706688"/>
            <a:ext cx="685800" cy="2057400"/>
          </a:xfrm>
          <a:prstGeom prst="line">
            <a:avLst/>
          </a:prstGeom>
          <a:noFill/>
          <a:ln w="57150">
            <a:solidFill>
              <a:srgbClr val="FF0000"/>
            </a:solidFill>
            <a:miter lim="800000"/>
            <a:headEnd type="triangle" w="med" len="med"/>
            <a:tailEnd/>
          </a:ln>
        </p:spPr>
        <p:txBody>
          <a:bodyPr wrap="none" anchor="ctr">
            <a:prstTxWarp prst="textNoShape">
              <a:avLst/>
            </a:prstTxWarp>
          </a:bodyPr>
          <a:lstStyle/>
          <a:p>
            <a:endParaRPr lang="en-US">
              <a:solidFill>
                <a:srgbClr val="660066"/>
              </a:solidFill>
              <a:latin typeface="Comic Sans MS"/>
              <a:cs typeface="Comic Sans MS"/>
            </a:endParaRPr>
          </a:p>
        </p:txBody>
      </p:sp>
      <p:sp>
        <p:nvSpPr>
          <p:cNvPr id="472076" name="Rectangle 1036"/>
          <p:cNvSpPr>
            <a:spLocks noChangeArrowheads="1"/>
          </p:cNvSpPr>
          <p:nvPr/>
        </p:nvSpPr>
        <p:spPr bwMode="auto">
          <a:xfrm>
            <a:off x="2514600" y="1716088"/>
            <a:ext cx="5181600" cy="798512"/>
          </a:xfrm>
          <a:prstGeom prst="rect">
            <a:avLst/>
          </a:prstGeom>
          <a:solidFill>
            <a:srgbClr val="FFFFFF">
              <a:alpha val="40000"/>
            </a:srgbClr>
          </a:solidFill>
          <a:ln w="9525">
            <a:solidFill>
              <a:srgbClr val="660066"/>
            </a:solidFill>
            <a:miter lim="800000"/>
            <a:headEnd/>
            <a:tailEnd/>
          </a:ln>
        </p:spPr>
        <p:txBody>
          <a:bodyPr wrap="none" anchor="ctr">
            <a:prstTxWarp prst="textNoShape">
              <a:avLst/>
            </a:prstTxWarp>
          </a:bodyPr>
          <a:lstStyle/>
          <a:p>
            <a:pPr>
              <a:buFontTx/>
              <a:buNone/>
            </a:pPr>
            <a:endParaRPr lang="en-US">
              <a:solidFill>
                <a:srgbClr val="660066"/>
              </a:solidFill>
              <a:latin typeface="Comic Sans MS"/>
              <a:cs typeface="Comic Sans MS"/>
            </a:endParaRPr>
          </a:p>
        </p:txBody>
      </p:sp>
      <p:sp>
        <p:nvSpPr>
          <p:cNvPr id="472077" name="Rectangle 1037"/>
          <p:cNvSpPr>
            <a:spLocks noChangeArrowheads="1"/>
          </p:cNvSpPr>
          <p:nvPr/>
        </p:nvSpPr>
        <p:spPr bwMode="auto">
          <a:xfrm>
            <a:off x="2522538" y="1639888"/>
            <a:ext cx="5108189" cy="830997"/>
          </a:xfrm>
          <a:prstGeom prst="rect">
            <a:avLst/>
          </a:prstGeom>
          <a:noFill/>
          <a:ln w="9525">
            <a:noFill/>
            <a:miter lim="800000"/>
            <a:headEnd/>
            <a:tailEnd/>
          </a:ln>
        </p:spPr>
        <p:txBody>
          <a:bodyPr wrap="none">
            <a:prstTxWarp prst="textNoShape">
              <a:avLst/>
            </a:prstTxWarp>
            <a:spAutoFit/>
          </a:bodyPr>
          <a:lstStyle/>
          <a:p>
            <a:pPr>
              <a:buFontTx/>
              <a:buNone/>
            </a:pPr>
            <a:r>
              <a:rPr lang="en-US" sz="2400" dirty="0">
                <a:solidFill>
                  <a:srgbClr val="660066"/>
                </a:solidFill>
                <a:latin typeface="Comic Sans MS"/>
                <a:cs typeface="Comic Sans MS"/>
              </a:rPr>
              <a:t>Multiple sand layers.</a:t>
            </a:r>
          </a:p>
          <a:p>
            <a:pPr>
              <a:buFontTx/>
              <a:buNone/>
            </a:pPr>
            <a:r>
              <a:rPr lang="en-US" sz="2400" dirty="0">
                <a:solidFill>
                  <a:srgbClr val="660066"/>
                </a:solidFill>
                <a:latin typeface="Comic Sans MS"/>
                <a:cs typeface="Comic Sans MS"/>
              </a:rPr>
              <a:t>One for each wave of the tsunami! </a:t>
            </a:r>
          </a:p>
        </p:txBody>
      </p:sp>
      <p:sp>
        <p:nvSpPr>
          <p:cNvPr id="12" name="Rectangle 1032"/>
          <p:cNvSpPr>
            <a:spLocks noChangeArrowheads="1"/>
          </p:cNvSpPr>
          <p:nvPr/>
        </p:nvSpPr>
        <p:spPr bwMode="auto">
          <a:xfrm>
            <a:off x="2057400" y="228600"/>
            <a:ext cx="5878858" cy="646331"/>
          </a:xfrm>
          <a:prstGeom prst="rect">
            <a:avLst/>
          </a:prstGeom>
          <a:noFill/>
          <a:ln w="9525">
            <a:noFill/>
            <a:miter lim="800000"/>
            <a:headEnd/>
            <a:tailEnd/>
          </a:ln>
        </p:spPr>
        <p:txBody>
          <a:bodyPr wrap="none">
            <a:prstTxWarp prst="textNoShape">
              <a:avLst/>
            </a:prstTxWarp>
            <a:spAutoFit/>
          </a:bodyPr>
          <a:lstStyle/>
          <a:p>
            <a:pPr eaLnBrk="1" hangingPunct="1">
              <a:spcBef>
                <a:spcPct val="20000"/>
              </a:spcBef>
            </a:pPr>
            <a:r>
              <a:rPr kumimoji="1" lang="en-US" sz="3600" i="1" dirty="0" err="1" smtClean="0">
                <a:solidFill>
                  <a:srgbClr val="FFFF00"/>
                </a:solidFill>
                <a:latin typeface="Comic Sans MS"/>
                <a:cs typeface="Comic Sans MS"/>
              </a:rPr>
              <a:t>Cascadia</a:t>
            </a:r>
            <a:r>
              <a:rPr kumimoji="1" lang="en-US" sz="3600" i="1" dirty="0" smtClean="0">
                <a:solidFill>
                  <a:srgbClr val="FFFF00"/>
                </a:solidFill>
                <a:latin typeface="Comic Sans MS"/>
                <a:cs typeface="Comic Sans MS"/>
              </a:rPr>
              <a:t> Tsunami Geology</a:t>
            </a:r>
            <a:endParaRPr kumimoji="1" lang="en-US" sz="3600" i="1" dirty="0">
              <a:solidFill>
                <a:srgbClr val="FFFF00"/>
              </a:solidFill>
              <a:latin typeface="Comic Sans MS"/>
              <a:cs typeface="Comic Sans MS"/>
            </a:endParaRPr>
          </a:p>
        </p:txBody>
      </p:sp>
    </p:spTree>
    <p:extLst>
      <p:ext uri="{BB962C8B-B14F-4D97-AF65-F5344CB8AC3E}">
        <p14:creationId xmlns:p14="http://schemas.microsoft.com/office/powerpoint/2010/main" val="214893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2073"/>
                                        </p:tgtEl>
                                        <p:attrNameLst>
                                          <p:attrName>style.visibility</p:attrName>
                                        </p:attrNameLst>
                                      </p:cBhvr>
                                      <p:to>
                                        <p:strVal val="visible"/>
                                      </p:to>
                                    </p:set>
                                    <p:animEffect transition="in" filter="wipe(up)">
                                      <p:cBhvr>
                                        <p:cTn id="7" dur="500"/>
                                        <p:tgtEl>
                                          <p:spTgt spid="47207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72074"/>
                                        </p:tgtEl>
                                        <p:attrNameLst>
                                          <p:attrName>style.visibility</p:attrName>
                                        </p:attrNameLst>
                                      </p:cBhvr>
                                      <p:to>
                                        <p:strVal val="visible"/>
                                      </p:to>
                                    </p:set>
                                    <p:animEffect transition="in" filter="wipe(up)">
                                      <p:cBhvr>
                                        <p:cTn id="11" dur="500"/>
                                        <p:tgtEl>
                                          <p:spTgt spid="47207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72075"/>
                                        </p:tgtEl>
                                        <p:attrNameLst>
                                          <p:attrName>style.visibility</p:attrName>
                                        </p:attrNameLst>
                                      </p:cBhvr>
                                      <p:to>
                                        <p:strVal val="visible"/>
                                      </p:to>
                                    </p:set>
                                    <p:animEffect transition="in" filter="wipe(up)">
                                      <p:cBhvr>
                                        <p:cTn id="15" dur="500"/>
                                        <p:tgtEl>
                                          <p:spTgt spid="472075"/>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472076"/>
                                        </p:tgtEl>
                                        <p:attrNameLst>
                                          <p:attrName>style.visibility</p:attrName>
                                        </p:attrNameLst>
                                      </p:cBhvr>
                                      <p:to>
                                        <p:strVal val="visible"/>
                                      </p:to>
                                    </p:set>
                                    <p:animEffect transition="in" filter="box(out)">
                                      <p:cBhvr>
                                        <p:cTn id="19" dur="500"/>
                                        <p:tgtEl>
                                          <p:spTgt spid="47207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72077"/>
                                        </p:tgtEl>
                                        <p:attrNameLst>
                                          <p:attrName>style.visibility</p:attrName>
                                        </p:attrNameLst>
                                      </p:cBhvr>
                                      <p:to>
                                        <p:strVal val="visible"/>
                                      </p:to>
                                    </p:set>
                                    <p:animEffect transition="in" filter="wipe(left)">
                                      <p:cBhvr>
                                        <p:cTn id="23" dur="500"/>
                                        <p:tgtEl>
                                          <p:spTgt spid="4720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72071"/>
                                        </p:tgtEl>
                                        <p:attrNameLst>
                                          <p:attrName>style.visibility</p:attrName>
                                        </p:attrNameLst>
                                      </p:cBhvr>
                                      <p:to>
                                        <p:strVal val="visible"/>
                                      </p:to>
                                    </p:set>
                                    <p:animEffect transition="in" filter="wipe(left)">
                                      <p:cBhvr>
                                        <p:cTn id="28" dur="500"/>
                                        <p:tgtEl>
                                          <p:spTgt spid="47207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72072"/>
                                        </p:tgtEl>
                                        <p:attrNameLst>
                                          <p:attrName>style.visibility</p:attrName>
                                        </p:attrNameLst>
                                      </p:cBhvr>
                                      <p:to>
                                        <p:strVal val="visible"/>
                                      </p:to>
                                    </p:set>
                                    <p:animEffect transition="in" filter="wipe(left)">
                                      <p:cBhvr>
                                        <p:cTn id="32" dur="500"/>
                                        <p:tgtEl>
                                          <p:spTgt spid="47207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72069"/>
                                        </p:tgtEl>
                                        <p:attrNameLst>
                                          <p:attrName>style.visibility</p:attrName>
                                        </p:attrNameLst>
                                      </p:cBhvr>
                                      <p:to>
                                        <p:strVal val="visible"/>
                                      </p:to>
                                    </p:set>
                                    <p:animEffect transition="in" filter="wipe(left)">
                                      <p:cBhvr>
                                        <p:cTn id="37" dur="500"/>
                                        <p:tgtEl>
                                          <p:spTgt spid="47206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72070"/>
                                        </p:tgtEl>
                                        <p:attrNameLst>
                                          <p:attrName>style.visibility</p:attrName>
                                        </p:attrNameLst>
                                      </p:cBhvr>
                                      <p:to>
                                        <p:strVal val="visible"/>
                                      </p:to>
                                    </p:set>
                                    <p:animEffect transition="in" filter="wipe(left)">
                                      <p:cBhvr>
                                        <p:cTn id="41" dur="500"/>
                                        <p:tgtEl>
                                          <p:spTgt spid="472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9" grpId="0" animBg="1"/>
      <p:bldP spid="472070" grpId="0"/>
      <p:bldP spid="472071" grpId="0" animBg="1"/>
      <p:bldP spid="472072" grpId="0"/>
      <p:bldP spid="472073" grpId="0" animBg="1"/>
      <p:bldP spid="472074" grpId="0" animBg="1"/>
      <p:bldP spid="472075" grpId="0" animBg="1"/>
      <p:bldP spid="472076" grpId="0" animBg="1"/>
      <p:bldP spid="4720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6"/>
          <p:cNvSpPr>
            <a:spLocks noChangeArrowheads="1"/>
          </p:cNvSpPr>
          <p:nvPr/>
        </p:nvSpPr>
        <p:spPr bwMode="auto">
          <a:xfrm>
            <a:off x="1524000" y="76200"/>
            <a:ext cx="7315200" cy="609600"/>
          </a:xfrm>
          <a:prstGeom prst="rect">
            <a:avLst/>
          </a:prstGeom>
          <a:noFill/>
          <a:ln>
            <a:noFill/>
          </a:ln>
          <a:extLst/>
        </p:spPr>
        <p:txBody>
          <a:bodyPr/>
          <a:lstStyle/>
          <a:p>
            <a:pPr algn="ctr">
              <a:lnSpc>
                <a:spcPts val="4000"/>
              </a:lnSpc>
            </a:pPr>
            <a:r>
              <a:rPr lang="en-US" sz="4000" dirty="0">
                <a:solidFill>
                  <a:srgbClr val="660066"/>
                </a:solidFill>
                <a:latin typeface="Comic Sans MS" charset="0"/>
              </a:rPr>
              <a:t>Making a Ghost Forest</a:t>
            </a:r>
          </a:p>
        </p:txBody>
      </p:sp>
      <p:pic>
        <p:nvPicPr>
          <p:cNvPr id="2" name="Picture 1" descr="Ghost Forest Clip.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89558" y="838200"/>
            <a:ext cx="7373442" cy="5486400"/>
          </a:xfrm>
          <a:prstGeom prst="rect">
            <a:avLst/>
          </a:prstGeom>
          <a:ln w="28575" cmpd="sng">
            <a:solidFill>
              <a:srgbClr val="66006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90074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subTitle" idx="1"/>
          </p:nvPr>
        </p:nvSpPr>
        <p:spPr>
          <a:xfrm>
            <a:off x="1066800" y="5410200"/>
            <a:ext cx="6858000" cy="609600"/>
          </a:xfrm>
        </p:spPr>
        <p:txBody>
          <a:bodyPr/>
          <a:lstStyle/>
          <a:p>
            <a:pPr eaLnBrk="1" hangingPunct="1"/>
            <a:r>
              <a:rPr lang="en-US" sz="2600" dirty="0" err="1">
                <a:solidFill>
                  <a:srgbClr val="660066"/>
                </a:solidFill>
                <a:latin typeface="Comic Sans MS" charset="0"/>
                <a:ea typeface="ＭＳ Ｐゴシック" charset="0"/>
                <a:cs typeface="ＭＳ Ｐゴシック" charset="0"/>
              </a:rPr>
              <a:t>Niawiakum</a:t>
            </a:r>
            <a:r>
              <a:rPr lang="en-US" sz="2600" dirty="0">
                <a:solidFill>
                  <a:srgbClr val="660066"/>
                </a:solidFill>
                <a:latin typeface="Comic Sans MS" charset="0"/>
                <a:ea typeface="ＭＳ Ｐゴシック" charset="0"/>
                <a:cs typeface="ＭＳ Ｐゴシック" charset="0"/>
              </a:rPr>
              <a:t> River, east of </a:t>
            </a:r>
            <a:r>
              <a:rPr lang="en-US" sz="2600" dirty="0" err="1">
                <a:solidFill>
                  <a:srgbClr val="660066"/>
                </a:solidFill>
                <a:latin typeface="Comic Sans MS" charset="0"/>
                <a:ea typeface="ＭＳ Ｐゴシック" charset="0"/>
                <a:cs typeface="ＭＳ Ｐゴシック" charset="0"/>
              </a:rPr>
              <a:t>Willapa</a:t>
            </a:r>
            <a:r>
              <a:rPr lang="en-US" sz="2600" dirty="0">
                <a:solidFill>
                  <a:srgbClr val="660066"/>
                </a:solidFill>
                <a:latin typeface="Comic Sans MS" charset="0"/>
                <a:ea typeface="ＭＳ Ｐゴシック" charset="0"/>
                <a:cs typeface="ＭＳ Ｐゴシック" charset="0"/>
              </a:rPr>
              <a:t> Bay, WA.</a:t>
            </a:r>
          </a:p>
        </p:txBody>
      </p:sp>
      <p:sp>
        <p:nvSpPr>
          <p:cNvPr id="6" name="Rectangle 2"/>
          <p:cNvSpPr txBox="1">
            <a:spLocks noChangeArrowheads="1"/>
          </p:cNvSpPr>
          <p:nvPr/>
        </p:nvSpPr>
        <p:spPr bwMode="auto">
          <a:xfrm>
            <a:off x="2133600" y="152400"/>
            <a:ext cx="4724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000" kern="1200">
                <a:solidFill>
                  <a:schemeClr val="tx1"/>
                </a:solidFill>
                <a:latin typeface="Comic Sans MS" pitchFamily="66" charset="0"/>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9pPr>
          </a:lstStyle>
          <a:p>
            <a:pPr eaLnBrk="1" hangingPunct="1"/>
            <a:r>
              <a:rPr lang="en-US" sz="3600" dirty="0" smtClean="0">
                <a:solidFill>
                  <a:srgbClr val="660066"/>
                </a:solidFill>
                <a:latin typeface="Comic Sans MS" pitchFamily="30" charset="0"/>
                <a:ea typeface="ＭＳ Ｐゴシック" pitchFamily="30" charset="-128"/>
                <a:cs typeface="ＭＳ Ｐゴシック" pitchFamily="30" charset="-128"/>
              </a:rPr>
              <a:t>Buried Forest Soils</a:t>
            </a:r>
            <a:endParaRPr lang="en-US" sz="3600" dirty="0">
              <a:solidFill>
                <a:srgbClr val="660066"/>
              </a:solidFill>
              <a:latin typeface="Comic Sans MS" pitchFamily="30" charset="0"/>
              <a:ea typeface="ＭＳ Ｐゴシック" pitchFamily="30" charset="-128"/>
              <a:cs typeface="ＭＳ Ｐゴシック" pitchFamily="30" charset="-128"/>
            </a:endParaRPr>
          </a:p>
        </p:txBody>
      </p:sp>
      <p:pic>
        <p:nvPicPr>
          <p:cNvPr id="2" name="Picture 1" descr="TwoRootLevel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5400" y="838200"/>
            <a:ext cx="6096000" cy="4572000"/>
          </a:xfrm>
          <a:prstGeom prst="rect">
            <a:avLst/>
          </a:prstGeom>
          <a:ln w="28575" cmpd="sng">
            <a:solidFill>
              <a:srgbClr val="660066"/>
            </a:solidFill>
          </a:ln>
          <a:effectLst>
            <a:outerShdw blurRad="50800" dist="38100" dir="2700000" algn="tl" rotWithShape="0">
              <a:prstClr val="black">
                <a:alpha val="40000"/>
              </a:prstClr>
            </a:outerShdw>
          </a:effectLst>
        </p:spPr>
      </p:pic>
      <p:grpSp>
        <p:nvGrpSpPr>
          <p:cNvPr id="7" name="Group 6"/>
          <p:cNvGrpSpPr/>
          <p:nvPr/>
        </p:nvGrpSpPr>
        <p:grpSpPr>
          <a:xfrm>
            <a:off x="7391400" y="3195935"/>
            <a:ext cx="1502191" cy="537865"/>
            <a:chOff x="7391400" y="3424535"/>
            <a:chExt cx="1502191" cy="537865"/>
          </a:xfrm>
        </p:grpSpPr>
        <p:sp>
          <p:nvSpPr>
            <p:cNvPr id="3" name="Left Arrow 2"/>
            <p:cNvSpPr/>
            <p:nvPr/>
          </p:nvSpPr>
          <p:spPr>
            <a:xfrm>
              <a:off x="7391400" y="3810000"/>
              <a:ext cx="685800" cy="152400"/>
            </a:xfrm>
            <a:prstGeom prst="lef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467600" y="3424535"/>
              <a:ext cx="1425991" cy="461665"/>
            </a:xfrm>
            <a:prstGeom prst="rect">
              <a:avLst/>
            </a:prstGeom>
            <a:noFill/>
          </p:spPr>
          <p:txBody>
            <a:bodyPr wrap="none" rtlCol="0">
              <a:spAutoFit/>
            </a:bodyPr>
            <a:lstStyle/>
            <a:p>
              <a:r>
                <a:rPr lang="en-US" sz="2400" dirty="0" smtClean="0">
                  <a:solidFill>
                    <a:srgbClr val="660066"/>
                  </a:solidFill>
                  <a:latin typeface="Comic Sans MS"/>
                  <a:cs typeface="Comic Sans MS"/>
                </a:rPr>
                <a:t>1700 AD</a:t>
              </a:r>
              <a:endParaRPr lang="en-US" sz="2400" dirty="0">
                <a:solidFill>
                  <a:srgbClr val="660066"/>
                </a:solidFill>
                <a:latin typeface="Comic Sans MS"/>
                <a:cs typeface="Comic Sans MS"/>
              </a:endParaRPr>
            </a:p>
          </p:txBody>
        </p:sp>
      </p:grpSp>
      <p:grpSp>
        <p:nvGrpSpPr>
          <p:cNvPr id="9" name="Group 8"/>
          <p:cNvGrpSpPr/>
          <p:nvPr/>
        </p:nvGrpSpPr>
        <p:grpSpPr>
          <a:xfrm>
            <a:off x="7391400" y="3810000"/>
            <a:ext cx="1750306" cy="533400"/>
            <a:chOff x="7391400" y="4038600"/>
            <a:chExt cx="1750306" cy="533400"/>
          </a:xfrm>
        </p:grpSpPr>
        <p:sp>
          <p:nvSpPr>
            <p:cNvPr id="8" name="Left Arrow 7"/>
            <p:cNvSpPr/>
            <p:nvPr/>
          </p:nvSpPr>
          <p:spPr>
            <a:xfrm>
              <a:off x="7391400" y="4038600"/>
              <a:ext cx="685800" cy="152400"/>
            </a:xfrm>
            <a:prstGeom prst="lef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467600" y="4110335"/>
              <a:ext cx="1674106" cy="461665"/>
            </a:xfrm>
            <a:prstGeom prst="rect">
              <a:avLst/>
            </a:prstGeom>
            <a:noFill/>
          </p:spPr>
          <p:txBody>
            <a:bodyPr wrap="none" rtlCol="0">
              <a:spAutoFit/>
            </a:bodyPr>
            <a:lstStyle/>
            <a:p>
              <a:r>
                <a:rPr lang="en-US" sz="2400" dirty="0" smtClean="0">
                  <a:solidFill>
                    <a:srgbClr val="660066"/>
                  </a:solidFill>
                  <a:latin typeface="Comic Sans MS"/>
                  <a:cs typeface="Comic Sans MS"/>
                </a:rPr>
                <a:t>860(?) AD</a:t>
              </a:r>
              <a:endParaRPr lang="en-US" sz="2400" dirty="0">
                <a:solidFill>
                  <a:srgbClr val="660066"/>
                </a:solidFill>
                <a:latin typeface="Comic Sans MS"/>
                <a:cs typeface="Comic Sans MS"/>
              </a:endParaRPr>
            </a:p>
          </p:txBody>
        </p:sp>
      </p:grpSp>
    </p:spTree>
    <p:extLst>
      <p:ext uri="{BB962C8B-B14F-4D97-AF65-F5344CB8AC3E}">
        <p14:creationId xmlns:p14="http://schemas.microsoft.com/office/powerpoint/2010/main" val="34576205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type="subTitle" sz="quarter" idx="1"/>
          </p:nvPr>
        </p:nvSpPr>
        <p:spPr>
          <a:xfrm>
            <a:off x="762000" y="4495800"/>
            <a:ext cx="8077200" cy="1600200"/>
          </a:xfrm>
        </p:spPr>
        <p:txBody>
          <a:bodyPr/>
          <a:lstStyle/>
          <a:p>
            <a:pPr algn="l" eaLnBrk="1" hangingPunct="1">
              <a:lnSpc>
                <a:spcPts val="3120"/>
              </a:lnSpc>
            </a:pPr>
            <a:r>
              <a:rPr lang="en-US" sz="2400" dirty="0">
                <a:solidFill>
                  <a:srgbClr val="660066"/>
                </a:solidFill>
                <a:ea typeface="ＭＳ Ｐゴシック" pitchFamily="-109" charset="-128"/>
                <a:cs typeface="ＭＳ Ｐゴシック" pitchFamily="-109" charset="-128"/>
              </a:rPr>
              <a:t>Average time between </a:t>
            </a:r>
            <a:r>
              <a:rPr lang="en-US" sz="2400" dirty="0" smtClean="0">
                <a:solidFill>
                  <a:srgbClr val="660066"/>
                </a:solidFill>
                <a:ea typeface="ＭＳ Ｐゴシック" pitchFamily="-109" charset="-128"/>
                <a:cs typeface="ＭＳ Ｐゴシック" pitchFamily="-109" charset="-128"/>
              </a:rPr>
              <a:t>earthquakes </a:t>
            </a:r>
            <a:r>
              <a:rPr lang="en-US" sz="2400" dirty="0">
                <a:solidFill>
                  <a:srgbClr val="660066"/>
                </a:solidFill>
                <a:ea typeface="ＭＳ Ｐゴシック" pitchFamily="-109" charset="-128"/>
                <a:cs typeface="ＭＳ Ｐゴシック" pitchFamily="-109" charset="-128"/>
              </a:rPr>
              <a:t>= Recurrence time.</a:t>
            </a:r>
          </a:p>
          <a:p>
            <a:pPr algn="l" eaLnBrk="1" hangingPunct="1">
              <a:lnSpc>
                <a:spcPts val="3120"/>
              </a:lnSpc>
            </a:pPr>
            <a:r>
              <a:rPr lang="en-US" sz="2400" dirty="0">
                <a:solidFill>
                  <a:srgbClr val="660066"/>
                </a:solidFill>
                <a:ea typeface="ＭＳ Ｐゴシック" pitchFamily="-109" charset="-128"/>
                <a:cs typeface="ＭＳ Ｐゴシック" pitchFamily="-109" charset="-128"/>
              </a:rPr>
              <a:t>R</a:t>
            </a:r>
            <a:r>
              <a:rPr lang="en-US" sz="2400" dirty="0" smtClean="0">
                <a:solidFill>
                  <a:srgbClr val="660066"/>
                </a:solidFill>
                <a:ea typeface="ＭＳ Ｐゴシック" pitchFamily="-109" charset="-128"/>
                <a:cs typeface="ＭＳ Ｐゴシック" pitchFamily="-109" charset="-128"/>
              </a:rPr>
              <a:t>ecurrence </a:t>
            </a:r>
            <a:r>
              <a:rPr lang="en-US" sz="2400" dirty="0">
                <a:solidFill>
                  <a:srgbClr val="660066"/>
                </a:solidFill>
                <a:ea typeface="ＭＳ Ｐゴシック" pitchFamily="-109" charset="-128"/>
                <a:cs typeface="ＭＳ Ｐゴシック" pitchFamily="-109" charset="-128"/>
              </a:rPr>
              <a:t>time for Great Cascadia </a:t>
            </a:r>
            <a:r>
              <a:rPr lang="en-US" sz="2400" dirty="0" smtClean="0">
                <a:solidFill>
                  <a:srgbClr val="660066"/>
                </a:solidFill>
                <a:ea typeface="ＭＳ Ｐゴシック" pitchFamily="-109" charset="-128"/>
                <a:cs typeface="ＭＳ Ｐゴシック" pitchFamily="-109" charset="-128"/>
              </a:rPr>
              <a:t>EQs = 500 years.</a:t>
            </a:r>
          </a:p>
          <a:p>
            <a:pPr algn="l" eaLnBrk="1" hangingPunct="1">
              <a:lnSpc>
                <a:spcPts val="3120"/>
              </a:lnSpc>
            </a:pPr>
            <a:r>
              <a:rPr lang="en-US" sz="2400" dirty="0">
                <a:solidFill>
                  <a:srgbClr val="660066"/>
                </a:solidFill>
                <a:latin typeface="Comic Sans MS"/>
                <a:cs typeface="Comic Sans MS"/>
              </a:rPr>
              <a:t>We are at </a:t>
            </a:r>
            <a:r>
              <a:rPr lang="en-US" sz="2400" dirty="0" smtClean="0">
                <a:solidFill>
                  <a:srgbClr val="660066"/>
                </a:solidFill>
                <a:latin typeface="Comic Sans MS"/>
                <a:cs typeface="Comic Sans MS"/>
              </a:rPr>
              <a:t>314 </a:t>
            </a:r>
            <a:r>
              <a:rPr lang="en-US" sz="2400" dirty="0">
                <a:solidFill>
                  <a:srgbClr val="660066"/>
                </a:solidFill>
                <a:latin typeface="Comic Sans MS"/>
                <a:cs typeface="Comic Sans MS"/>
              </a:rPr>
              <a:t>years and counting. </a:t>
            </a:r>
          </a:p>
        </p:txBody>
      </p:sp>
      <p:pic>
        <p:nvPicPr>
          <p:cNvPr id="64516" name="Picture 4" descr="086 Ages of Cascadia quakes"/>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838200"/>
            <a:ext cx="8839200" cy="3656013"/>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8" name="Title 8"/>
          <p:cNvSpPr txBox="1">
            <a:spLocks/>
          </p:cNvSpPr>
          <p:nvPr/>
        </p:nvSpPr>
        <p:spPr bwMode="auto">
          <a:xfrm>
            <a:off x="914400" y="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000" kern="1200">
                <a:solidFill>
                  <a:schemeClr val="tx1"/>
                </a:solidFill>
                <a:latin typeface="Comic Sans MS" pitchFamily="66" charset="0"/>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9pPr>
          </a:lstStyle>
          <a:p>
            <a:pPr eaLnBrk="1" hangingPunct="1">
              <a:defRPr/>
            </a:pPr>
            <a:r>
              <a:rPr lang="en-US" sz="3200" dirty="0" smtClean="0">
                <a:solidFill>
                  <a:srgbClr val="660066"/>
                </a:solidFill>
                <a:latin typeface="Comic Sans MS" charset="0"/>
              </a:rPr>
              <a:t>Recent Great Cascadia Earthquakes</a:t>
            </a:r>
            <a:endParaRPr lang="en-US" sz="3200" dirty="0">
              <a:solidFill>
                <a:srgbClr val="660066"/>
              </a:solidFill>
              <a:latin typeface="Comic Sans MS" charset="0"/>
            </a:endParaRPr>
          </a:p>
        </p:txBody>
      </p:sp>
    </p:spTree>
    <p:extLst>
      <p:ext uri="{BB962C8B-B14F-4D97-AF65-F5344CB8AC3E}">
        <p14:creationId xmlns:p14="http://schemas.microsoft.com/office/powerpoint/2010/main" val="17496587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10112</TotalTime>
  <Words>2177</Words>
  <Application>Microsoft Macintosh PowerPoint</Application>
  <PresentationFormat>On-screen Show (4:3)</PresentationFormat>
  <Paragraphs>275</Paragraphs>
  <Slides>55</Slides>
  <Notes>38</Notes>
  <HiddenSlides>0</HiddenSlides>
  <MMClips>3</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Past Great Cascadia Earthquakes and Tsunamis</vt:lpstr>
      <vt:lpstr>Yuriage</vt:lpstr>
      <vt:lpstr>Drowned Forests of Coastal Oregon and Washington</vt:lpstr>
      <vt:lpstr>Drowned Forests of Coastal Oregon and Washington</vt:lpstr>
      <vt:lpstr>Three-Layer Cake of  Cascadia Tsunami Geology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Turbidites: The Movie</vt:lpstr>
      <vt:lpstr>PowerPoint Presentation</vt:lpstr>
      <vt:lpstr>PowerPoint Presentation</vt:lpstr>
      <vt:lpstr>PowerPoint Presentation</vt:lpstr>
      <vt:lpstr>Cascadia GPS Animation</vt:lpstr>
      <vt:lpstr>PowerPoint Presentation</vt:lpstr>
      <vt:lpstr>PowerPoint Presentation</vt:lpstr>
      <vt:lpstr>PowerPoint Presentation</vt:lpstr>
      <vt:lpstr>PowerPoint Presentation</vt:lpstr>
      <vt:lpstr>PNW Crustal Block Motions</vt:lpstr>
      <vt:lpstr>Animation on Crustal Block Motions</vt:lpstr>
      <vt:lpstr>PNW Crustal Block Motions</vt:lpstr>
      <vt:lpstr>Earthquakes in Washington 1981-2014</vt:lpstr>
      <vt:lpstr>Earthquakes in Washington 1877-1987</vt:lpstr>
      <vt:lpstr>Cascadia Earthquake Early Warning</vt:lpstr>
      <vt:lpstr>PowerPoint Presentation</vt:lpstr>
      <vt:lpstr>Pacific Northwest Crustal Block Motions</vt:lpstr>
      <vt:lpstr>Bainbridge Island LIDAR reveals fault scarps that were previously impossible to detect.</vt:lpstr>
      <vt:lpstr>Evidence for 900 AD EQ on Seattle Fault:  1. Former Puget Sound  shorelines uplifted  7 meters (&gt; 20 feet).  2. C-14 dates from trees  on landslide deposits in  Lake Washington.  3. Tsunami deposits  around Puget Sound.  4. Rock slides in  Olympic Mtns dated  at 900 AD.   An ominous convergence of observations!</vt:lpstr>
      <vt:lpstr>Evidence for 900 AD EQ on Seattle Fault:  1. Former Puget Sound  shorelines uplifted  7 meters (&gt; 20 feet).  2. C-14 dates from trees  on landslide deposits in  Lake Washington.  3. Tsunami deposits  around Puget Sound.  4. Rock slides in  Olympic Mtns dated  at 900 AD.  An alarming convergence  of observations!</vt:lpstr>
      <vt:lpstr>Compare ground accelerations during the Nisqually EQ to ground accelerations during the next EQ on Seattle Fault.</vt:lpstr>
      <vt:lpstr>Compare ground accelerations during the Nisqually EQ to ground accelerations during the next EQ on Seattle Fault.</vt:lpstr>
      <vt:lpstr>Tsunami Generated by Earthquake on the Seattle Fault</vt:lpstr>
      <vt:lpstr>Triple Trouble Three kinds of PNW EQs </vt:lpstr>
      <vt:lpstr>PowerPoint Presentation</vt:lpstr>
      <vt:lpstr>PowerPoint Presentation</vt:lpstr>
      <vt:lpstr>Three kinds of Cascadia EQs = Triple Trouble</vt:lpstr>
      <vt:lpstr>Effects of Near-Surface Geology</vt:lpstr>
      <vt:lpstr>Liquefaction  What happens to a structure built on a weak foundation when an earthquake strikes?</vt:lpstr>
      <vt:lpstr>Seattle Infrastructure and  Liquefaction Potential</vt:lpstr>
      <vt:lpstr>Ground Shaking Amplification</vt:lpstr>
      <vt:lpstr>Earthquake-Induced Landslides</vt:lpstr>
      <vt:lpstr>Relative Earthquake Hazards</vt:lpstr>
      <vt:lpstr>PowerPoint Presentation</vt:lpstr>
      <vt:lpstr>Selective Building Damage</vt:lpstr>
      <vt:lpstr>Building Resonance, Fig 4-24 </vt:lpstr>
      <vt:lpstr>Video on Earthquake Engineering 101</vt:lpstr>
      <vt:lpstr>Seismic Retrofit</vt:lpstr>
      <vt:lpstr>Seismic Retrofit</vt:lpstr>
      <vt:lpstr>Seismic Retrofit</vt:lpstr>
      <vt:lpstr>Drop, Cover, and Hold On!</vt:lpstr>
      <vt:lpstr>Tsunami Produced by Subduction Zone Earthquake</vt:lpstr>
      <vt:lpstr>PowerPoint Presentation</vt:lpstr>
    </vt:vector>
  </TitlesOfParts>
  <Company>U of Portland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Butler</dc:creator>
  <cp:lastModifiedBy>Robert Butler</cp:lastModifiedBy>
  <cp:revision>219</cp:revision>
  <cp:lastPrinted>2014-09-30T15:38:59Z</cp:lastPrinted>
  <dcterms:created xsi:type="dcterms:W3CDTF">2013-05-19T20:29:33Z</dcterms:created>
  <dcterms:modified xsi:type="dcterms:W3CDTF">2016-01-25T21:41:23Z</dcterms:modified>
</cp:coreProperties>
</file>