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4" ContentType="video/mp4"/>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328" r:id="rId2"/>
    <p:sldId id="350" r:id="rId3"/>
    <p:sldId id="329" r:id="rId4"/>
    <p:sldId id="306" r:id="rId5"/>
    <p:sldId id="285" r:id="rId6"/>
    <p:sldId id="286" r:id="rId7"/>
    <p:sldId id="287" r:id="rId8"/>
    <p:sldId id="288" r:id="rId9"/>
    <p:sldId id="289" r:id="rId10"/>
    <p:sldId id="320" r:id="rId11"/>
    <p:sldId id="331" r:id="rId12"/>
    <p:sldId id="298" r:id="rId13"/>
    <p:sldId id="290" r:id="rId14"/>
    <p:sldId id="293" r:id="rId15"/>
    <p:sldId id="274" r:id="rId16"/>
    <p:sldId id="280" r:id="rId17"/>
    <p:sldId id="281" r:id="rId18"/>
    <p:sldId id="330" r:id="rId19"/>
    <p:sldId id="291" r:id="rId20"/>
    <p:sldId id="297" r:id="rId21"/>
    <p:sldId id="276" r:id="rId22"/>
    <p:sldId id="277" r:id="rId23"/>
    <p:sldId id="272" r:id="rId24"/>
    <p:sldId id="294" r:id="rId25"/>
    <p:sldId id="335" r:id="rId26"/>
    <p:sldId id="333" r:id="rId27"/>
    <p:sldId id="292" r:id="rId28"/>
    <p:sldId id="321" r:id="rId29"/>
    <p:sldId id="323" r:id="rId30"/>
    <p:sldId id="324" r:id="rId31"/>
    <p:sldId id="325" r:id="rId32"/>
    <p:sldId id="326" r:id="rId33"/>
    <p:sldId id="327" r:id="rId34"/>
    <p:sldId id="278" r:id="rId35"/>
    <p:sldId id="279" r:id="rId36"/>
    <p:sldId id="273" r:id="rId37"/>
    <p:sldId id="336" r:id="rId38"/>
    <p:sldId id="349" r:id="rId39"/>
    <p:sldId id="334" r:id="rId40"/>
    <p:sldId id="318" r:id="rId41"/>
    <p:sldId id="302" r:id="rId42"/>
    <p:sldId id="303" r:id="rId43"/>
    <p:sldId id="305" r:id="rId44"/>
    <p:sldId id="307" r:id="rId45"/>
    <p:sldId id="301" r:id="rId46"/>
    <p:sldId id="300" r:id="rId47"/>
    <p:sldId id="308"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p:restoredTop sz="86067" autoAdjust="0"/>
  </p:normalViewPr>
  <p:slideViewPr>
    <p:cSldViewPr snapToGrid="0" snapToObjects="1">
      <p:cViewPr>
        <p:scale>
          <a:sx n="85" d="100"/>
          <a:sy n="85" d="100"/>
        </p:scale>
        <p:origin x="1864" y="-8"/>
      </p:cViewPr>
      <p:guideLst>
        <p:guide orient="horz" pos="2160"/>
        <p:guide pos="2880"/>
      </p:guideLst>
    </p:cSldViewPr>
  </p:slideViewPr>
  <p:notesTextViewPr>
    <p:cViewPr>
      <p:scale>
        <a:sx n="100" d="100"/>
        <a:sy n="100" d="100"/>
      </p:scale>
      <p:origin x="0" y="0"/>
    </p:cViewPr>
  </p:notesTextViewPr>
  <p:sorterViewPr>
    <p:cViewPr>
      <p:scale>
        <a:sx n="154" d="100"/>
        <a:sy n="15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6110CA-C805-8146-BB4C-4A9DC6DEA540}" type="datetimeFigureOut">
              <a:rPr lang="en-US" smtClean="0"/>
              <a:t>3/6/16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A9B625-1E65-0643-B598-F0C4AAB89C25}" type="slidenum">
              <a:rPr lang="en-US" smtClean="0"/>
              <a:t>‹#›</a:t>
            </a:fld>
            <a:endParaRPr lang="en-US"/>
          </a:p>
        </p:txBody>
      </p:sp>
    </p:spTree>
    <p:extLst>
      <p:ext uri="{BB962C8B-B14F-4D97-AF65-F5344CB8AC3E}">
        <p14:creationId xmlns:p14="http://schemas.microsoft.com/office/powerpoint/2010/main" val="266527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1B45ED-4C13-7147-8673-06B7DD723D2C}" type="datetimeFigureOut">
              <a:rPr lang="en-US" smtClean="0"/>
              <a:t>3/6/16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7A3B41-46BE-324F-B0C2-C2134A5084AC}" type="slidenum">
              <a:rPr lang="en-US" smtClean="0"/>
              <a:t>‹#›</a:t>
            </a:fld>
            <a:endParaRPr lang="en-US"/>
          </a:p>
        </p:txBody>
      </p:sp>
    </p:spTree>
    <p:extLst>
      <p:ext uri="{BB962C8B-B14F-4D97-AF65-F5344CB8AC3E}">
        <p14:creationId xmlns:p14="http://schemas.microsoft.com/office/powerpoint/2010/main" val="17679494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Rot="1" noChangeAspect="1" noChangeArrowheads="1"/>
          </p:cNvSpPr>
          <p:nvPr>
            <p:ph type="sldImg"/>
          </p:nvPr>
        </p:nvSpPr>
        <p:spPr>
          <a:solidFill>
            <a:srgbClr val="FFFFFF"/>
          </a:solidFill>
          <a:ln/>
        </p:spPr>
      </p:sp>
      <p:sp>
        <p:nvSpPr>
          <p:cNvPr id="23552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Times" charset="0"/>
            </a:endParaRPr>
          </a:p>
        </p:txBody>
      </p:sp>
    </p:spTree>
    <p:extLst>
      <p:ext uri="{BB962C8B-B14F-4D97-AF65-F5344CB8AC3E}">
        <p14:creationId xmlns:p14="http://schemas.microsoft.com/office/powerpoint/2010/main" val="1465397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p:cNvSpPr>
          <p:nvPr>
            <p:ph type="sldImg"/>
          </p:nvPr>
        </p:nvSpPr>
        <p:spPr>
          <a:solidFill>
            <a:srgbClr val="FFFFFF"/>
          </a:solidFill>
          <a:ln/>
        </p:spPr>
      </p:sp>
      <p:sp>
        <p:nvSpPr>
          <p:cNvPr id="4608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Times" charset="0"/>
            </a:endParaRPr>
          </a:p>
        </p:txBody>
      </p:sp>
    </p:spTree>
    <p:extLst>
      <p:ext uri="{BB962C8B-B14F-4D97-AF65-F5344CB8AC3E}">
        <p14:creationId xmlns:p14="http://schemas.microsoft.com/office/powerpoint/2010/main" val="1410466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noFill/>
          <a:ln/>
        </p:spPr>
      </p:sp>
      <p:sp>
        <p:nvSpPr>
          <p:cNvPr id="48130" name="Rectangle 3"/>
          <p:cNvSpPr>
            <a:spLocks noGrp="1" noChangeArrowheads="1"/>
          </p:cNvSpPr>
          <p:nvPr>
            <p:ph type="body" idx="1"/>
          </p:nvPr>
        </p:nvSpPr>
        <p:spPr>
          <a:noFill/>
        </p:spPr>
        <p:txBody>
          <a:bodyPr/>
          <a:lstStyle/>
          <a:p>
            <a:endParaRPr lang="en-US">
              <a:latin typeface="Times" charset="0"/>
            </a:endParaRPr>
          </a:p>
        </p:txBody>
      </p:sp>
    </p:spTree>
    <p:extLst>
      <p:ext uri="{BB962C8B-B14F-4D97-AF65-F5344CB8AC3E}">
        <p14:creationId xmlns:p14="http://schemas.microsoft.com/office/powerpoint/2010/main" val="1788574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18</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917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19</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36998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noFill/>
          <a:ln/>
        </p:spPr>
      </p:sp>
      <p:sp>
        <p:nvSpPr>
          <p:cNvPr id="37890" name="Rectangle 3"/>
          <p:cNvSpPr>
            <a:spLocks noGrp="1" noChangeArrowheads="1"/>
          </p:cNvSpPr>
          <p:nvPr>
            <p:ph type="body" idx="1"/>
          </p:nvPr>
        </p:nvSpPr>
        <p:spPr>
          <a:noFill/>
        </p:spPr>
        <p:txBody>
          <a:bodyPr/>
          <a:lstStyle/>
          <a:p>
            <a:endParaRPr lang="en-US">
              <a:latin typeface="Times" charset="0"/>
            </a:endParaRPr>
          </a:p>
        </p:txBody>
      </p:sp>
    </p:spTree>
    <p:extLst>
      <p:ext uri="{BB962C8B-B14F-4D97-AF65-F5344CB8AC3E}">
        <p14:creationId xmlns:p14="http://schemas.microsoft.com/office/powerpoint/2010/main" val="836179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noFill/>
          <a:ln/>
        </p:spPr>
      </p:sp>
      <p:sp>
        <p:nvSpPr>
          <p:cNvPr id="39938" name="Rectangle 3"/>
          <p:cNvSpPr>
            <a:spLocks noGrp="1" noChangeArrowheads="1"/>
          </p:cNvSpPr>
          <p:nvPr>
            <p:ph type="body" idx="1"/>
          </p:nvPr>
        </p:nvSpPr>
        <p:spPr>
          <a:noFill/>
        </p:spPr>
        <p:txBody>
          <a:bodyPr/>
          <a:lstStyle/>
          <a:p>
            <a:endParaRPr lang="en-US">
              <a:latin typeface="Times" charset="0"/>
            </a:endParaRPr>
          </a:p>
        </p:txBody>
      </p:sp>
    </p:spTree>
    <p:extLst>
      <p:ext uri="{BB962C8B-B14F-4D97-AF65-F5344CB8AC3E}">
        <p14:creationId xmlns:p14="http://schemas.microsoft.com/office/powerpoint/2010/main" val="528996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9"/>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FA9490F4-8596-EC4C-8E26-5BA27B66A3CC}" type="slidenum">
              <a:rPr kumimoji="0" lang="en-US" sz="1200">
                <a:latin typeface="Tahoma" charset="0"/>
              </a:rPr>
              <a:pPr/>
              <a:t>23</a:t>
            </a:fld>
            <a:endParaRPr kumimoji="0" lang="en-US" sz="1200">
              <a:latin typeface="Tahoma" charset="0"/>
            </a:endParaRPr>
          </a:p>
        </p:txBody>
      </p:sp>
      <p:sp>
        <p:nvSpPr>
          <p:cNvPr id="45059" name="Rectangle 2"/>
          <p:cNvSpPr>
            <a:spLocks noGrp="1" noRot="1" noChangeAspect="1" noChangeArrowheads="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What is stress? Stress = force per unit area, like pound per square inch or newtons per square meter. We can classify stresses as : 1. Extension = stresses that tend to pull materials apart. 2. Compression = stresses that tend to squish materials together. 3. Shearing = stress that tend to bend materials. For rocks in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crust, extension tends to break rocks forming faults. Compressional stresses can result in either folding or faulting. Shearing stresses can result in folding or faults.</a:t>
            </a:r>
          </a:p>
          <a:p>
            <a:r>
              <a:rPr lang="en-US">
                <a:latin typeface="Times New Roman" charset="0"/>
                <a:ea typeface="ＭＳ Ｐゴシック" charset="0"/>
                <a:cs typeface="ＭＳ Ｐゴシック" charset="0"/>
              </a:rPr>
              <a:t>Animations of fault motions can be found at http://www.iris.edu/gifs/animations/faults.htm</a:t>
            </a:r>
          </a:p>
        </p:txBody>
      </p:sp>
    </p:spTree>
    <p:extLst>
      <p:ext uri="{BB962C8B-B14F-4D97-AF65-F5344CB8AC3E}">
        <p14:creationId xmlns:p14="http://schemas.microsoft.com/office/powerpoint/2010/main" val="261355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25</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04603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27</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56373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Rot="1" noChangeAspect="1" noChangeArrowheads="1" noTextEdit="1"/>
          </p:cNvSpPr>
          <p:nvPr>
            <p:ph type="sldImg"/>
          </p:nvPr>
        </p:nvSpPr>
        <p:spPr>
          <a:noFill/>
          <a:ln/>
        </p:spPr>
      </p:sp>
      <p:sp>
        <p:nvSpPr>
          <p:cNvPr id="178178" name="Rectangle 3"/>
          <p:cNvSpPr>
            <a:spLocks noGrp="1" noChangeArrowheads="1"/>
          </p:cNvSpPr>
          <p:nvPr>
            <p:ph type="body" idx="1"/>
          </p:nvPr>
        </p:nvSpPr>
        <p:spPr>
          <a:noFill/>
        </p:spPr>
        <p:txBody>
          <a:bodyPr/>
          <a:lstStyle/>
          <a:p>
            <a:endParaRPr lang="en-US">
              <a:latin typeface="Times" charset="0"/>
            </a:endParaRPr>
          </a:p>
        </p:txBody>
      </p:sp>
    </p:spTree>
    <p:extLst>
      <p:ext uri="{BB962C8B-B14F-4D97-AF65-F5344CB8AC3E}">
        <p14:creationId xmlns:p14="http://schemas.microsoft.com/office/powerpoint/2010/main" val="631121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noFill/>
          <a:ln/>
        </p:spPr>
      </p:sp>
      <p:sp>
        <p:nvSpPr>
          <p:cNvPr id="19458" name="Rectangle 3"/>
          <p:cNvSpPr>
            <a:spLocks noGrp="1" noChangeArrowheads="1"/>
          </p:cNvSpPr>
          <p:nvPr>
            <p:ph type="body" idx="1"/>
          </p:nvPr>
        </p:nvSpPr>
        <p:spPr>
          <a:noFill/>
        </p:spPr>
        <p:txBody>
          <a:bodyPr/>
          <a:lstStyle/>
          <a:p>
            <a:endParaRPr lang="en-US">
              <a:latin typeface="Times" charset="0"/>
            </a:endParaRPr>
          </a:p>
        </p:txBody>
      </p:sp>
    </p:spTree>
    <p:extLst>
      <p:ext uri="{BB962C8B-B14F-4D97-AF65-F5344CB8AC3E}">
        <p14:creationId xmlns:p14="http://schemas.microsoft.com/office/powerpoint/2010/main" val="1596747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Rot="1" noChangeAspect="1" noChangeArrowheads="1" noTextEdit="1"/>
          </p:cNvSpPr>
          <p:nvPr>
            <p:ph type="sldImg"/>
          </p:nvPr>
        </p:nvSpPr>
        <p:spPr>
          <a:noFill/>
          <a:ln/>
        </p:spPr>
      </p:sp>
      <p:sp>
        <p:nvSpPr>
          <p:cNvPr id="182274" name="Rectangle 3"/>
          <p:cNvSpPr>
            <a:spLocks noGrp="1" noChangeArrowheads="1"/>
          </p:cNvSpPr>
          <p:nvPr>
            <p:ph type="body" idx="1"/>
          </p:nvPr>
        </p:nvSpPr>
        <p:spPr>
          <a:noFill/>
        </p:spPr>
        <p:txBody>
          <a:bodyPr/>
          <a:lstStyle/>
          <a:p>
            <a:endParaRPr lang="en-US">
              <a:latin typeface="Times" charset="0"/>
            </a:endParaRPr>
          </a:p>
        </p:txBody>
      </p:sp>
    </p:spTree>
    <p:extLst>
      <p:ext uri="{BB962C8B-B14F-4D97-AF65-F5344CB8AC3E}">
        <p14:creationId xmlns:p14="http://schemas.microsoft.com/office/powerpoint/2010/main" val="837351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Rot="1" noChangeAspect="1" noChangeArrowheads="1" noTextEdit="1"/>
          </p:cNvSpPr>
          <p:nvPr>
            <p:ph type="sldImg"/>
          </p:nvPr>
        </p:nvSpPr>
        <p:spPr>
          <a:noFill/>
          <a:ln/>
        </p:spPr>
      </p:sp>
      <p:sp>
        <p:nvSpPr>
          <p:cNvPr id="184322" name="Rectangle 3"/>
          <p:cNvSpPr>
            <a:spLocks noGrp="1" noChangeArrowheads="1"/>
          </p:cNvSpPr>
          <p:nvPr>
            <p:ph type="body" idx="1"/>
          </p:nvPr>
        </p:nvSpPr>
        <p:spPr>
          <a:noFill/>
        </p:spPr>
        <p:txBody>
          <a:bodyPr/>
          <a:lstStyle/>
          <a:p>
            <a:endParaRPr lang="en-US">
              <a:latin typeface="Times" charset="0"/>
            </a:endParaRPr>
          </a:p>
        </p:txBody>
      </p:sp>
    </p:spTree>
    <p:extLst>
      <p:ext uri="{BB962C8B-B14F-4D97-AF65-F5344CB8AC3E}">
        <p14:creationId xmlns:p14="http://schemas.microsoft.com/office/powerpoint/2010/main" val="907683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Rot="1" noChangeAspect="1" noChangeArrowheads="1" noTextEdit="1"/>
          </p:cNvSpPr>
          <p:nvPr>
            <p:ph type="sldImg"/>
          </p:nvPr>
        </p:nvSpPr>
        <p:spPr>
          <a:noFill/>
          <a:ln/>
        </p:spPr>
      </p:sp>
      <p:sp>
        <p:nvSpPr>
          <p:cNvPr id="186370" name="Rectangle 3"/>
          <p:cNvSpPr>
            <a:spLocks noGrp="1" noChangeArrowheads="1"/>
          </p:cNvSpPr>
          <p:nvPr>
            <p:ph type="body" idx="1"/>
          </p:nvPr>
        </p:nvSpPr>
        <p:spPr>
          <a:noFill/>
        </p:spPr>
        <p:txBody>
          <a:bodyPr/>
          <a:lstStyle/>
          <a:p>
            <a:endParaRPr lang="en-US">
              <a:latin typeface="Times" charset="0"/>
            </a:endParaRPr>
          </a:p>
        </p:txBody>
      </p:sp>
    </p:spTree>
    <p:extLst>
      <p:ext uri="{BB962C8B-B14F-4D97-AF65-F5344CB8AC3E}">
        <p14:creationId xmlns:p14="http://schemas.microsoft.com/office/powerpoint/2010/main" val="1853113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Rot="1" noChangeAspect="1" noChangeArrowheads="1" noTextEdit="1"/>
          </p:cNvSpPr>
          <p:nvPr>
            <p:ph type="sldImg"/>
          </p:nvPr>
        </p:nvSpPr>
        <p:spPr>
          <a:noFill/>
          <a:ln/>
        </p:spPr>
      </p:sp>
      <p:sp>
        <p:nvSpPr>
          <p:cNvPr id="188418" name="Rectangle 3"/>
          <p:cNvSpPr>
            <a:spLocks noGrp="1" noChangeArrowheads="1"/>
          </p:cNvSpPr>
          <p:nvPr>
            <p:ph type="body" idx="1"/>
          </p:nvPr>
        </p:nvSpPr>
        <p:spPr>
          <a:noFill/>
        </p:spPr>
        <p:txBody>
          <a:bodyPr/>
          <a:lstStyle/>
          <a:p>
            <a:endParaRPr lang="en-US">
              <a:latin typeface="Times" charset="0"/>
            </a:endParaRPr>
          </a:p>
        </p:txBody>
      </p:sp>
    </p:spTree>
    <p:extLst>
      <p:ext uri="{BB962C8B-B14F-4D97-AF65-F5344CB8AC3E}">
        <p14:creationId xmlns:p14="http://schemas.microsoft.com/office/powerpoint/2010/main" val="326472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Rot="1" noChangeAspect="1" noChangeArrowheads="1" noTextEdit="1"/>
          </p:cNvSpPr>
          <p:nvPr>
            <p:ph type="sldImg"/>
          </p:nvPr>
        </p:nvSpPr>
        <p:spPr>
          <a:noFill/>
          <a:ln/>
        </p:spPr>
      </p:sp>
      <p:sp>
        <p:nvSpPr>
          <p:cNvPr id="190466" name="Rectangle 3"/>
          <p:cNvSpPr>
            <a:spLocks noGrp="1" noChangeArrowheads="1"/>
          </p:cNvSpPr>
          <p:nvPr>
            <p:ph type="body" idx="1"/>
          </p:nvPr>
        </p:nvSpPr>
        <p:spPr>
          <a:noFill/>
        </p:spPr>
        <p:txBody>
          <a:bodyPr/>
          <a:lstStyle/>
          <a:p>
            <a:endParaRPr lang="en-US">
              <a:latin typeface="Times" charset="0"/>
            </a:endParaRPr>
          </a:p>
        </p:txBody>
      </p:sp>
    </p:spTree>
    <p:extLst>
      <p:ext uri="{BB962C8B-B14F-4D97-AF65-F5344CB8AC3E}">
        <p14:creationId xmlns:p14="http://schemas.microsoft.com/office/powerpoint/2010/main" val="197480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noFill/>
          <a:ln/>
        </p:spPr>
      </p:sp>
      <p:sp>
        <p:nvSpPr>
          <p:cNvPr id="41986" name="Rectangle 3"/>
          <p:cNvSpPr>
            <a:spLocks noGrp="1" noChangeArrowheads="1"/>
          </p:cNvSpPr>
          <p:nvPr>
            <p:ph type="body" idx="1"/>
          </p:nvPr>
        </p:nvSpPr>
        <p:spPr>
          <a:noFill/>
        </p:spPr>
        <p:txBody>
          <a:bodyPr/>
          <a:lstStyle/>
          <a:p>
            <a:endParaRPr lang="en-US">
              <a:latin typeface="Times" charset="0"/>
            </a:endParaRPr>
          </a:p>
        </p:txBody>
      </p:sp>
    </p:spTree>
    <p:extLst>
      <p:ext uri="{BB962C8B-B14F-4D97-AF65-F5344CB8AC3E}">
        <p14:creationId xmlns:p14="http://schemas.microsoft.com/office/powerpoint/2010/main" val="1185587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noFill/>
          <a:ln/>
        </p:spPr>
      </p:sp>
      <p:sp>
        <p:nvSpPr>
          <p:cNvPr id="44034" name="Rectangle 3"/>
          <p:cNvSpPr>
            <a:spLocks noGrp="1" noChangeArrowheads="1"/>
          </p:cNvSpPr>
          <p:nvPr>
            <p:ph type="body" idx="1"/>
          </p:nvPr>
        </p:nvSpPr>
        <p:spPr>
          <a:noFill/>
        </p:spPr>
        <p:txBody>
          <a:bodyPr/>
          <a:lstStyle/>
          <a:p>
            <a:endParaRPr lang="en-US">
              <a:latin typeface="Times" charset="0"/>
            </a:endParaRPr>
          </a:p>
        </p:txBody>
      </p:sp>
    </p:spTree>
    <p:extLst>
      <p:ext uri="{BB962C8B-B14F-4D97-AF65-F5344CB8AC3E}">
        <p14:creationId xmlns:p14="http://schemas.microsoft.com/office/powerpoint/2010/main" val="1817415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9"/>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59A8976-5FBD-6346-87A7-85D13099E631}" type="slidenum">
              <a:rPr kumimoji="0" lang="en-US" sz="1200">
                <a:latin typeface="Tahoma" charset="0"/>
              </a:rPr>
              <a:pPr/>
              <a:t>36</a:t>
            </a:fld>
            <a:endParaRPr kumimoji="0" lang="en-US" sz="1200">
              <a:latin typeface="Tahoma" charset="0"/>
            </a:endParaRPr>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What is stress? Stress = force per unit area, like pound per square inch or newtons per square meter. We can classify stresses as : 1. Extension = stresses that tend to pull materials apart. 2. Compression = stresses that tend to squish materials together. 3. Shearing = stress that tend to bend materials. For rocks in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crust, extension tends to break rocks forming faults. Compressional stresses can result in either folding or faulting. Shearing stresses can result in folding or faults.</a:t>
            </a:r>
          </a:p>
          <a:p>
            <a:r>
              <a:rPr lang="en-US">
                <a:latin typeface="Times New Roman" charset="0"/>
                <a:ea typeface="ＭＳ Ｐゴシック" charset="0"/>
                <a:cs typeface="ＭＳ Ｐゴシック" charset="0"/>
              </a:rPr>
              <a:t>Animations of fault motions can be found at http://www.iris.edu/gifs/animations/faults.htm</a:t>
            </a:r>
          </a:p>
        </p:txBody>
      </p:sp>
    </p:spTree>
    <p:extLst>
      <p:ext uri="{BB962C8B-B14F-4D97-AF65-F5344CB8AC3E}">
        <p14:creationId xmlns:p14="http://schemas.microsoft.com/office/powerpoint/2010/main" val="848051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37</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5452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9"/>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59A8976-5FBD-6346-87A7-85D13099E631}" type="slidenum">
              <a:rPr kumimoji="0" lang="en-US" sz="1200">
                <a:latin typeface="Tahoma" charset="0"/>
              </a:rPr>
              <a:pPr/>
              <a:t>38</a:t>
            </a:fld>
            <a:endParaRPr kumimoji="0" lang="en-US" sz="1200">
              <a:latin typeface="Tahoma" charset="0"/>
            </a:endParaRPr>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8173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9"/>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79F3131F-EF86-2842-B963-B111E2A8CA33}" type="slidenum">
              <a:rPr kumimoji="0" lang="en-US" sz="1200">
                <a:latin typeface="Tahoma" charset="0"/>
              </a:rPr>
              <a:pPr/>
              <a:t>4</a:t>
            </a:fld>
            <a:endParaRPr kumimoji="0" lang="en-US" sz="1200">
              <a:latin typeface="Tahoma" charset="0"/>
            </a:endParaRPr>
          </a:p>
        </p:txBody>
      </p:sp>
      <p:sp>
        <p:nvSpPr>
          <p:cNvPr id="17411" name="Rectangle 1026"/>
          <p:cNvSpPr>
            <a:spLocks noGrp="1" noRot="1" noChangeAspect="1" noChangeArrowheads="1" noTextEdit="1"/>
          </p:cNvSpPr>
          <p:nvPr>
            <p:ph type="sldImg"/>
          </p:nvPr>
        </p:nvSpPr>
        <p:spPr>
          <a:ln/>
        </p:spPr>
      </p:sp>
      <p:sp>
        <p:nvSpPr>
          <p:cNvPr id="1741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An important principle is that the energy that makes plates and moves them around on the Earth is heat energy from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interior. Simply stated, convection of hot material from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interior up to the surface to cool then back into the hotter interior is an efficient way for our planet to cool. The heat in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interior is about 50% from formation of Earth during the development of our solar system (accretion changes gravitational potential energy to kinetic energy to heat upon impact) and 50% from decay of naturally occurring radioactive elements (principally U, Th, K).</a:t>
            </a:r>
          </a:p>
        </p:txBody>
      </p:sp>
    </p:spTree>
    <p:extLst>
      <p:ext uri="{BB962C8B-B14F-4D97-AF65-F5344CB8AC3E}">
        <p14:creationId xmlns:p14="http://schemas.microsoft.com/office/powerpoint/2010/main" val="1576756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Rot="1" noChangeAspect="1" noChangeArrowheads="1" noTextEdit="1"/>
          </p:cNvSpPr>
          <p:nvPr>
            <p:ph type="sldImg"/>
          </p:nvPr>
        </p:nvSpPr>
        <p:spPr>
          <a:ln/>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53640926-AAD7-44d8-BBD7-CCE9431645EC}">
              <a14:shadowObscured xmlns:a14="http://schemas.microsoft.com/office/drawing/2010/main" xmlns="" val="1"/>
            </a:ext>
          </a:extLst>
        </p:spPr>
      </p:sp>
      <p:sp>
        <p:nvSpPr>
          <p:cNvPr id="209922" name="Rectangle 3"/>
          <p:cNvSpPr>
            <a:spLocks noGrp="1" noChangeArrowheads="1"/>
          </p:cNvSpPr>
          <p:nvPr>
            <p:ph type="body" idx="1"/>
          </p:nvPr>
        </p:nvSpPr>
        <p:spPr>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latin typeface="Times" charset="0"/>
            </a:endParaRPr>
          </a:p>
        </p:txBody>
      </p:sp>
    </p:spTree>
    <p:extLst>
      <p:ext uri="{BB962C8B-B14F-4D97-AF65-F5344CB8AC3E}">
        <p14:creationId xmlns:p14="http://schemas.microsoft.com/office/powerpoint/2010/main" val="1939002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Rot="1" noChangeAspect="1" noChangeArrowheads="1" noTextEdit="1"/>
          </p:cNvSpPr>
          <p:nvPr>
            <p:ph type="sldImg"/>
          </p:nvPr>
        </p:nvSpPr>
        <p:spPr>
          <a:ln/>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53640926-AAD7-44d8-BBD7-CCE9431645EC}">
              <a14:shadowObscured xmlns:a14="http://schemas.microsoft.com/office/drawing/2010/main" xmlns="" val="1"/>
            </a:ext>
          </a:extLst>
        </p:spPr>
      </p:sp>
      <p:sp>
        <p:nvSpPr>
          <p:cNvPr id="312322" name="Rectangle 3"/>
          <p:cNvSpPr>
            <a:spLocks noGrp="1" noChangeArrowheads="1"/>
          </p:cNvSpPr>
          <p:nvPr>
            <p:ph type="body" idx="1"/>
          </p:nvPr>
        </p:nvSpPr>
        <p:spPr>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latin typeface="Times" charset="0"/>
            </a:endParaRPr>
          </a:p>
        </p:txBody>
      </p:sp>
    </p:spTree>
    <p:extLst>
      <p:ext uri="{BB962C8B-B14F-4D97-AF65-F5344CB8AC3E}">
        <p14:creationId xmlns:p14="http://schemas.microsoft.com/office/powerpoint/2010/main" val="748153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Rot="1" noChangeAspect="1" noChangeArrowheads="1" noTextEdit="1"/>
          </p:cNvSpPr>
          <p:nvPr>
            <p:ph type="sldImg"/>
          </p:nvPr>
        </p:nvSpPr>
        <p:spPr>
          <a:noFill/>
          <a:ln/>
        </p:spPr>
      </p:sp>
      <p:sp>
        <p:nvSpPr>
          <p:cNvPr id="227330" name="Rectangle 3"/>
          <p:cNvSpPr>
            <a:spLocks noGrp="1" noChangeArrowheads="1"/>
          </p:cNvSpPr>
          <p:nvPr>
            <p:ph type="body" idx="1"/>
          </p:nvPr>
        </p:nvSpPr>
        <p:spPr>
          <a:noFill/>
        </p:spPr>
        <p:txBody>
          <a:bodyPr/>
          <a:lstStyle/>
          <a:p>
            <a:endParaRPr lang="en-US">
              <a:latin typeface="Times" charset="0"/>
            </a:endParaRPr>
          </a:p>
        </p:txBody>
      </p:sp>
    </p:spTree>
    <p:extLst>
      <p:ext uri="{BB962C8B-B14F-4D97-AF65-F5344CB8AC3E}">
        <p14:creationId xmlns:p14="http://schemas.microsoft.com/office/powerpoint/2010/main" val="694499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026"/>
          <p:cNvSpPr>
            <a:spLocks noGrp="1" noRot="1" noChangeAspect="1" noChangeArrowheads="1" noTextEdit="1"/>
          </p:cNvSpPr>
          <p:nvPr>
            <p:ph type="sldImg"/>
          </p:nvPr>
        </p:nvSpPr>
        <p:spPr>
          <a:ln/>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53640926-AAD7-44d8-BBD7-CCE9431645EC}">
              <a14:shadowObscured xmlns:a14="http://schemas.microsoft.com/office/drawing/2010/main" xmlns="" val="1"/>
            </a:ext>
          </a:extLst>
        </p:spPr>
      </p:sp>
      <p:sp>
        <p:nvSpPr>
          <p:cNvPr id="228354" name="Rectangle 1027"/>
          <p:cNvSpPr>
            <a:spLocks noGrp="1" noChangeArrowheads="1"/>
          </p:cNvSpPr>
          <p:nvPr>
            <p:ph type="body" idx="1"/>
          </p:nvPr>
        </p:nvSpPr>
        <p:spPr>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latin typeface="Times" charset="0"/>
            </a:endParaRPr>
          </a:p>
        </p:txBody>
      </p:sp>
    </p:spTree>
    <p:extLst>
      <p:ext uri="{BB962C8B-B14F-4D97-AF65-F5344CB8AC3E}">
        <p14:creationId xmlns:p14="http://schemas.microsoft.com/office/powerpoint/2010/main" val="877626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026"/>
          <p:cNvSpPr>
            <a:spLocks noGrp="1" noRot="1" noChangeAspect="1" noChangeArrowheads="1" noTextEdit="1"/>
          </p:cNvSpPr>
          <p:nvPr>
            <p:ph type="sldImg"/>
          </p:nvPr>
        </p:nvSpPr>
        <p:spPr>
          <a:ln/>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53640926-AAD7-44d8-BBD7-CCE9431645EC}">
              <a14:shadowObscured xmlns:a14="http://schemas.microsoft.com/office/drawing/2010/main" xmlns="" val="1"/>
            </a:ext>
          </a:extLst>
        </p:spPr>
      </p:sp>
      <p:sp>
        <p:nvSpPr>
          <p:cNvPr id="228354" name="Rectangle 1027"/>
          <p:cNvSpPr>
            <a:spLocks noGrp="1" noChangeArrowheads="1"/>
          </p:cNvSpPr>
          <p:nvPr>
            <p:ph type="body" idx="1"/>
          </p:nvPr>
        </p:nvSpPr>
        <p:spPr>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latin typeface="Times" charset="0"/>
            </a:endParaRPr>
          </a:p>
        </p:txBody>
      </p:sp>
    </p:spTree>
    <p:extLst>
      <p:ext uri="{BB962C8B-B14F-4D97-AF65-F5344CB8AC3E}">
        <p14:creationId xmlns:p14="http://schemas.microsoft.com/office/powerpoint/2010/main" val="1347284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Rot="1" noChangeAspect="1" noChangeArrowheads="1" noTextEdit="1"/>
          </p:cNvSpPr>
          <p:nvPr>
            <p:ph type="sldImg"/>
          </p:nvPr>
        </p:nvSpPr>
        <p:spPr>
          <a:ln/>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53640926-AAD7-44d8-BBD7-CCE9431645EC}">
              <a14:shadowObscured xmlns:a14="http://schemas.microsoft.com/office/drawing/2010/main" xmlns="" val="1"/>
            </a:ext>
          </a:extLst>
        </p:spPr>
      </p:sp>
      <p:sp>
        <p:nvSpPr>
          <p:cNvPr id="220162" name="Rectangle 3"/>
          <p:cNvSpPr>
            <a:spLocks noGrp="1" noChangeArrowheads="1"/>
          </p:cNvSpPr>
          <p:nvPr>
            <p:ph type="body" idx="1"/>
          </p:nvPr>
        </p:nvSpPr>
        <p:spPr>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latin typeface="Times" charset="0"/>
            </a:endParaRPr>
          </a:p>
        </p:txBody>
      </p:sp>
    </p:spTree>
    <p:extLst>
      <p:ext uri="{BB962C8B-B14F-4D97-AF65-F5344CB8AC3E}">
        <p14:creationId xmlns:p14="http://schemas.microsoft.com/office/powerpoint/2010/main" val="741320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Rot="1" noChangeAspect="1" noChangeArrowheads="1"/>
          </p:cNvSpPr>
          <p:nvPr>
            <p:ph type="sldImg"/>
          </p:nvPr>
        </p:nvSpPr>
        <p:spPr>
          <a:solidFill>
            <a:srgbClr val="FFFFFF"/>
          </a:solidFill>
          <a:ln/>
        </p:spPr>
      </p:sp>
      <p:sp>
        <p:nvSpPr>
          <p:cNvPr id="23552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Times" charset="0"/>
            </a:endParaRPr>
          </a:p>
        </p:txBody>
      </p:sp>
    </p:spTree>
    <p:extLst>
      <p:ext uri="{BB962C8B-B14F-4D97-AF65-F5344CB8AC3E}">
        <p14:creationId xmlns:p14="http://schemas.microsoft.com/office/powerpoint/2010/main" val="1813023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charset="0"/>
                <a:ea typeface="ＭＳ Ｐゴシック" charset="0"/>
                <a:cs typeface="ＭＳ Ｐゴシック" charset="0"/>
              </a:rPr>
              <a:t>Any map of plates shows that there are about a dozen large plates and a number of smaller plates. Rate of plate motions are typically an inch or two per year. Slow rates, but very important when these rates act over 100s of millions of years. See John Lahr</a:t>
            </a:r>
            <a:r>
              <a:rPr lang="ja-JP" altLang="en-US"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web site for documentation of his finger nail growth: </a:t>
            </a:r>
            <a:r>
              <a:rPr kumimoji="0" lang="en-US" sz="1000" u="sng" dirty="0" smtClean="0">
                <a:solidFill>
                  <a:srgbClr val="0000FF"/>
                </a:solidFill>
                <a:latin typeface="Monaco" charset="0"/>
                <a:ea typeface="ＭＳ Ｐゴシック" charset="0"/>
                <a:cs typeface="ＭＳ Ｐゴシック" charset="0"/>
              </a:rPr>
              <a:t>http://</a:t>
            </a:r>
            <a:r>
              <a:rPr kumimoji="0" lang="en-US" sz="1000" u="sng" dirty="0" err="1" smtClean="0">
                <a:solidFill>
                  <a:srgbClr val="0000FF"/>
                </a:solidFill>
                <a:latin typeface="Monaco" charset="0"/>
                <a:ea typeface="ＭＳ Ｐゴシック" charset="0"/>
                <a:cs typeface="ＭＳ Ｐゴシック" charset="0"/>
              </a:rPr>
              <a:t>jclahr.com</a:t>
            </a:r>
            <a:r>
              <a:rPr kumimoji="0" lang="en-US" sz="1000" u="sng" dirty="0" smtClean="0">
                <a:solidFill>
                  <a:srgbClr val="0000FF"/>
                </a:solidFill>
                <a:latin typeface="Monaco" charset="0"/>
                <a:ea typeface="ＭＳ Ｐゴシック" charset="0"/>
                <a:cs typeface="ＭＳ Ｐゴシック" charset="0"/>
              </a:rPr>
              <a:t>/science/</a:t>
            </a:r>
            <a:r>
              <a:rPr kumimoji="0" lang="en-US" sz="1000" u="sng" dirty="0" err="1" smtClean="0">
                <a:solidFill>
                  <a:srgbClr val="0000FF"/>
                </a:solidFill>
                <a:latin typeface="Monaco" charset="0"/>
                <a:ea typeface="ＭＳ Ｐゴシック" charset="0"/>
                <a:cs typeface="ＭＳ Ｐゴシック" charset="0"/>
              </a:rPr>
              <a:t>earth_science</a:t>
            </a:r>
            <a:r>
              <a:rPr kumimoji="0" lang="en-US" sz="1000" u="sng" dirty="0" smtClean="0">
                <a:solidFill>
                  <a:srgbClr val="0000FF"/>
                </a:solidFill>
                <a:latin typeface="Monaco" charset="0"/>
                <a:ea typeface="ＭＳ Ｐゴシック" charset="0"/>
                <a:cs typeface="ＭＳ Ｐゴシック" charset="0"/>
              </a:rPr>
              <a:t>/thumbnail/</a:t>
            </a:r>
            <a:r>
              <a:rPr kumimoji="0" lang="en-US" sz="1000" u="sng" dirty="0" err="1" smtClean="0">
                <a:solidFill>
                  <a:srgbClr val="0000FF"/>
                </a:solidFill>
                <a:latin typeface="Monaco" charset="0"/>
                <a:ea typeface="ＭＳ Ｐゴシック" charset="0"/>
                <a:cs typeface="ＭＳ Ｐゴシック" charset="0"/>
              </a:rPr>
              <a:t>index.html</a:t>
            </a:r>
            <a:endParaRPr lang="en-US" dirty="0" smtClean="0">
              <a:latin typeface="Times New Roman" charset="0"/>
              <a:ea typeface="ＭＳ Ｐゴシック" charset="0"/>
              <a:cs typeface="ＭＳ Ｐゴシック" charset="0"/>
            </a:endParaRPr>
          </a:p>
          <a:p>
            <a:r>
              <a:rPr lang="en-US" dirty="0" smtClean="0">
                <a:latin typeface="Times New Roman" charset="0"/>
                <a:ea typeface="ＭＳ Ｐゴシック" charset="0"/>
                <a:cs typeface="ＭＳ Ｐゴシック" charset="0"/>
              </a:rPr>
              <a:t>It is an oversimplification to say that ALL earthquakes and volcanoes occur at or near plate boundaries but there is a very strong concentration of earthquakes and volcanoes near plate boundaries. If you understand how plate motions produce earthquakes and volcanoes, you can explain 80% of earthquakes and volcanoes. </a:t>
            </a:r>
            <a:endParaRPr lang="en-US" dirty="0">
              <a:latin typeface="Times New Roman"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8F7A3B41-46BE-324F-B0C2-C2134A5084AC}" type="slidenum">
              <a:rPr lang="en-US" smtClean="0"/>
              <a:t>5</a:t>
            </a:fld>
            <a:endParaRPr lang="en-US"/>
          </a:p>
        </p:txBody>
      </p:sp>
    </p:spTree>
    <p:extLst>
      <p:ext uri="{BB962C8B-B14F-4D97-AF65-F5344CB8AC3E}">
        <p14:creationId xmlns:p14="http://schemas.microsoft.com/office/powerpoint/2010/main" val="3691874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Hunk demonstration.</a:t>
            </a:r>
            <a:endParaRPr lang="en-US" dirty="0"/>
          </a:p>
        </p:txBody>
      </p:sp>
      <p:sp>
        <p:nvSpPr>
          <p:cNvPr id="4" name="Slide Number Placeholder 3"/>
          <p:cNvSpPr>
            <a:spLocks noGrp="1"/>
          </p:cNvSpPr>
          <p:nvPr>
            <p:ph type="sldNum" sz="quarter" idx="10"/>
          </p:nvPr>
        </p:nvSpPr>
        <p:spPr/>
        <p:txBody>
          <a:bodyPr/>
          <a:lstStyle/>
          <a:p>
            <a:fld id="{8F7A3B41-46BE-324F-B0C2-C2134A5084AC}" type="slidenum">
              <a:rPr lang="en-US" smtClean="0"/>
              <a:t>9</a:t>
            </a:fld>
            <a:endParaRPr lang="en-US"/>
          </a:p>
        </p:txBody>
      </p:sp>
    </p:spTree>
    <p:extLst>
      <p:ext uri="{BB962C8B-B14F-4D97-AF65-F5344CB8AC3E}">
        <p14:creationId xmlns:p14="http://schemas.microsoft.com/office/powerpoint/2010/main" val="1003122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Rot="1" noChangeAspect="1" noChangeArrowheads="1" noTextEdit="1"/>
          </p:cNvSpPr>
          <p:nvPr>
            <p:ph type="sldImg"/>
          </p:nvPr>
        </p:nvSpPr>
        <p:spPr>
          <a:noFill/>
          <a:ln/>
        </p:spPr>
      </p:sp>
      <p:sp>
        <p:nvSpPr>
          <p:cNvPr id="182274" name="Rectangle 3"/>
          <p:cNvSpPr>
            <a:spLocks noGrp="1" noChangeArrowheads="1"/>
          </p:cNvSpPr>
          <p:nvPr>
            <p:ph type="body" idx="1"/>
          </p:nvPr>
        </p:nvSpPr>
        <p:spPr>
          <a:noFill/>
        </p:spPr>
        <p:txBody>
          <a:bodyPr/>
          <a:lstStyle/>
          <a:p>
            <a:endParaRPr lang="en-US">
              <a:latin typeface="Times" charset="0"/>
            </a:endParaRPr>
          </a:p>
        </p:txBody>
      </p:sp>
    </p:spTree>
    <p:extLst>
      <p:ext uri="{BB962C8B-B14F-4D97-AF65-F5344CB8AC3E}">
        <p14:creationId xmlns:p14="http://schemas.microsoft.com/office/powerpoint/2010/main" val="1964715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9"/>
          <p:cNvSpPr>
            <a:spLocks noGrp="1" noChangeArrowheads="1"/>
          </p:cNvSpPr>
          <p:nvPr>
            <p:ph type="sldNum" sz="quarter" idx="5"/>
          </p:nvPr>
        </p:nvSpPr>
        <p:spPr>
          <a:noFill/>
        </p:spPr>
        <p:txBody>
          <a:bodyPr/>
          <a:lstStyle/>
          <a:p>
            <a:fld id="{907DDFE5-5B1B-A04B-8A42-C30386656B07}" type="slidenum">
              <a:rPr lang="en-US"/>
              <a:pPr/>
              <a:t>11</a:t>
            </a:fld>
            <a:endParaRPr lang="en-US"/>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Arial" pitchFamily="26" charset="0"/>
              <a:ea typeface="ＭＳ Ｐゴシック" pitchFamily="26" charset="-128"/>
              <a:cs typeface="ＭＳ Ｐゴシック" pitchFamily="26" charset="-128"/>
            </a:endParaRPr>
          </a:p>
        </p:txBody>
      </p:sp>
    </p:spTree>
    <p:extLst>
      <p:ext uri="{BB962C8B-B14F-4D97-AF65-F5344CB8AC3E}">
        <p14:creationId xmlns:p14="http://schemas.microsoft.com/office/powerpoint/2010/main" val="1259003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9"/>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8F49142-3480-DD4A-947D-97BE58E40328}" type="slidenum">
              <a:rPr kumimoji="0" lang="en-US" sz="1200">
                <a:latin typeface="Tahoma" charset="0"/>
              </a:rPr>
              <a:pPr/>
              <a:t>13</a:t>
            </a:fld>
            <a:endParaRPr kumimoji="0" lang="en-US" sz="1200">
              <a:latin typeface="Tahoma"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Plates can have three kinds of motion across boundaries: 1. They can move away from each other like at a divergent boundary (= spreading ocean ridge or a rift zone); 2. They can move toward each other to make a convergent boundary. 3. They can slide past each other horizontally at a transform boundary. When two plates carrying continents converge, a continental collision occurs where continental crust piles us. Continental crust is lower density than mantle rocks, so continental rocks cannot be </a:t>
            </a:r>
            <a:r>
              <a:rPr lang="ja-JP" alt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subducted</a:t>
            </a:r>
            <a:r>
              <a:rPr lang="ja-JP" altLang="en-US"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into the mantle. If continental rocks are pushed into the mantle, they will soon pop up again. This is like trying to push a piece of </a:t>
            </a:r>
            <a:r>
              <a:rPr lang="en-US" dirty="0" err="1">
                <a:latin typeface="Times New Roman" charset="0"/>
                <a:ea typeface="ＭＳ Ｐゴシック" charset="0"/>
                <a:cs typeface="ＭＳ Ｐゴシック" charset="0"/>
              </a:rPr>
              <a:t>styrofoam</a:t>
            </a:r>
            <a:r>
              <a:rPr lang="en-US" dirty="0">
                <a:latin typeface="Times New Roman" charset="0"/>
                <a:ea typeface="ＭＳ Ｐゴシック" charset="0"/>
                <a:cs typeface="ＭＳ Ｐゴシック" charset="0"/>
              </a:rPr>
              <a:t> into a swimming pool. You can push the </a:t>
            </a:r>
            <a:r>
              <a:rPr lang="en-US" dirty="0" err="1">
                <a:latin typeface="Times New Roman" charset="0"/>
                <a:ea typeface="ＭＳ Ｐゴシック" charset="0"/>
                <a:cs typeface="ＭＳ Ｐゴシック" charset="0"/>
              </a:rPr>
              <a:t>styrofoam</a:t>
            </a:r>
            <a:r>
              <a:rPr lang="en-US" dirty="0">
                <a:latin typeface="Times New Roman" charset="0"/>
                <a:ea typeface="ＭＳ Ｐゴシック" charset="0"/>
                <a:cs typeface="ＭＳ Ｐゴシック" charset="0"/>
              </a:rPr>
              <a:t> into the water (with some force) but, when you let it go, it pops back to the surface because it is much less dense than the water on which it floats</a:t>
            </a:r>
            <a:r>
              <a:rPr lang="en-US" dirty="0" smtClean="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13635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9"/>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FA2C85CB-E282-3E40-B3B7-B3A57C736F79}" type="slidenum">
              <a:rPr kumimoji="0" lang="en-US" sz="1200">
                <a:latin typeface="Tahoma" charset="0"/>
              </a:rPr>
              <a:pPr/>
              <a:t>15</a:t>
            </a:fld>
            <a:endParaRPr kumimoji="0" lang="en-US" sz="1200">
              <a:latin typeface="Tahoma" charset="0"/>
            </a:endParaRPr>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What is stress? Stress = force per unit area, like pound per square inch or newtons per square meter. We can classify stresses as : 1. Extension = stresses that tend to pull materials apart. 2. Compression = stresses that tend to squish materials together. 3. Shearing = stress that tend to bend materials. For rocks in Earth</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crust, extension tends to break rocks forming faults. Compressional stresses can result in either folding or faulting. Shearing stresses can result in folding or faults.</a:t>
            </a:r>
          </a:p>
          <a:p>
            <a:r>
              <a:rPr lang="en-US">
                <a:latin typeface="Times New Roman" charset="0"/>
                <a:ea typeface="ＭＳ Ｐゴシック" charset="0"/>
                <a:cs typeface="ＭＳ Ｐゴシック" charset="0"/>
              </a:rPr>
              <a:t>Animations of fault motions can be found at http://www.iris.edu/gifs/animations/faults.htm</a:t>
            </a:r>
          </a:p>
        </p:txBody>
      </p:sp>
    </p:spTree>
    <p:extLst>
      <p:ext uri="{BB962C8B-B14F-4D97-AF65-F5344CB8AC3E}">
        <p14:creationId xmlns:p14="http://schemas.microsoft.com/office/powerpoint/2010/main" val="96298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9A1C5C-9B14-1947-BCC5-6AFB02A93E29}" type="datetimeFigureOut">
              <a:rPr lang="en-US" smtClean="0"/>
              <a:t>3/6/16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2547485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9A1C5C-9B14-1947-BCC5-6AFB02A93E29}" type="datetimeFigureOut">
              <a:rPr lang="en-US" smtClean="0"/>
              <a:t>3/6/16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398321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9A1C5C-9B14-1947-BCC5-6AFB02A93E29}" type="datetimeFigureOut">
              <a:rPr lang="en-US" smtClean="0"/>
              <a:t>3/6/16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2490276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543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2286000"/>
            <a:ext cx="3695700" cy="3657600"/>
          </a:xfrm>
        </p:spPr>
        <p:txBody>
          <a:bodyPr/>
          <a:lstStyle/>
          <a:p>
            <a:pPr lvl="0"/>
            <a:endParaRPr lang="en-US" noProof="0" smtClean="0"/>
          </a:p>
        </p:txBody>
      </p:sp>
      <p:sp>
        <p:nvSpPr>
          <p:cNvPr id="4" name="Text Placeholder 3"/>
          <p:cNvSpPr>
            <a:spLocks noGrp="1"/>
          </p:cNvSpPr>
          <p:nvPr>
            <p:ph type="body" sz="half" idx="2"/>
          </p:nvPr>
        </p:nvSpPr>
        <p:spPr>
          <a:xfrm>
            <a:off x="4762500" y="2286000"/>
            <a:ext cx="36957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6055E740-283F-914B-AA0B-5D19D1079A01}" type="slidenum">
              <a:rPr lang="en-US"/>
              <a:pPr/>
              <a:t>‹#›</a:t>
            </a:fld>
            <a:endParaRPr lang="en-US"/>
          </a:p>
        </p:txBody>
      </p:sp>
    </p:spTree>
    <p:extLst>
      <p:ext uri="{BB962C8B-B14F-4D97-AF65-F5344CB8AC3E}">
        <p14:creationId xmlns:p14="http://schemas.microsoft.com/office/powerpoint/2010/main" val="3180954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9A1C5C-9B14-1947-BCC5-6AFB02A93E29}" type="datetimeFigureOut">
              <a:rPr lang="en-US" smtClean="0"/>
              <a:t>3/6/16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17002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9A1C5C-9B14-1947-BCC5-6AFB02A93E29}" type="datetimeFigureOut">
              <a:rPr lang="en-US" smtClean="0"/>
              <a:t>3/6/16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191722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9A1C5C-9B14-1947-BCC5-6AFB02A93E29}" type="datetimeFigureOut">
              <a:rPr lang="en-US" smtClean="0"/>
              <a:t>3/6/16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822854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9A1C5C-9B14-1947-BCC5-6AFB02A93E29}" type="datetimeFigureOut">
              <a:rPr lang="en-US" smtClean="0"/>
              <a:t>3/6/16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709293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9A1C5C-9B14-1947-BCC5-6AFB02A93E29}" type="datetimeFigureOut">
              <a:rPr lang="en-US" smtClean="0"/>
              <a:t>3/6/16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2991632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9A1C5C-9B14-1947-BCC5-6AFB02A93E29}" type="datetimeFigureOut">
              <a:rPr lang="en-US" smtClean="0"/>
              <a:t>3/6/16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2788776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9A1C5C-9B14-1947-BCC5-6AFB02A93E29}" type="datetimeFigureOut">
              <a:rPr lang="en-US" smtClean="0"/>
              <a:t>3/6/16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2127433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9A1C5C-9B14-1947-BCC5-6AFB02A93E29}" type="datetimeFigureOut">
              <a:rPr lang="en-US" smtClean="0"/>
              <a:t>3/6/16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9D8FC-6377-FB42-9000-1506EAD3FFC6}" type="slidenum">
              <a:rPr lang="en-US" smtClean="0"/>
              <a:t>‹#›</a:t>
            </a:fld>
            <a:endParaRPr lang="en-US"/>
          </a:p>
        </p:txBody>
      </p:sp>
    </p:spTree>
    <p:extLst>
      <p:ext uri="{BB962C8B-B14F-4D97-AF65-F5344CB8AC3E}">
        <p14:creationId xmlns:p14="http://schemas.microsoft.com/office/powerpoint/2010/main" val="8854079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9A1C5C-9B14-1947-BCC5-6AFB02A93E29}" type="datetimeFigureOut">
              <a:rPr lang="en-US" smtClean="0"/>
              <a:t>3/6/16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39D8FC-6377-FB42-9000-1506EAD3FFC6}" type="slidenum">
              <a:rPr lang="en-US" smtClean="0"/>
              <a:t>‹#›</a:t>
            </a:fld>
            <a:endParaRPr lang="en-US"/>
          </a:p>
        </p:txBody>
      </p:sp>
    </p:spTree>
    <p:extLst>
      <p:ext uri="{BB962C8B-B14F-4D97-AF65-F5344CB8AC3E}">
        <p14:creationId xmlns:p14="http://schemas.microsoft.com/office/powerpoint/2010/main" val="1050153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9.xml"/><Relationship Id="rId5" Type="http://schemas.openxmlformats.org/officeDocument/2006/relationships/image" Target="../media/image21.png"/><Relationship Id="rId1" Type="http://schemas.microsoft.com/office/2007/relationships/media" Target="file://localhost/Users/butler/Documents/TOTLE/2010Workshop/Presentations/Monday&amp;Wednesday/Strike-SlipTrees.mov" TargetMode="External"/><Relationship Id="rId2" Type="http://schemas.openxmlformats.org/officeDocument/2006/relationships/video" Target="file://localhost/Users/butler/Documents/TOTLE/2010Workshop/Presentations/Monday&amp;Wednesday/Strike-SlipTrees.mov"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6.xml"/><Relationship Id="rId5" Type="http://schemas.openxmlformats.org/officeDocument/2006/relationships/image" Target="../media/image26.png"/><Relationship Id="rId1" Type="http://schemas.microsoft.com/office/2007/relationships/media" Target="file://localhost/Users/butler/Documents/TOTLE/2010Workshop/Presentations/Monday&amp;Wednesday/NormalFault.mov" TargetMode="External"/><Relationship Id="rId2" Type="http://schemas.openxmlformats.org/officeDocument/2006/relationships/video" Target="file://localhost/Users/butler/Documents/TOTLE/2010Workshop/Presentations/Monday&amp;Wednesday/NormalFault.mo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7.xml"/><Relationship Id="rId5" Type="http://schemas.openxmlformats.org/officeDocument/2006/relationships/image" Target="../media/image34.png"/><Relationship Id="rId1" Type="http://schemas.microsoft.com/office/2007/relationships/media" Target="file://localhost/Users/butler/Documents/TOTLE/2010Workshop/Presentations/Monday&amp;Wednesday/ReverseFault.mov" TargetMode="External"/><Relationship Id="rId2" Type="http://schemas.openxmlformats.org/officeDocument/2006/relationships/video" Target="file://localhost/Users/butler/Documents/TOTLE/2010Workshop/Presentations/Monday&amp;Wednesday/ReverseFault.mov"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5.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9.xml"/><Relationship Id="rId5" Type="http://schemas.openxmlformats.org/officeDocument/2006/relationships/image" Target="../media/image36.png"/><Relationship Id="rId1" Type="http://schemas.microsoft.com/office/2007/relationships/media" Target="../media/media1.mov"/><Relationship Id="rId2" Type="http://schemas.openxmlformats.org/officeDocument/2006/relationships/video" Target="../media/media1.mov"/></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4.xml"/><Relationship Id="rId5" Type="http://schemas.openxmlformats.org/officeDocument/2006/relationships/image" Target="../media/image41.png"/><Relationship Id="rId1" Type="http://schemas.microsoft.com/office/2007/relationships/media" Target="../media/media2.mp4"/><Relationship Id="rId2" Type="http://schemas.openxmlformats.org/officeDocument/2006/relationships/video" Target="../media/media2.mp4"/></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6.xml"/><Relationship Id="rId5" Type="http://schemas.openxmlformats.org/officeDocument/2006/relationships/image" Target="../media/image43.png"/><Relationship Id="rId1" Type="http://schemas.microsoft.com/office/2007/relationships/media" Target="../media/media3.mov"/><Relationship Id="rId2" Type="http://schemas.openxmlformats.org/officeDocument/2006/relationships/video" Target="../media/media3.mov"/></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ctrTitle" sz="quarter"/>
          </p:nvPr>
        </p:nvSpPr>
        <p:spPr>
          <a:xfrm>
            <a:off x="152400" y="76200"/>
            <a:ext cx="8839200" cy="685800"/>
          </a:xfrm>
        </p:spPr>
        <p:txBody>
          <a:bodyPr/>
          <a:lstStyle/>
          <a:p>
            <a:pPr algn="ctr" eaLnBrk="1" hangingPunct="1">
              <a:lnSpc>
                <a:spcPct val="100000"/>
              </a:lnSpc>
            </a:pPr>
            <a:r>
              <a:rPr lang="en-US" sz="3600" dirty="0" smtClean="0">
                <a:solidFill>
                  <a:srgbClr val="660066"/>
                </a:solidFill>
                <a:effectLst/>
                <a:latin typeface="Comic Sans MS" pitchFamily="26" charset="0"/>
                <a:ea typeface="ＭＳ Ｐゴシック" pitchFamily="26" charset="-128"/>
                <a:cs typeface="ＭＳ Ｐゴシック" pitchFamily="26" charset="-128"/>
              </a:rPr>
              <a:t>Beauty and the Beast</a:t>
            </a:r>
            <a:endParaRPr lang="en-US" sz="3600" dirty="0">
              <a:solidFill>
                <a:srgbClr val="660066"/>
              </a:solidFill>
              <a:effectLst/>
              <a:latin typeface="Comic Sans MS" pitchFamily="26" charset="0"/>
              <a:ea typeface="ＭＳ Ｐゴシック" pitchFamily="26" charset="-128"/>
              <a:cs typeface="ＭＳ Ｐゴシック" pitchFamily="26" charset="-128"/>
            </a:endParaRPr>
          </a:p>
        </p:txBody>
      </p:sp>
      <p:pic>
        <p:nvPicPr>
          <p:cNvPr id="3" name="Picture 2" descr="CascadiaPlates&amp;CrossSection.pdf"/>
          <p:cNvPicPr>
            <a:picLocks noChangeAspect="1"/>
          </p:cNvPicPr>
          <p:nvPr/>
        </p:nvPicPr>
        <p:blipFill rotWithShape="1">
          <a:blip r:embed="rId2" cstate="screen">
            <a:extLst>
              <a:ext uri="{28A0092B-C50C-407E-A947-70E740481C1C}">
                <a14:useLocalDpi xmlns:a14="http://schemas.microsoft.com/office/drawing/2010/main"/>
              </a:ext>
            </a:extLst>
          </a:blip>
          <a:srcRect l="972" t="3624" r="1250" b="7083"/>
          <a:stretch/>
        </p:blipFill>
        <p:spPr>
          <a:xfrm>
            <a:off x="88900" y="852395"/>
            <a:ext cx="8940800" cy="5283200"/>
          </a:xfrm>
          <a:prstGeom prst="rect">
            <a:avLst/>
          </a:prstGeom>
          <a:solidFill>
            <a:srgbClr val="FFFFFF"/>
          </a:solidFill>
          <a:ln w="28575" cmpd="sng">
            <a:solidFill>
              <a:srgbClr val="660066"/>
            </a:solidFill>
          </a:ln>
          <a:effectLst>
            <a:outerShdw blurRad="50800" dist="38100" dir="2700000" algn="tl" rotWithShape="0">
              <a:prstClr val="black">
                <a:alpha val="40000"/>
              </a:prstClr>
            </a:outerShdw>
          </a:effectLst>
        </p:spPr>
      </p:pic>
      <p:sp>
        <p:nvSpPr>
          <p:cNvPr id="4" name="Text Box 17"/>
          <p:cNvSpPr txBox="1">
            <a:spLocks noChangeArrowheads="1"/>
          </p:cNvSpPr>
          <p:nvPr/>
        </p:nvSpPr>
        <p:spPr bwMode="auto">
          <a:xfrm>
            <a:off x="-746" y="6180418"/>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eaLnBrk="1" hangingPunct="1">
              <a:spcBef>
                <a:spcPct val="50000"/>
              </a:spcBef>
            </a:pPr>
            <a:r>
              <a:rPr lang="en-US" sz="3600" b="0" dirty="0" smtClean="0">
                <a:solidFill>
                  <a:srgbClr val="660066"/>
                </a:solidFill>
                <a:latin typeface="Comic Sans MS"/>
                <a:cs typeface="Comic Sans MS"/>
              </a:rPr>
              <a:t>CEETEP Poster   </a:t>
            </a:r>
            <a:endParaRPr lang="en-US" sz="3600" b="0" dirty="0">
              <a:solidFill>
                <a:srgbClr val="660066"/>
              </a:solidFill>
              <a:latin typeface="Comic Sans MS"/>
              <a:cs typeface="Comic Sans MS"/>
            </a:endParaRPr>
          </a:p>
        </p:txBody>
      </p:sp>
    </p:spTree>
    <p:extLst>
      <p:ext uri="{BB962C8B-B14F-4D97-AF65-F5344CB8AC3E}">
        <p14:creationId xmlns:p14="http://schemas.microsoft.com/office/powerpoint/2010/main" val="2794281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npo0003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25"/>
            <a:ext cx="9163050" cy="585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181250" name="Rectangle 3"/>
          <p:cNvSpPr>
            <a:spLocks noChangeArrowheads="1"/>
          </p:cNvSpPr>
          <p:nvPr/>
        </p:nvSpPr>
        <p:spPr bwMode="auto">
          <a:xfrm>
            <a:off x="1692275" y="471488"/>
            <a:ext cx="2057400" cy="89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ctr">
              <a:lnSpc>
                <a:spcPct val="80000"/>
              </a:lnSpc>
            </a:pPr>
            <a:r>
              <a:rPr lang="ja-JP" altLang="en-US" sz="3200" i="1">
                <a:solidFill>
                  <a:srgbClr val="660066"/>
                </a:solidFill>
                <a:latin typeface="Comic Sans MS"/>
                <a:cs typeface="Comic Sans MS"/>
              </a:rPr>
              <a:t>“</a:t>
            </a:r>
            <a:r>
              <a:rPr lang="en-US" altLang="ja-JP" sz="3200" i="1">
                <a:solidFill>
                  <a:srgbClr val="660066"/>
                </a:solidFill>
                <a:latin typeface="Comic Sans MS"/>
                <a:cs typeface="Comic Sans MS"/>
              </a:rPr>
              <a:t>Oceanic Crust</a:t>
            </a:r>
            <a:r>
              <a:rPr lang="ja-JP" altLang="en-US" sz="3200" i="1">
                <a:solidFill>
                  <a:srgbClr val="660066"/>
                </a:solidFill>
                <a:latin typeface="Comic Sans MS"/>
                <a:cs typeface="Comic Sans MS"/>
              </a:rPr>
              <a:t>”</a:t>
            </a:r>
            <a:endParaRPr lang="en-US" sz="3200" i="1">
              <a:solidFill>
                <a:srgbClr val="660066"/>
              </a:solidFill>
              <a:latin typeface="Comic Sans MS"/>
              <a:cs typeface="Comic Sans MS"/>
            </a:endParaRPr>
          </a:p>
        </p:txBody>
      </p:sp>
      <p:sp>
        <p:nvSpPr>
          <p:cNvPr id="181252" name="Rectangle 5"/>
          <p:cNvSpPr>
            <a:spLocks noChangeArrowheads="1"/>
          </p:cNvSpPr>
          <p:nvPr/>
        </p:nvSpPr>
        <p:spPr bwMode="auto">
          <a:xfrm>
            <a:off x="5148263" y="404813"/>
            <a:ext cx="2573337" cy="89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ctr">
              <a:lnSpc>
                <a:spcPct val="80000"/>
              </a:lnSpc>
            </a:pPr>
            <a:r>
              <a:rPr lang="ja-JP" altLang="en-US" sz="3200" i="1">
                <a:solidFill>
                  <a:srgbClr val="660066"/>
                </a:solidFill>
                <a:latin typeface="Comic Sans MS"/>
                <a:cs typeface="Comic Sans MS"/>
              </a:rPr>
              <a:t>“</a:t>
            </a:r>
            <a:r>
              <a:rPr lang="en-US" altLang="ja-JP" sz="3200" i="1">
                <a:solidFill>
                  <a:srgbClr val="660066"/>
                </a:solidFill>
                <a:latin typeface="Comic Sans MS"/>
                <a:cs typeface="Comic Sans MS"/>
              </a:rPr>
              <a:t>Continental Crust</a:t>
            </a:r>
            <a:r>
              <a:rPr lang="ja-JP" altLang="en-US" sz="3200" i="1">
                <a:solidFill>
                  <a:srgbClr val="660066"/>
                </a:solidFill>
                <a:latin typeface="Comic Sans MS"/>
                <a:cs typeface="Comic Sans MS"/>
              </a:rPr>
              <a:t>”</a:t>
            </a:r>
            <a:endParaRPr lang="en-US" sz="3200" i="1">
              <a:solidFill>
                <a:srgbClr val="660066"/>
              </a:solidFill>
              <a:latin typeface="Comic Sans MS"/>
              <a:cs typeface="Comic Sans MS"/>
            </a:endParaRPr>
          </a:p>
        </p:txBody>
      </p:sp>
      <p:sp>
        <p:nvSpPr>
          <p:cNvPr id="181253" name="Rectangle 6"/>
          <p:cNvSpPr>
            <a:spLocks noChangeArrowheads="1"/>
          </p:cNvSpPr>
          <p:nvPr/>
        </p:nvSpPr>
        <p:spPr bwMode="auto">
          <a:xfrm>
            <a:off x="1295400" y="3760788"/>
            <a:ext cx="6934200" cy="656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nSpc>
                <a:spcPct val="80000"/>
              </a:lnSpc>
            </a:pPr>
            <a:r>
              <a:rPr lang="ja-JP" altLang="en-US" sz="4400" i="1">
                <a:latin typeface="Comic Sans MS"/>
                <a:cs typeface="Comic Sans MS"/>
              </a:rPr>
              <a:t>“</a:t>
            </a:r>
            <a:r>
              <a:rPr lang="en-US" altLang="ja-JP" sz="4400" i="1">
                <a:latin typeface="Comic Sans MS"/>
                <a:cs typeface="Comic Sans MS"/>
              </a:rPr>
              <a:t>Earth</a:t>
            </a:r>
            <a:r>
              <a:rPr lang="ja-JP" altLang="en-US" sz="4400" i="1">
                <a:latin typeface="Comic Sans MS"/>
                <a:cs typeface="Comic Sans MS"/>
              </a:rPr>
              <a:t>’</a:t>
            </a:r>
            <a:r>
              <a:rPr lang="en-US" altLang="ja-JP" sz="4400" i="1">
                <a:latin typeface="Comic Sans MS"/>
                <a:cs typeface="Comic Sans MS"/>
              </a:rPr>
              <a:t>s Mantle</a:t>
            </a:r>
            <a:r>
              <a:rPr lang="ja-JP" altLang="en-US" sz="4400" i="1">
                <a:latin typeface="Comic Sans MS"/>
                <a:cs typeface="Comic Sans MS"/>
              </a:rPr>
              <a:t>”</a:t>
            </a:r>
            <a:endParaRPr lang="en-US" sz="4400" i="1">
              <a:latin typeface="Comic Sans MS"/>
              <a:cs typeface="Comic Sans MS"/>
            </a:endParaRPr>
          </a:p>
        </p:txBody>
      </p:sp>
      <p:sp>
        <p:nvSpPr>
          <p:cNvPr id="7" name="Text Box 5"/>
          <p:cNvSpPr txBox="1">
            <a:spLocks noChangeAspect="1" noChangeArrowheads="1"/>
          </p:cNvSpPr>
          <p:nvPr/>
        </p:nvSpPr>
        <p:spPr bwMode="auto">
          <a:xfrm>
            <a:off x="6783813" y="6351186"/>
            <a:ext cx="2360187" cy="506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87511747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3" name="Rectangle 1029"/>
          <p:cNvSpPr>
            <a:spLocks noGrp="1" noChangeArrowheads="1"/>
          </p:cNvSpPr>
          <p:nvPr>
            <p:ph type="title"/>
          </p:nvPr>
        </p:nvSpPr>
        <p:spPr>
          <a:xfrm>
            <a:off x="457200" y="76200"/>
            <a:ext cx="8686800" cy="457200"/>
          </a:xfrm>
        </p:spPr>
        <p:txBody>
          <a:bodyPr>
            <a:noAutofit/>
          </a:bodyPr>
          <a:lstStyle/>
          <a:p>
            <a:pPr eaLnBrk="1" hangingPunct="1">
              <a:lnSpc>
                <a:spcPct val="100000"/>
              </a:lnSpc>
            </a:pPr>
            <a:r>
              <a:rPr lang="en-US" sz="3600" dirty="0" smtClean="0">
                <a:solidFill>
                  <a:srgbClr val="660066"/>
                </a:solidFill>
                <a:effectLst/>
                <a:latin typeface="Comic Sans MS" pitchFamily="26" charset="0"/>
                <a:ea typeface="ＭＳ Ｐゴシック" pitchFamily="26" charset="-128"/>
                <a:cs typeface="ＭＳ Ｐゴシック" pitchFamily="26" charset="-128"/>
              </a:rPr>
              <a:t>Three Kinds of </a:t>
            </a:r>
            <a:r>
              <a:rPr lang="en-US" sz="3600" dirty="0">
                <a:solidFill>
                  <a:srgbClr val="660066"/>
                </a:solidFill>
                <a:effectLst/>
                <a:latin typeface="Comic Sans MS" pitchFamily="26" charset="0"/>
                <a:ea typeface="ＭＳ Ｐゴシック" pitchFamily="26" charset="-128"/>
                <a:cs typeface="ＭＳ Ｐゴシック" pitchFamily="26" charset="-128"/>
              </a:rPr>
              <a:t>Plate </a:t>
            </a:r>
            <a:r>
              <a:rPr lang="en-US" sz="3600" dirty="0" smtClean="0">
                <a:solidFill>
                  <a:srgbClr val="660066"/>
                </a:solidFill>
                <a:effectLst/>
                <a:latin typeface="Comic Sans MS" pitchFamily="26" charset="0"/>
                <a:ea typeface="ＭＳ Ｐゴシック" pitchFamily="26" charset="-128"/>
                <a:cs typeface="ＭＳ Ｐゴシック" pitchFamily="26" charset="-128"/>
              </a:rPr>
              <a:t>Boundaries</a:t>
            </a:r>
            <a:endParaRPr lang="en-US" sz="3600" dirty="0">
              <a:solidFill>
                <a:srgbClr val="660066"/>
              </a:solidFill>
              <a:effectLst/>
              <a:latin typeface="Comic Sans MS" pitchFamily="26" charset="0"/>
              <a:ea typeface="ＭＳ Ｐゴシック" pitchFamily="26" charset="-128"/>
              <a:cs typeface="ＭＳ Ｐゴシック" pitchFamily="26" charset="-128"/>
            </a:endParaRPr>
          </a:p>
        </p:txBody>
      </p:sp>
      <p:sp>
        <p:nvSpPr>
          <p:cNvPr id="8" name="TextBox 7"/>
          <p:cNvSpPr txBox="1"/>
          <p:nvPr/>
        </p:nvSpPr>
        <p:spPr>
          <a:xfrm>
            <a:off x="1148971" y="714187"/>
            <a:ext cx="1715434" cy="461665"/>
          </a:xfrm>
          <a:prstGeom prst="rect">
            <a:avLst/>
          </a:prstGeom>
          <a:noFill/>
        </p:spPr>
        <p:txBody>
          <a:bodyPr wrap="none" rtlCol="0">
            <a:spAutoFit/>
          </a:bodyPr>
          <a:lstStyle/>
          <a:p>
            <a:pPr>
              <a:buNone/>
            </a:pPr>
            <a:r>
              <a:rPr lang="en-US" sz="2400" dirty="0" smtClean="0">
                <a:solidFill>
                  <a:srgbClr val="660066"/>
                </a:solidFill>
                <a:latin typeface="Comic Sans MS"/>
                <a:cs typeface="Comic Sans MS"/>
              </a:rPr>
              <a:t>Transform</a:t>
            </a:r>
            <a:endParaRPr lang="en-US" sz="2400" dirty="0">
              <a:solidFill>
                <a:srgbClr val="660066"/>
              </a:solidFill>
              <a:latin typeface="Comic Sans MS"/>
              <a:cs typeface="Comic Sans MS"/>
            </a:endParaRPr>
          </a:p>
        </p:txBody>
      </p:sp>
      <p:sp>
        <p:nvSpPr>
          <p:cNvPr id="9" name="TextBox 8"/>
          <p:cNvSpPr txBox="1"/>
          <p:nvPr/>
        </p:nvSpPr>
        <p:spPr>
          <a:xfrm>
            <a:off x="4026936" y="714187"/>
            <a:ext cx="1597312" cy="461665"/>
          </a:xfrm>
          <a:prstGeom prst="rect">
            <a:avLst/>
          </a:prstGeom>
          <a:noFill/>
        </p:spPr>
        <p:txBody>
          <a:bodyPr wrap="none" rtlCol="0">
            <a:spAutoFit/>
          </a:bodyPr>
          <a:lstStyle/>
          <a:p>
            <a:pPr>
              <a:buNone/>
            </a:pPr>
            <a:r>
              <a:rPr lang="en-US" sz="2400" dirty="0" smtClean="0">
                <a:solidFill>
                  <a:srgbClr val="660066"/>
                </a:solidFill>
                <a:latin typeface="Comic Sans MS"/>
                <a:cs typeface="Comic Sans MS"/>
              </a:rPr>
              <a:t>Divergent</a:t>
            </a:r>
            <a:endParaRPr lang="en-US" sz="2400" dirty="0">
              <a:solidFill>
                <a:srgbClr val="660066"/>
              </a:solidFill>
              <a:latin typeface="Comic Sans MS"/>
              <a:cs typeface="Comic Sans MS"/>
            </a:endParaRPr>
          </a:p>
        </p:txBody>
      </p:sp>
      <p:sp>
        <p:nvSpPr>
          <p:cNvPr id="10" name="TextBox 9"/>
          <p:cNvSpPr txBox="1"/>
          <p:nvPr/>
        </p:nvSpPr>
        <p:spPr>
          <a:xfrm>
            <a:off x="6617765" y="714187"/>
            <a:ext cx="1797337" cy="461665"/>
          </a:xfrm>
          <a:prstGeom prst="rect">
            <a:avLst/>
          </a:prstGeom>
          <a:noFill/>
        </p:spPr>
        <p:txBody>
          <a:bodyPr wrap="none" rtlCol="0">
            <a:spAutoFit/>
          </a:bodyPr>
          <a:lstStyle/>
          <a:p>
            <a:pPr>
              <a:buNone/>
            </a:pPr>
            <a:r>
              <a:rPr lang="en-US" sz="2400" dirty="0" smtClean="0">
                <a:solidFill>
                  <a:srgbClr val="660066"/>
                </a:solidFill>
                <a:latin typeface="Comic Sans MS"/>
                <a:cs typeface="Comic Sans MS"/>
              </a:rPr>
              <a:t>Convergent</a:t>
            </a:r>
            <a:endParaRPr lang="en-US" sz="2400" dirty="0">
              <a:solidFill>
                <a:srgbClr val="660066"/>
              </a:solidFill>
              <a:latin typeface="Comic Sans MS"/>
              <a:cs typeface="Comic Sans MS"/>
            </a:endParaRPr>
          </a:p>
        </p:txBody>
      </p:sp>
      <p:pic>
        <p:nvPicPr>
          <p:cNvPr id="11" name="Picture 2" descr="02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1207249"/>
            <a:ext cx="7457504" cy="5257800"/>
          </a:xfrm>
          <a:prstGeom prst="rect">
            <a:avLst/>
          </a:prstGeom>
          <a:noFill/>
          <a:ln w="28575" cmpd="sng">
            <a:solidFill>
              <a:srgbClr val="660066"/>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23242325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ctrTitle" sz="quarter"/>
          </p:nvPr>
        </p:nvSpPr>
        <p:spPr>
          <a:xfrm>
            <a:off x="152400" y="-47813"/>
            <a:ext cx="8839200" cy="685800"/>
          </a:xfrm>
        </p:spPr>
        <p:txBody>
          <a:bodyPr>
            <a:normAutofit/>
          </a:bodyPr>
          <a:lstStyle/>
          <a:p>
            <a:pPr algn="ctr" eaLnBrk="1" hangingPunct="1">
              <a:lnSpc>
                <a:spcPct val="100000"/>
              </a:lnSpc>
            </a:pPr>
            <a:r>
              <a:rPr lang="en-US" sz="3600" dirty="0" smtClean="0">
                <a:solidFill>
                  <a:srgbClr val="660066"/>
                </a:solidFill>
                <a:effectLst/>
                <a:latin typeface="Comic Sans MS" pitchFamily="26" charset="0"/>
                <a:ea typeface="ＭＳ Ｐゴシック" pitchFamily="26" charset="-128"/>
                <a:cs typeface="ＭＳ Ｐゴシック" pitchFamily="26" charset="-128"/>
              </a:rPr>
              <a:t>Plate Boundaries of </a:t>
            </a:r>
            <a:r>
              <a:rPr lang="en-US" sz="3600" dirty="0">
                <a:solidFill>
                  <a:srgbClr val="660066"/>
                </a:solidFill>
                <a:effectLst/>
                <a:latin typeface="Comic Sans MS" pitchFamily="26" charset="0"/>
                <a:ea typeface="ＭＳ Ｐゴシック" pitchFamily="26" charset="-128"/>
                <a:cs typeface="ＭＳ Ｐゴシック" pitchFamily="26" charset="-128"/>
              </a:rPr>
              <a:t>the </a:t>
            </a:r>
            <a:r>
              <a:rPr lang="en-US" sz="3600" dirty="0" smtClean="0">
                <a:solidFill>
                  <a:srgbClr val="660066"/>
                </a:solidFill>
                <a:effectLst/>
                <a:latin typeface="Comic Sans MS" pitchFamily="26" charset="0"/>
                <a:ea typeface="ＭＳ Ｐゴシック" pitchFamily="26" charset="-128"/>
                <a:cs typeface="ＭＳ Ｐゴシック" pitchFamily="26" charset="-128"/>
              </a:rPr>
              <a:t>Western US</a:t>
            </a:r>
            <a:endParaRPr lang="en-US" sz="3600" dirty="0">
              <a:solidFill>
                <a:srgbClr val="660066"/>
              </a:solidFill>
              <a:effectLst/>
              <a:latin typeface="Comic Sans MS" pitchFamily="26" charset="0"/>
              <a:ea typeface="ＭＳ Ｐゴシック" pitchFamily="26" charset="-128"/>
              <a:cs typeface="ＭＳ Ｐゴシック" pitchFamily="26" charset="-128"/>
            </a:endParaRPr>
          </a:p>
        </p:txBody>
      </p:sp>
      <p:pic>
        <p:nvPicPr>
          <p:cNvPr id="8" name="Picture 2" descr="020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38403" y="675707"/>
            <a:ext cx="4701959" cy="6076118"/>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12428388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779280" y="223685"/>
            <a:ext cx="7924800" cy="457200"/>
          </a:xfrm>
        </p:spPr>
        <p:txBody>
          <a:bodyPr>
            <a:noAutofit/>
          </a:bodyPr>
          <a:lstStyle/>
          <a:p>
            <a:pPr eaLnBrk="1" hangingPunct="1"/>
            <a:r>
              <a:rPr lang="en-US" sz="3600" dirty="0" smtClean="0">
                <a:solidFill>
                  <a:srgbClr val="660066"/>
                </a:solidFill>
                <a:latin typeface="Comic Sans MS" charset="0"/>
                <a:ea typeface="ＭＳ Ｐゴシック" charset="0"/>
                <a:cs typeface="ＭＳ Ｐゴシック" charset="0"/>
              </a:rPr>
              <a:t>Transform Plate Boundary</a:t>
            </a:r>
            <a:endParaRPr lang="en-US" sz="3600" dirty="0">
              <a:solidFill>
                <a:srgbClr val="660066"/>
              </a:solidFill>
              <a:latin typeface="Comic Sans MS" charset="0"/>
              <a:ea typeface="ＭＳ Ｐゴシック" charset="0"/>
              <a:cs typeface="ＭＳ Ｐゴシック" charset="0"/>
            </a:endParaRPr>
          </a:p>
        </p:txBody>
      </p:sp>
      <p:pic>
        <p:nvPicPr>
          <p:cNvPr id="9" name="Picture 8" descr="WorldMapTransform.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8385" y="833285"/>
            <a:ext cx="7986712"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5"/>
          <p:cNvSpPr txBox="1">
            <a:spLocks noChangeArrowheads="1"/>
          </p:cNvSpPr>
          <p:nvPr/>
        </p:nvSpPr>
        <p:spPr bwMode="auto">
          <a:xfrm>
            <a:off x="855480" y="4001804"/>
            <a:ext cx="7239000" cy="766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algn="ctr" eaLnBrk="1" hangingPunct="1">
              <a:lnSpc>
                <a:spcPts val="3840"/>
              </a:lnSpc>
              <a:spcBef>
                <a:spcPct val="0"/>
              </a:spcBef>
              <a:buFontTx/>
              <a:buNone/>
            </a:pPr>
            <a:r>
              <a:rPr kumimoji="0" lang="en-US" sz="3200" dirty="0" smtClean="0">
                <a:solidFill>
                  <a:srgbClr val="660066"/>
                </a:solidFill>
                <a:latin typeface="Comic Sans MS" charset="0"/>
              </a:rPr>
              <a:t>Strike-slip faulting</a:t>
            </a:r>
          </a:p>
        </p:txBody>
      </p:sp>
    </p:spTree>
    <p:extLst>
      <p:ext uri="{BB962C8B-B14F-4D97-AF65-F5344CB8AC3E}">
        <p14:creationId xmlns:p14="http://schemas.microsoft.com/office/powerpoint/2010/main" val="2377786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1" descr="021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6363" y="76200"/>
            <a:ext cx="3348037" cy="64770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pic>
        <p:nvPicPr>
          <p:cNvPr id="757763" name="Picture 3" descr="SanAndreasFaultAerial"/>
          <p:cNvPicPr>
            <a:picLocks noChangeAspect="1" noChangeArrowheads="1"/>
          </p:cNvPicPr>
          <p:nvPr/>
        </p:nvPicPr>
        <p:blipFill>
          <a:blip r:embed="rId3"/>
          <a:srcRect/>
          <a:stretch>
            <a:fillRect/>
          </a:stretch>
        </p:blipFill>
        <p:spPr bwMode="auto">
          <a:xfrm>
            <a:off x="838200" y="1066800"/>
            <a:ext cx="3365500" cy="53340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71684" name="Rectangle 4"/>
          <p:cNvSpPr>
            <a:spLocks noGrp="1" noChangeArrowheads="1"/>
          </p:cNvSpPr>
          <p:nvPr>
            <p:ph type="title"/>
          </p:nvPr>
        </p:nvSpPr>
        <p:spPr>
          <a:xfrm>
            <a:off x="179293" y="381000"/>
            <a:ext cx="4391212" cy="533400"/>
          </a:xfrm>
        </p:spPr>
        <p:txBody>
          <a:bodyPr>
            <a:noAutofit/>
          </a:bodyPr>
          <a:lstStyle/>
          <a:p>
            <a:pPr eaLnBrk="1" hangingPunct="1"/>
            <a:r>
              <a:rPr lang="en-US" sz="3600" dirty="0">
                <a:solidFill>
                  <a:srgbClr val="660066"/>
                </a:solidFill>
                <a:effectLst/>
                <a:latin typeface="Comic Sans MS" pitchFamily="26" charset="0"/>
                <a:ea typeface="ＭＳ Ｐゴシック" pitchFamily="26" charset="-128"/>
                <a:cs typeface="ＭＳ Ｐゴシック" pitchFamily="26" charset="-128"/>
              </a:rPr>
              <a:t>San Andreas Fault</a:t>
            </a:r>
          </a:p>
        </p:txBody>
      </p:sp>
      <p:sp>
        <p:nvSpPr>
          <p:cNvPr id="757765" name="Line 5"/>
          <p:cNvSpPr>
            <a:spLocks noChangeShapeType="1"/>
          </p:cNvSpPr>
          <p:nvPr/>
        </p:nvSpPr>
        <p:spPr bwMode="auto">
          <a:xfrm flipH="1">
            <a:off x="4191000" y="5867400"/>
            <a:ext cx="3657600" cy="457200"/>
          </a:xfrm>
          <a:prstGeom prst="line">
            <a:avLst/>
          </a:prstGeom>
          <a:noFill/>
          <a:ln w="38100">
            <a:solidFill>
              <a:srgbClr val="660066"/>
            </a:solidFill>
            <a:miter lim="800000"/>
            <a:headEnd/>
            <a:tailEnd/>
          </a:ln>
        </p:spPr>
        <p:txBody>
          <a:bodyPr>
            <a:prstTxWarp prst="textNoShape">
              <a:avLst/>
            </a:prstTxWarp>
          </a:bodyPr>
          <a:lstStyle/>
          <a:p>
            <a:endParaRPr lang="en-US"/>
          </a:p>
        </p:txBody>
      </p:sp>
      <p:sp>
        <p:nvSpPr>
          <p:cNvPr id="757766" name="Line 6"/>
          <p:cNvSpPr>
            <a:spLocks noChangeShapeType="1"/>
          </p:cNvSpPr>
          <p:nvPr/>
        </p:nvSpPr>
        <p:spPr bwMode="auto">
          <a:xfrm flipH="1" flipV="1">
            <a:off x="4191000" y="1066800"/>
            <a:ext cx="2133600" cy="2133600"/>
          </a:xfrm>
          <a:prstGeom prst="line">
            <a:avLst/>
          </a:prstGeom>
          <a:noFill/>
          <a:ln w="38100">
            <a:solidFill>
              <a:srgbClr val="660066"/>
            </a:solidFill>
            <a:miter lim="800000"/>
            <a:headEnd/>
            <a:tailEnd/>
          </a:ln>
        </p:spPr>
        <p:txBody>
          <a:bodyPr>
            <a:prstTxWarp prst="textNoShape">
              <a:avLst/>
            </a:prstTxWarp>
          </a:bodyPr>
          <a:lstStyle/>
          <a:p>
            <a:endParaRPr lang="en-US"/>
          </a:p>
        </p:txBody>
      </p:sp>
      <p:sp>
        <p:nvSpPr>
          <p:cNvPr id="757767" name="Line 7"/>
          <p:cNvSpPr>
            <a:spLocks noChangeShapeType="1"/>
          </p:cNvSpPr>
          <p:nvPr/>
        </p:nvSpPr>
        <p:spPr bwMode="auto">
          <a:xfrm>
            <a:off x="2895600" y="2209800"/>
            <a:ext cx="228600" cy="1295400"/>
          </a:xfrm>
          <a:prstGeom prst="line">
            <a:avLst/>
          </a:prstGeom>
          <a:noFill/>
          <a:ln w="76200">
            <a:solidFill>
              <a:srgbClr val="FFFF00"/>
            </a:solidFill>
            <a:miter lim="800000"/>
            <a:headEnd/>
            <a:tailEnd type="triangle" w="med" len="med"/>
          </a:ln>
        </p:spPr>
        <p:txBody>
          <a:bodyPr>
            <a:prstTxWarp prst="textNoShape">
              <a:avLst/>
            </a:prstTxWarp>
          </a:bodyPr>
          <a:lstStyle/>
          <a:p>
            <a:endParaRPr lang="en-US"/>
          </a:p>
        </p:txBody>
      </p:sp>
      <p:sp>
        <p:nvSpPr>
          <p:cNvPr id="757768" name="Line 8"/>
          <p:cNvSpPr>
            <a:spLocks noChangeShapeType="1"/>
          </p:cNvSpPr>
          <p:nvPr/>
        </p:nvSpPr>
        <p:spPr bwMode="auto">
          <a:xfrm flipH="1" flipV="1">
            <a:off x="2133600" y="2209800"/>
            <a:ext cx="152400" cy="1295400"/>
          </a:xfrm>
          <a:prstGeom prst="line">
            <a:avLst/>
          </a:prstGeom>
          <a:noFill/>
          <a:ln w="76200">
            <a:solidFill>
              <a:srgbClr val="FFFF00"/>
            </a:solidFill>
            <a:miter lim="800000"/>
            <a:headEnd/>
            <a:tailEnd type="triangle" w="med" len="med"/>
          </a:ln>
        </p:spPr>
        <p:txBody>
          <a:bodyPr>
            <a:prstTxWarp prst="textNoShape">
              <a:avLst/>
            </a:prstTxWarp>
          </a:bodyPr>
          <a:lstStyle/>
          <a:p>
            <a:endParaRPr lang="en-US"/>
          </a:p>
        </p:txBody>
      </p:sp>
      <p:sp>
        <p:nvSpPr>
          <p:cNvPr id="757769" name="Rectangle 9"/>
          <p:cNvSpPr>
            <a:spLocks noChangeArrowheads="1"/>
          </p:cNvSpPr>
          <p:nvPr/>
        </p:nvSpPr>
        <p:spPr bwMode="auto">
          <a:xfrm>
            <a:off x="914400" y="3581400"/>
            <a:ext cx="1600200" cy="1143000"/>
          </a:xfrm>
          <a:prstGeom prst="rect">
            <a:avLst/>
          </a:prstGeom>
          <a:noFill/>
          <a:ln w="9525">
            <a:noFill/>
            <a:miter lim="800000"/>
            <a:headEnd/>
            <a:tailEnd/>
          </a:ln>
        </p:spPr>
        <p:txBody>
          <a:bodyPr anchor="ctr">
            <a:prstTxWarp prst="textNoShape">
              <a:avLst/>
            </a:prstTxWarp>
          </a:bodyPr>
          <a:lstStyle/>
          <a:p>
            <a:pPr>
              <a:lnSpc>
                <a:spcPct val="85000"/>
              </a:lnSpc>
              <a:spcBef>
                <a:spcPct val="0"/>
              </a:spcBef>
              <a:buFontTx/>
              <a:buNone/>
            </a:pPr>
            <a:r>
              <a:rPr kumimoji="0" lang="en-US" sz="3200" dirty="0">
                <a:solidFill>
                  <a:srgbClr val="FFFFFF"/>
                </a:solidFill>
                <a:latin typeface="Comic Sans MS" pitchFamily="26" charset="0"/>
              </a:rPr>
              <a:t>Pacific</a:t>
            </a:r>
          </a:p>
          <a:p>
            <a:pPr>
              <a:lnSpc>
                <a:spcPct val="85000"/>
              </a:lnSpc>
              <a:spcBef>
                <a:spcPct val="0"/>
              </a:spcBef>
              <a:buFontTx/>
              <a:buNone/>
            </a:pPr>
            <a:r>
              <a:rPr kumimoji="0" lang="en-US" sz="3200" dirty="0">
                <a:solidFill>
                  <a:srgbClr val="FFFFFF"/>
                </a:solidFill>
                <a:latin typeface="Comic Sans MS" pitchFamily="26" charset="0"/>
              </a:rPr>
              <a:t>Plate</a:t>
            </a:r>
          </a:p>
        </p:txBody>
      </p:sp>
      <p:sp>
        <p:nvSpPr>
          <p:cNvPr id="757770" name="Rectangle 10"/>
          <p:cNvSpPr>
            <a:spLocks noChangeArrowheads="1"/>
          </p:cNvSpPr>
          <p:nvPr/>
        </p:nvSpPr>
        <p:spPr bwMode="auto">
          <a:xfrm>
            <a:off x="2514600" y="1066800"/>
            <a:ext cx="1752600" cy="1143000"/>
          </a:xfrm>
          <a:prstGeom prst="rect">
            <a:avLst/>
          </a:prstGeom>
          <a:noFill/>
          <a:ln w="9525">
            <a:noFill/>
            <a:miter lim="800000"/>
            <a:headEnd/>
            <a:tailEnd/>
          </a:ln>
        </p:spPr>
        <p:txBody>
          <a:bodyPr anchor="ctr">
            <a:prstTxWarp prst="textNoShape">
              <a:avLst/>
            </a:prstTxWarp>
          </a:bodyPr>
          <a:lstStyle/>
          <a:p>
            <a:pPr>
              <a:lnSpc>
                <a:spcPct val="85000"/>
              </a:lnSpc>
              <a:spcBef>
                <a:spcPct val="0"/>
              </a:spcBef>
              <a:buFontTx/>
              <a:buNone/>
            </a:pPr>
            <a:r>
              <a:rPr kumimoji="0" lang="en-US" sz="2800" dirty="0">
                <a:solidFill>
                  <a:schemeClr val="bg1"/>
                </a:solidFill>
                <a:latin typeface="Comic Sans MS" pitchFamily="26" charset="0"/>
              </a:rPr>
              <a:t>North</a:t>
            </a:r>
          </a:p>
          <a:p>
            <a:pPr>
              <a:lnSpc>
                <a:spcPct val="85000"/>
              </a:lnSpc>
              <a:spcBef>
                <a:spcPct val="0"/>
              </a:spcBef>
              <a:buFontTx/>
              <a:buNone/>
            </a:pPr>
            <a:r>
              <a:rPr kumimoji="0" lang="en-US" sz="2800" dirty="0">
                <a:solidFill>
                  <a:schemeClr val="bg1"/>
                </a:solidFill>
                <a:latin typeface="Comic Sans MS" pitchFamily="26" charset="0"/>
              </a:rPr>
              <a:t>American</a:t>
            </a:r>
          </a:p>
          <a:p>
            <a:pPr>
              <a:lnSpc>
                <a:spcPct val="85000"/>
              </a:lnSpc>
              <a:spcBef>
                <a:spcPct val="0"/>
              </a:spcBef>
              <a:buFontTx/>
              <a:buNone/>
            </a:pPr>
            <a:r>
              <a:rPr kumimoji="0" lang="en-US" sz="2800" dirty="0">
                <a:solidFill>
                  <a:schemeClr val="bg1"/>
                </a:solidFill>
                <a:latin typeface="Comic Sans MS" pitchFamily="26" charset="0"/>
              </a:rPr>
              <a:t>Plate</a:t>
            </a:r>
          </a:p>
        </p:txBody>
      </p:sp>
    </p:spTree>
    <p:extLst>
      <p:ext uri="{BB962C8B-B14F-4D97-AF65-F5344CB8AC3E}">
        <p14:creationId xmlns:p14="http://schemas.microsoft.com/office/powerpoint/2010/main" val="427019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757765"/>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grpId="0" nodeType="afterEffect">
                                  <p:stCondLst>
                                    <p:cond delay="0"/>
                                  </p:stCondLst>
                                  <p:childTnLst>
                                    <p:set>
                                      <p:cBhvr>
                                        <p:cTn id="9" dur="1" fill="hold">
                                          <p:stCondLst>
                                            <p:cond delay="499"/>
                                          </p:stCondLst>
                                        </p:cTn>
                                        <p:tgtEl>
                                          <p:spTgt spid="757766"/>
                                        </p:tgtEl>
                                        <p:attrNameLst>
                                          <p:attrName>style.visibility</p:attrName>
                                        </p:attrNameLst>
                                      </p:cBhvr>
                                      <p:to>
                                        <p:strVal val="visible"/>
                                      </p:to>
                                    </p:set>
                                  </p:childTnLst>
                                </p:cTn>
                              </p:par>
                            </p:childTnLst>
                          </p:cTn>
                        </p:par>
                        <p:par>
                          <p:cTn id="10" fill="hold">
                            <p:stCondLst>
                              <p:cond delay="3000"/>
                            </p:stCondLst>
                            <p:childTnLst>
                              <p:par>
                                <p:cTn id="11" presetID="4" presetClass="entr" presetSubtype="32" fill="hold" nodeType="afterEffect">
                                  <p:stCondLst>
                                    <p:cond delay="1000"/>
                                  </p:stCondLst>
                                  <p:childTnLst>
                                    <p:set>
                                      <p:cBhvr>
                                        <p:cTn id="12" dur="1" fill="hold">
                                          <p:stCondLst>
                                            <p:cond delay="0"/>
                                          </p:stCondLst>
                                        </p:cTn>
                                        <p:tgtEl>
                                          <p:spTgt spid="757763"/>
                                        </p:tgtEl>
                                        <p:attrNameLst>
                                          <p:attrName>style.visibility</p:attrName>
                                        </p:attrNameLst>
                                      </p:cBhvr>
                                      <p:to>
                                        <p:strVal val="visible"/>
                                      </p:to>
                                    </p:set>
                                    <p:animEffect transition="in" filter="box(out)">
                                      <p:cBhvr>
                                        <p:cTn id="13" dur="500"/>
                                        <p:tgtEl>
                                          <p:spTgt spid="757763"/>
                                        </p:tgtEl>
                                      </p:cBhvr>
                                    </p:animEffect>
                                  </p:childTnLst>
                                </p:cTn>
                              </p:par>
                            </p:childTnLst>
                          </p:cTn>
                        </p:par>
                        <p:par>
                          <p:cTn id="14" fill="hold">
                            <p:stCondLst>
                              <p:cond delay="4500"/>
                            </p:stCondLst>
                            <p:childTnLst>
                              <p:par>
                                <p:cTn id="15" presetID="1" presetClass="entr" presetSubtype="0" fill="hold" grpId="0" nodeType="afterEffect">
                                  <p:stCondLst>
                                    <p:cond delay="0"/>
                                  </p:stCondLst>
                                  <p:childTnLst>
                                    <p:set>
                                      <p:cBhvr>
                                        <p:cTn id="16" dur="1" fill="hold">
                                          <p:stCondLst>
                                            <p:cond delay="499"/>
                                          </p:stCondLst>
                                        </p:cTn>
                                        <p:tgtEl>
                                          <p:spTgt spid="757767"/>
                                        </p:tgtEl>
                                        <p:attrNameLst>
                                          <p:attrName>style.visibility</p:attrName>
                                        </p:attrNameLst>
                                      </p:cBhvr>
                                      <p:to>
                                        <p:strVal val="visible"/>
                                      </p:to>
                                    </p:set>
                                  </p:childTnLst>
                                </p:cTn>
                              </p:par>
                            </p:childTnLst>
                          </p:cTn>
                        </p:par>
                        <p:par>
                          <p:cTn id="17" fill="hold">
                            <p:stCondLst>
                              <p:cond delay="5000"/>
                            </p:stCondLst>
                            <p:childTnLst>
                              <p:par>
                                <p:cTn id="18" presetID="1" presetClass="entr" presetSubtype="0" fill="hold" grpId="0" nodeType="afterEffect">
                                  <p:stCondLst>
                                    <p:cond delay="0"/>
                                  </p:stCondLst>
                                  <p:childTnLst>
                                    <p:set>
                                      <p:cBhvr>
                                        <p:cTn id="19" dur="1" fill="hold">
                                          <p:stCondLst>
                                            <p:cond delay="499"/>
                                          </p:stCondLst>
                                        </p:cTn>
                                        <p:tgtEl>
                                          <p:spTgt spid="757768"/>
                                        </p:tgtEl>
                                        <p:attrNameLst>
                                          <p:attrName>style.visibility</p:attrName>
                                        </p:attrNameLst>
                                      </p:cBhvr>
                                      <p:to>
                                        <p:strVal val="visible"/>
                                      </p:to>
                                    </p:set>
                                  </p:childTnLst>
                                </p:cTn>
                              </p:par>
                            </p:childTnLst>
                          </p:cTn>
                        </p:par>
                        <p:par>
                          <p:cTn id="20" fill="hold">
                            <p:stCondLst>
                              <p:cond delay="5500"/>
                            </p:stCondLst>
                            <p:childTnLst>
                              <p:par>
                                <p:cTn id="21" presetID="1" presetClass="entr" presetSubtype="0" fill="hold" grpId="0" nodeType="afterEffect">
                                  <p:stCondLst>
                                    <p:cond delay="0"/>
                                  </p:stCondLst>
                                  <p:childTnLst>
                                    <p:set>
                                      <p:cBhvr>
                                        <p:cTn id="22" dur="1" fill="hold">
                                          <p:stCondLst>
                                            <p:cond delay="499"/>
                                          </p:stCondLst>
                                        </p:cTn>
                                        <p:tgtEl>
                                          <p:spTgt spid="757769"/>
                                        </p:tgtEl>
                                        <p:attrNameLst>
                                          <p:attrName>style.visibility</p:attrName>
                                        </p:attrNameLst>
                                      </p:cBhvr>
                                      <p:to>
                                        <p:strVal val="visible"/>
                                      </p:to>
                                    </p:set>
                                  </p:child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499"/>
                                          </p:stCondLst>
                                        </p:cTn>
                                        <p:tgtEl>
                                          <p:spTgt spid="757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5" grpId="0" animBg="1"/>
      <p:bldP spid="757766" grpId="0" animBg="1"/>
      <p:bldP spid="757767" grpId="0" animBg="1"/>
      <p:bldP spid="757768" grpId="0" animBg="1"/>
      <p:bldP spid="757769" grpId="0" autoUpdateAnimBg="0"/>
      <p:bldP spid="75777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Strike-SlipTrees.mov" descr="/Users/butler/Documents/ScienceEducation/TOTLE/2009 Workshop/Presentations2009/Monday&amp;Wednesday/Strike-SlipTrees.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676400" y="1072780"/>
            <a:ext cx="6096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a:spLocks noGrp="1" noChangeArrowheads="1"/>
          </p:cNvSpPr>
          <p:nvPr>
            <p:ph type="subTitle" idx="1"/>
          </p:nvPr>
        </p:nvSpPr>
        <p:spPr>
          <a:xfrm>
            <a:off x="2659508" y="225611"/>
            <a:ext cx="4049068" cy="685802"/>
          </a:xfrm>
        </p:spPr>
        <p:txBody>
          <a:bodyPr>
            <a:noAutofit/>
          </a:bodyPr>
          <a:lstStyle/>
          <a:p>
            <a:pPr algn="l" eaLnBrk="1" hangingPunct="1"/>
            <a:r>
              <a:rPr lang="en-US" sz="3600" dirty="0" smtClean="0">
                <a:solidFill>
                  <a:srgbClr val="660066"/>
                </a:solidFill>
                <a:latin typeface="Comic Sans MS" charset="0"/>
                <a:ea typeface="ＭＳ Ｐゴシック" charset="0"/>
                <a:cs typeface="ＭＳ Ｐゴシック" charset="0"/>
              </a:rPr>
              <a:t>Strike-Slip Fault</a:t>
            </a:r>
            <a:endParaRPr lang="en-US" dirty="0">
              <a:latin typeface="Comic Sans MS" charset="0"/>
              <a:ea typeface="ＭＳ Ｐゴシック" charset="0"/>
              <a:cs typeface="ＭＳ Ｐゴシック" charset="0"/>
            </a:endParaRPr>
          </a:p>
        </p:txBody>
      </p:sp>
      <p:sp>
        <p:nvSpPr>
          <p:cNvPr id="9" name="Rectangle 3"/>
          <p:cNvSpPr txBox="1">
            <a:spLocks noChangeArrowheads="1"/>
          </p:cNvSpPr>
          <p:nvPr/>
        </p:nvSpPr>
        <p:spPr>
          <a:xfrm>
            <a:off x="1498603" y="5719106"/>
            <a:ext cx="7017862" cy="85015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rgbClr val="660066"/>
                </a:solidFill>
                <a:latin typeface="Comic Sans MS" charset="0"/>
                <a:ea typeface="ＭＳ Ｐゴシック" charset="0"/>
                <a:cs typeface="ＭＳ Ｐゴシック" charset="0"/>
              </a:rPr>
              <a:t>Produced by shearing forces.</a:t>
            </a:r>
            <a:endParaRPr lang="en-US" sz="2400" dirty="0">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6704246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13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8131"/>
                                        </p:tgtEl>
                                      </p:cBhvr>
                                    </p:cmd>
                                  </p:childTnLst>
                                </p:cTn>
                              </p:par>
                            </p:childTnLst>
                          </p:cTn>
                        </p:par>
                      </p:childTnLst>
                    </p:cTn>
                  </p:par>
                </p:childTnLst>
              </p:cTn>
              <p:nextCondLst>
                <p:cond evt="onClick" delay="0">
                  <p:tgtEl>
                    <p:spTgt spid="48131"/>
                  </p:tgtEl>
                </p:cond>
              </p:nextCondLst>
            </p:seq>
            <p:video>
              <p:cMediaNode>
                <p:cTn id="7" fill="hold" display="0">
                  <p:stCondLst>
                    <p:cond delay="indefinite"/>
                  </p:stCondLst>
                  <p:endCondLst>
                    <p:cond evt="onNext" delay="0">
                      <p:tgtEl>
                        <p:sldTgt/>
                      </p:tgtEl>
                    </p:cond>
                    <p:cond evt="onPrev" delay="0">
                      <p:tgtEl>
                        <p:sldTgt/>
                      </p:tgtEl>
                    </p:cond>
                  </p:endCondLst>
                </p:cTn>
                <p:tgtEl>
                  <p:spTgt spid="4813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76200"/>
            <a:ext cx="4572000" cy="669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2286000" y="954088"/>
            <a:ext cx="4343400" cy="4151312"/>
            <a:chOff x="2286000" y="954088"/>
            <a:chExt cx="4343400" cy="4151312"/>
          </a:xfrm>
        </p:grpSpPr>
        <p:sp>
          <p:nvSpPr>
            <p:cNvPr id="5625860" name="Line 4"/>
            <p:cNvSpPr>
              <a:spLocks noChangeShapeType="1"/>
            </p:cNvSpPr>
            <p:nvPr/>
          </p:nvSpPr>
          <p:spPr bwMode="auto">
            <a:xfrm>
              <a:off x="2362200" y="3124200"/>
              <a:ext cx="2819400" cy="17526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11" name="Oval 13"/>
            <p:cNvSpPr>
              <a:spLocks noChangeArrowheads="1"/>
            </p:cNvSpPr>
            <p:nvPr/>
          </p:nvSpPr>
          <p:spPr bwMode="auto">
            <a:xfrm>
              <a:off x="5181600" y="4648200"/>
              <a:ext cx="1447800" cy="457200"/>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2" name="Oval 13"/>
            <p:cNvSpPr>
              <a:spLocks noChangeArrowheads="1"/>
            </p:cNvSpPr>
            <p:nvPr/>
          </p:nvSpPr>
          <p:spPr bwMode="auto">
            <a:xfrm rot="2100000">
              <a:off x="4376738" y="3111500"/>
              <a:ext cx="1806575" cy="533400"/>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3" name="Oval 13"/>
            <p:cNvSpPr>
              <a:spLocks noChangeArrowheads="1"/>
            </p:cNvSpPr>
            <p:nvPr/>
          </p:nvSpPr>
          <p:spPr bwMode="auto">
            <a:xfrm rot="2220000">
              <a:off x="4630738" y="954088"/>
              <a:ext cx="960437" cy="481012"/>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5625864" name="Line 8"/>
            <p:cNvSpPr>
              <a:spLocks noChangeShapeType="1"/>
            </p:cNvSpPr>
            <p:nvPr/>
          </p:nvSpPr>
          <p:spPr bwMode="auto">
            <a:xfrm>
              <a:off x="2590800" y="2819400"/>
              <a:ext cx="1981200" cy="3048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5625865" name="Line 9"/>
            <p:cNvSpPr>
              <a:spLocks noChangeShapeType="1"/>
            </p:cNvSpPr>
            <p:nvPr/>
          </p:nvSpPr>
          <p:spPr bwMode="auto">
            <a:xfrm flipV="1">
              <a:off x="2286000" y="1143000"/>
              <a:ext cx="2438400" cy="17526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grpSp>
      <p:sp>
        <p:nvSpPr>
          <p:cNvPr id="12" name="Rectangle 5"/>
          <p:cNvSpPr txBox="1">
            <a:spLocks noChangeArrowheads="1"/>
          </p:cNvSpPr>
          <p:nvPr/>
        </p:nvSpPr>
        <p:spPr>
          <a:xfrm>
            <a:off x="160590" y="2124362"/>
            <a:ext cx="3437584" cy="1990411"/>
          </a:xfrm>
          <a:prstGeom prst="rect">
            <a:avLst/>
          </a:prstGeom>
          <a:solidFill>
            <a:schemeClr val="bg1"/>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Transform Plate </a:t>
            </a:r>
          </a:p>
          <a:p>
            <a:r>
              <a:rPr lang="en-US" sz="3600" dirty="0" smtClean="0">
                <a:solidFill>
                  <a:srgbClr val="660066"/>
                </a:solidFill>
                <a:latin typeface="Comic Sans MS" charset="0"/>
                <a:ea typeface="ＭＳ Ｐゴシック" charset="0"/>
                <a:cs typeface="ＭＳ Ｐゴシック" charset="0"/>
              </a:rPr>
              <a:t>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375889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65260"/>
            <a:ext cx="9144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Picture 1" descr="CEETEP Poster-Astoria.pdf"/>
          <p:cNvSpPr>
            <a:spLocks noChangeAspect="1"/>
          </p:cNvSpPr>
          <p:nvPr/>
        </p:nvSpPr>
        <p:spPr bwMode="auto">
          <a:xfrm>
            <a:off x="0" y="533400"/>
            <a:ext cx="9144000" cy="591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9" name="Group 8"/>
          <p:cNvGrpSpPr/>
          <p:nvPr/>
        </p:nvGrpSpPr>
        <p:grpSpPr>
          <a:xfrm>
            <a:off x="352425" y="1716558"/>
            <a:ext cx="5095875" cy="2697162"/>
            <a:chOff x="352425" y="1716558"/>
            <a:chExt cx="5095875" cy="2697162"/>
          </a:xfrm>
        </p:grpSpPr>
        <p:sp>
          <p:nvSpPr>
            <p:cNvPr id="4" name="Oval 13"/>
            <p:cNvSpPr>
              <a:spLocks noChangeArrowheads="1"/>
            </p:cNvSpPr>
            <p:nvPr/>
          </p:nvSpPr>
          <p:spPr bwMode="auto">
            <a:xfrm>
              <a:off x="838200" y="4108920"/>
              <a:ext cx="990600" cy="304800"/>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5" name="Oval 13"/>
            <p:cNvSpPr>
              <a:spLocks noChangeArrowheads="1"/>
            </p:cNvSpPr>
            <p:nvPr/>
          </p:nvSpPr>
          <p:spPr bwMode="auto">
            <a:xfrm rot="2100000">
              <a:off x="352425" y="3140545"/>
              <a:ext cx="1255713" cy="369888"/>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6" name="Oval 13"/>
            <p:cNvSpPr>
              <a:spLocks noChangeArrowheads="1"/>
            </p:cNvSpPr>
            <p:nvPr/>
          </p:nvSpPr>
          <p:spPr bwMode="auto">
            <a:xfrm rot="2220000">
              <a:off x="536575" y="1716558"/>
              <a:ext cx="649288" cy="325437"/>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7" name="Oval 13"/>
            <p:cNvSpPr>
              <a:spLocks noChangeArrowheads="1"/>
            </p:cNvSpPr>
            <p:nvPr/>
          </p:nvSpPr>
          <p:spPr bwMode="auto">
            <a:xfrm>
              <a:off x="4572000" y="3042120"/>
              <a:ext cx="762000" cy="234950"/>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8" name="Oval 13"/>
            <p:cNvSpPr>
              <a:spLocks noChangeArrowheads="1"/>
            </p:cNvSpPr>
            <p:nvPr/>
          </p:nvSpPr>
          <p:spPr bwMode="auto">
            <a:xfrm>
              <a:off x="4953000" y="2661120"/>
              <a:ext cx="495300" cy="152400"/>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grpSp>
      <p:sp>
        <p:nvSpPr>
          <p:cNvPr id="10" name="Rectangle 5"/>
          <p:cNvSpPr txBox="1">
            <a:spLocks noChangeArrowheads="1"/>
          </p:cNvSpPr>
          <p:nvPr/>
        </p:nvSpPr>
        <p:spPr>
          <a:xfrm>
            <a:off x="779280" y="12045"/>
            <a:ext cx="7924800" cy="4572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Transform Plate 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993442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0" y="223683"/>
            <a:ext cx="9144000" cy="457200"/>
          </a:xfrm>
        </p:spPr>
        <p:txBody>
          <a:bodyPr>
            <a:noAutofit/>
          </a:bodyPr>
          <a:lstStyle/>
          <a:p>
            <a:r>
              <a:rPr lang="en-US" sz="3600" dirty="0" smtClean="0">
                <a:solidFill>
                  <a:srgbClr val="660066"/>
                </a:solidFill>
                <a:latin typeface="Comic Sans MS" charset="0"/>
                <a:ea typeface="ＭＳ Ｐゴシック" charset="0"/>
                <a:cs typeface="ＭＳ Ｐゴシック" charset="0"/>
              </a:rPr>
              <a:t> </a:t>
            </a:r>
            <a:r>
              <a:rPr lang="en-US" sz="3600" dirty="0">
                <a:solidFill>
                  <a:srgbClr val="660066"/>
                </a:solidFill>
                <a:latin typeface="Comic Sans MS" pitchFamily="26" charset="0"/>
                <a:ea typeface="ＭＳ Ｐゴシック" pitchFamily="26" charset="-128"/>
                <a:cs typeface="ＭＳ Ｐゴシック" pitchFamily="26" charset="-128"/>
              </a:rPr>
              <a:t>Earthquakes on </a:t>
            </a:r>
            <a:r>
              <a:rPr lang="en-US" sz="3600" dirty="0" smtClean="0">
                <a:solidFill>
                  <a:srgbClr val="660066"/>
                </a:solidFill>
                <a:latin typeface="Comic Sans MS" charset="0"/>
                <a:ea typeface="ＭＳ Ｐゴシック" charset="0"/>
                <a:cs typeface="ＭＳ Ｐゴシック" charset="0"/>
              </a:rPr>
              <a:t>Transform Boundaries</a:t>
            </a:r>
            <a:endParaRPr lang="en-US" sz="3600" dirty="0">
              <a:solidFill>
                <a:srgbClr val="660066"/>
              </a:solidFill>
              <a:latin typeface="Comic Sans MS" charset="0"/>
              <a:ea typeface="ＭＳ Ｐゴシック" charset="0"/>
              <a:cs typeface="ＭＳ Ｐゴシック" charset="0"/>
            </a:endParaRPr>
          </a:p>
        </p:txBody>
      </p:sp>
      <p:pic>
        <p:nvPicPr>
          <p:cNvPr id="9" name="Picture 8" descr="WorldMapTransform.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8385" y="788462"/>
            <a:ext cx="7986712"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0" y="3955275"/>
            <a:ext cx="9144000" cy="1938992"/>
          </a:xfrm>
          <a:prstGeom prst="rect">
            <a:avLst/>
          </a:prstGeom>
        </p:spPr>
        <p:txBody>
          <a:bodyPr wrap="square">
            <a:spAutoFit/>
          </a:bodyPr>
          <a:lstStyle/>
          <a:p>
            <a:r>
              <a:rPr lang="en-US" sz="2400" dirty="0">
                <a:solidFill>
                  <a:srgbClr val="660066"/>
                </a:solidFill>
                <a:latin typeface="Comic Sans MS" pitchFamily="26" charset="0"/>
                <a:ea typeface="ＭＳ Ｐゴシック" pitchFamily="26" charset="-128"/>
                <a:cs typeface="ＭＳ Ｐゴシック" pitchFamily="26" charset="-128"/>
              </a:rPr>
              <a:t>Strike-slip faulting with horizontal motion parallel to fault.</a:t>
            </a:r>
          </a:p>
          <a:p>
            <a:r>
              <a:rPr lang="en-US" sz="2400" dirty="0" smtClean="0">
                <a:solidFill>
                  <a:srgbClr val="660066"/>
                </a:solidFill>
                <a:latin typeface="Comic Sans MS" pitchFamily="26" charset="0"/>
                <a:ea typeface="ＭＳ Ｐゴシック" pitchFamily="26" charset="-128"/>
                <a:cs typeface="ＭＳ Ｐゴシック" pitchFamily="26" charset="-128"/>
              </a:rPr>
              <a:t>Shallow depths</a:t>
            </a:r>
            <a:r>
              <a:rPr lang="en-US" sz="2400" dirty="0">
                <a:solidFill>
                  <a:srgbClr val="660066"/>
                </a:solidFill>
                <a:latin typeface="Comic Sans MS" pitchFamily="26" charset="0"/>
                <a:ea typeface="ＭＳ Ｐゴシック" pitchFamily="26" charset="-128"/>
                <a:cs typeface="ＭＳ Ｐゴシック" pitchFamily="26" charset="-128"/>
              </a:rPr>
              <a:t>, almost never deeper than </a:t>
            </a:r>
            <a:r>
              <a:rPr lang="en-US" sz="2400" dirty="0" smtClean="0">
                <a:solidFill>
                  <a:srgbClr val="660066"/>
                </a:solidFill>
                <a:latin typeface="Comic Sans MS" pitchFamily="26" charset="0"/>
                <a:ea typeface="ＭＳ Ｐゴシック" pitchFamily="26" charset="-128"/>
                <a:cs typeface="ＭＳ Ｐゴシック" pitchFamily="26" charset="-128"/>
              </a:rPr>
              <a:t>20 km. Why?</a:t>
            </a:r>
          </a:p>
          <a:p>
            <a:endParaRPr lang="en-US" sz="2400" dirty="0">
              <a:solidFill>
                <a:srgbClr val="660066"/>
              </a:solidFill>
              <a:latin typeface="Comic Sans MS" pitchFamily="26" charset="0"/>
              <a:ea typeface="ＭＳ Ｐゴシック" pitchFamily="26" charset="-128"/>
              <a:cs typeface="ＭＳ Ｐゴシック" pitchFamily="26" charset="-128"/>
            </a:endParaRPr>
          </a:p>
          <a:p>
            <a:r>
              <a:rPr lang="en-US" sz="2400" dirty="0">
                <a:solidFill>
                  <a:srgbClr val="660066"/>
                </a:solidFill>
                <a:latin typeface="Comic Sans MS" pitchFamily="26" charset="0"/>
                <a:ea typeface="ＭＳ Ｐゴシック" pitchFamily="26" charset="-128"/>
                <a:cs typeface="ＭＳ Ｐゴシック" pitchFamily="26" charset="-128"/>
              </a:rPr>
              <a:t>Many small EQs (M&lt;6). </a:t>
            </a:r>
            <a:r>
              <a:rPr lang="en-US" sz="2400" dirty="0" smtClean="0">
                <a:solidFill>
                  <a:srgbClr val="660066"/>
                </a:solidFill>
                <a:latin typeface="Comic Sans MS" pitchFamily="26" charset="0"/>
                <a:ea typeface="ＭＳ Ｐゴシック" pitchFamily="26" charset="-128"/>
                <a:cs typeface="ＭＳ Ｐゴシック" pitchFamily="26" charset="-128"/>
              </a:rPr>
              <a:t>Some strong (M6) and major (M7) EQs.</a:t>
            </a:r>
          </a:p>
          <a:p>
            <a:endParaRPr lang="en-US" sz="2400" dirty="0" smtClean="0">
              <a:solidFill>
                <a:srgbClr val="660066"/>
              </a:solidFill>
              <a:latin typeface="Comic Sans MS" pitchFamily="26" charset="0"/>
              <a:ea typeface="ＭＳ Ｐゴシック" pitchFamily="26" charset="-128"/>
              <a:cs typeface="ＭＳ Ｐゴシック" pitchFamily="26" charset="-128"/>
            </a:endParaRPr>
          </a:p>
        </p:txBody>
      </p:sp>
    </p:spTree>
    <p:extLst>
      <p:ext uri="{BB962C8B-B14F-4D97-AF65-F5344CB8AC3E}">
        <p14:creationId xmlns:p14="http://schemas.microsoft.com/office/powerpoint/2010/main" val="25801668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243209" y="275408"/>
            <a:ext cx="8595991" cy="457200"/>
          </a:xfrm>
        </p:spPr>
        <p:txBody>
          <a:bodyPr>
            <a:noAutofit/>
          </a:bodyPr>
          <a:lstStyle/>
          <a:p>
            <a:pPr eaLnBrk="1" hangingPunct="1"/>
            <a:r>
              <a:rPr lang="en-US" sz="3600" dirty="0" smtClean="0">
                <a:solidFill>
                  <a:srgbClr val="660066"/>
                </a:solidFill>
                <a:latin typeface="Comic Sans MS" charset="0"/>
                <a:ea typeface="ＭＳ Ｐゴシック" charset="0"/>
                <a:cs typeface="ＭＳ Ｐゴシック" charset="0"/>
              </a:rPr>
              <a:t>Divergent Plate </a:t>
            </a:r>
            <a:r>
              <a:rPr lang="en-US" sz="3600" dirty="0">
                <a:solidFill>
                  <a:srgbClr val="660066"/>
                </a:solidFill>
                <a:latin typeface="Comic Sans MS" charset="0"/>
                <a:ea typeface="ＭＳ Ｐゴシック" charset="0"/>
                <a:cs typeface="ＭＳ Ｐゴシック" charset="0"/>
              </a:rPr>
              <a:t>Boundaries</a:t>
            </a:r>
          </a:p>
        </p:txBody>
      </p:sp>
      <p:pic>
        <p:nvPicPr>
          <p:cNvPr id="7" name="Picture 6" descr="WorlMapRidge.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977488"/>
            <a:ext cx="8059738"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5"/>
          <p:cNvSpPr txBox="1">
            <a:spLocks noChangeArrowheads="1"/>
          </p:cNvSpPr>
          <p:nvPr/>
        </p:nvSpPr>
        <p:spPr bwMode="auto">
          <a:xfrm>
            <a:off x="243209" y="4035192"/>
            <a:ext cx="4739992" cy="679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lnSpc>
                <a:spcPts val="3840"/>
              </a:lnSpc>
              <a:spcBef>
                <a:spcPct val="0"/>
              </a:spcBef>
              <a:buFontTx/>
              <a:buNone/>
            </a:pPr>
            <a:r>
              <a:rPr kumimoji="0" lang="en-US" sz="2800" dirty="0">
                <a:solidFill>
                  <a:srgbClr val="660066"/>
                </a:solidFill>
                <a:latin typeface="Comic Sans MS" charset="0"/>
              </a:rPr>
              <a:t>S</a:t>
            </a:r>
            <a:r>
              <a:rPr kumimoji="0" lang="en-US" sz="2800" dirty="0" smtClean="0">
                <a:solidFill>
                  <a:srgbClr val="660066"/>
                </a:solidFill>
                <a:latin typeface="Comic Sans MS" charset="0"/>
              </a:rPr>
              <a:t>preading </a:t>
            </a:r>
            <a:r>
              <a:rPr kumimoji="0" lang="en-US" sz="2800" dirty="0">
                <a:solidFill>
                  <a:srgbClr val="660066"/>
                </a:solidFill>
                <a:latin typeface="Comic Sans MS" charset="0"/>
              </a:rPr>
              <a:t>ocean </a:t>
            </a:r>
            <a:r>
              <a:rPr kumimoji="0" lang="en-US" sz="2800" dirty="0" smtClean="0">
                <a:solidFill>
                  <a:srgbClr val="660066"/>
                </a:solidFill>
                <a:latin typeface="Comic Sans MS" charset="0"/>
              </a:rPr>
              <a:t>ridges</a:t>
            </a:r>
          </a:p>
        </p:txBody>
      </p:sp>
      <p:sp>
        <p:nvSpPr>
          <p:cNvPr id="2" name="TextBox 1"/>
          <p:cNvSpPr txBox="1"/>
          <p:nvPr/>
        </p:nvSpPr>
        <p:spPr>
          <a:xfrm>
            <a:off x="5229410" y="4113296"/>
            <a:ext cx="3852537" cy="523220"/>
          </a:xfrm>
          <a:prstGeom prst="rect">
            <a:avLst/>
          </a:prstGeom>
          <a:noFill/>
        </p:spPr>
        <p:txBody>
          <a:bodyPr wrap="none" rtlCol="0">
            <a:spAutoFit/>
          </a:bodyPr>
          <a:lstStyle/>
          <a:p>
            <a:r>
              <a:rPr lang="en-US" sz="2800" dirty="0">
                <a:solidFill>
                  <a:srgbClr val="660066"/>
                </a:solidFill>
                <a:latin typeface="Comic Sans MS" charset="0"/>
              </a:rPr>
              <a:t>Continental rift </a:t>
            </a:r>
            <a:r>
              <a:rPr lang="en-US" sz="2800" dirty="0" smtClean="0">
                <a:solidFill>
                  <a:srgbClr val="660066"/>
                </a:solidFill>
                <a:latin typeface="Comic Sans MS" charset="0"/>
              </a:rPr>
              <a:t>zones</a:t>
            </a:r>
            <a:endParaRPr lang="en-US" sz="2800" dirty="0">
              <a:solidFill>
                <a:srgbClr val="660066"/>
              </a:solidFill>
              <a:latin typeface="Comic Sans MS" charset="0"/>
            </a:endParaRPr>
          </a:p>
        </p:txBody>
      </p:sp>
    </p:spTree>
    <p:extLst>
      <p:ext uri="{BB962C8B-B14F-4D97-AF65-F5344CB8AC3E}">
        <p14:creationId xmlns:p14="http://schemas.microsoft.com/office/powerpoint/2010/main" val="27115669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115888"/>
            <a:ext cx="9144000"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ctr">
              <a:lnSpc>
                <a:spcPct val="90000"/>
              </a:lnSpc>
              <a:defRPr/>
            </a:pPr>
            <a:r>
              <a:rPr lang="en-US" sz="3600" dirty="0" smtClean="0">
                <a:solidFill>
                  <a:srgbClr val="660066"/>
                </a:solidFill>
                <a:latin typeface="Comic Sans MS"/>
                <a:cs typeface="Comic Sans MS"/>
              </a:rPr>
              <a:t>Cascadia Tectonics and Earthquakes</a:t>
            </a:r>
            <a:endParaRPr lang="en-US" sz="3600" dirty="0">
              <a:solidFill>
                <a:srgbClr val="660066"/>
              </a:solidFill>
              <a:latin typeface="Comic Sans MS"/>
              <a:cs typeface="Comic Sans MS"/>
            </a:endParaRPr>
          </a:p>
        </p:txBody>
      </p:sp>
      <p:pic>
        <p:nvPicPr>
          <p:cNvPr id="3" name="Picture 2" descr="CascadiaTec&amp;EQsGrab.tiff"/>
          <p:cNvPicPr>
            <a:picLocks noChangeAspect="1"/>
          </p:cNvPicPr>
          <p:nvPr/>
        </p:nvPicPr>
        <p:blipFill rotWithShape="1">
          <a:blip r:embed="rId3">
            <a:extLst>
              <a:ext uri="{28A0092B-C50C-407E-A947-70E740481C1C}">
                <a14:useLocalDpi xmlns:a14="http://schemas.microsoft.com/office/drawing/2010/main" val="0"/>
              </a:ext>
            </a:extLst>
          </a:blip>
          <a:srcRect l="1471" t="1865" r="1308" b="2873"/>
          <a:stretch/>
        </p:blipFill>
        <p:spPr>
          <a:xfrm>
            <a:off x="149411" y="791880"/>
            <a:ext cx="8890001" cy="5647764"/>
          </a:xfrm>
          <a:prstGeom prst="rect">
            <a:avLst/>
          </a:prstGeom>
          <a:ln w="28575" cmpd="sng">
            <a:solidFill>
              <a:srgbClr val="660066"/>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3726104"/>
      </p:ext>
    </p:extLst>
  </p:cSld>
  <p:clrMapOvr>
    <a:masterClrMapping/>
  </p:clrMapOvr>
  <p:transition/>
  <p:timing>
    <p:tnLst>
      <p:par>
        <p:cTn id="1" dur="indefinite" restart="never" nodeType="tmRoot"/>
      </p:par>
    </p:tnLst>
    <p:bldLst>
      <p:bldP spid="5"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990600" y="0"/>
            <a:ext cx="7772400" cy="1143000"/>
          </a:xfrm>
        </p:spPr>
        <p:txBody>
          <a:bodyPr>
            <a:normAutofit fontScale="90000"/>
          </a:bodyPr>
          <a:lstStyle/>
          <a:p>
            <a:pPr eaLnBrk="1" hangingPunct="1">
              <a:lnSpc>
                <a:spcPct val="100000"/>
              </a:lnSpc>
            </a:pPr>
            <a:r>
              <a:rPr lang="en-US" sz="3600">
                <a:solidFill>
                  <a:srgbClr val="660066"/>
                </a:solidFill>
                <a:effectLst/>
                <a:latin typeface="Comic Sans MS" pitchFamily="26" charset="0"/>
                <a:ea typeface="ＭＳ Ｐゴシック" pitchFamily="26" charset="-128"/>
                <a:cs typeface="ＭＳ Ｐゴシック" pitchFamily="26" charset="-128"/>
              </a:rPr>
              <a:t>Divergent Boundaries in Oceans </a:t>
            </a:r>
            <a:br>
              <a:rPr lang="en-US" sz="3600">
                <a:solidFill>
                  <a:srgbClr val="660066"/>
                </a:solidFill>
                <a:effectLst/>
                <a:latin typeface="Comic Sans MS" pitchFamily="26" charset="0"/>
                <a:ea typeface="ＭＳ Ｐゴシック" pitchFamily="26" charset="-128"/>
                <a:cs typeface="ＭＳ Ｐゴシック" pitchFamily="26" charset="-128"/>
              </a:rPr>
            </a:br>
            <a:r>
              <a:rPr lang="en-US" sz="3600">
                <a:solidFill>
                  <a:srgbClr val="660066"/>
                </a:solidFill>
                <a:effectLst/>
                <a:latin typeface="Comic Sans MS" pitchFamily="26" charset="0"/>
                <a:ea typeface="ＭＳ Ｐゴシック" pitchFamily="26" charset="-128"/>
                <a:cs typeface="ＭＳ Ｐゴシック" pitchFamily="26" charset="-128"/>
              </a:rPr>
              <a:t>are Seafloor Spreading Centers</a:t>
            </a:r>
          </a:p>
        </p:txBody>
      </p:sp>
      <p:pic>
        <p:nvPicPr>
          <p:cNvPr id="64515" name="Picture 3" descr="SpreadingCenter"/>
          <p:cNvPicPr>
            <a:picLocks noChangeAspect="1" noChangeArrowheads="1"/>
          </p:cNvPicPr>
          <p:nvPr/>
        </p:nvPicPr>
        <p:blipFill>
          <a:blip r:embed="rId2">
            <a:lum bright="-16000" contrast="20000"/>
          </a:blip>
          <a:srcRect/>
          <a:stretch>
            <a:fillRect/>
          </a:stretch>
        </p:blipFill>
        <p:spPr bwMode="auto">
          <a:xfrm>
            <a:off x="228600" y="1323975"/>
            <a:ext cx="8686800" cy="4162425"/>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64516" name="Rectangle 4"/>
          <p:cNvSpPr>
            <a:spLocks noChangeArrowheads="1"/>
          </p:cNvSpPr>
          <p:nvPr/>
        </p:nvSpPr>
        <p:spPr bwMode="auto">
          <a:xfrm>
            <a:off x="1371600" y="5486400"/>
            <a:ext cx="6781800" cy="685800"/>
          </a:xfrm>
          <a:prstGeom prst="rect">
            <a:avLst/>
          </a:prstGeom>
          <a:noFill/>
          <a:ln w="9525">
            <a:noFill/>
            <a:miter lim="800000"/>
            <a:headEnd/>
            <a:tailEnd/>
          </a:ln>
        </p:spPr>
        <p:txBody>
          <a:bodyPr anchor="ctr">
            <a:prstTxWarp prst="textNoShape">
              <a:avLst/>
            </a:prstTxWarp>
          </a:bodyPr>
          <a:lstStyle/>
          <a:p>
            <a:pPr>
              <a:spcBef>
                <a:spcPct val="0"/>
              </a:spcBef>
              <a:buFontTx/>
              <a:buNone/>
            </a:pPr>
            <a:r>
              <a:rPr kumimoji="0" lang="en-US" sz="3200">
                <a:solidFill>
                  <a:srgbClr val="660066"/>
                </a:solidFill>
                <a:latin typeface="Comic Sans MS" pitchFamily="26" charset="0"/>
              </a:rPr>
              <a:t>Example: Mid-Atlantic Ridge.</a:t>
            </a:r>
          </a:p>
        </p:txBody>
      </p:sp>
    </p:spTree>
    <p:extLst>
      <p:ext uri="{BB962C8B-B14F-4D97-AF65-F5344CB8AC3E}">
        <p14:creationId xmlns:p14="http://schemas.microsoft.com/office/powerpoint/2010/main" val="4194527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85725"/>
            <a:ext cx="4572000" cy="669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2438400" y="1192213"/>
            <a:ext cx="6629400" cy="4903787"/>
            <a:chOff x="2438400" y="1192213"/>
            <a:chExt cx="6629400" cy="4903787"/>
          </a:xfrm>
        </p:grpSpPr>
        <p:sp>
          <p:nvSpPr>
            <p:cNvPr id="4" name="Line 4"/>
            <p:cNvSpPr>
              <a:spLocks noChangeShapeType="1"/>
            </p:cNvSpPr>
            <p:nvPr/>
          </p:nvSpPr>
          <p:spPr bwMode="auto">
            <a:xfrm>
              <a:off x="2971800" y="2971800"/>
              <a:ext cx="4648200" cy="9906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5" name="Oval 13"/>
            <p:cNvSpPr>
              <a:spLocks noChangeArrowheads="1"/>
            </p:cNvSpPr>
            <p:nvPr/>
          </p:nvSpPr>
          <p:spPr bwMode="auto">
            <a:xfrm>
              <a:off x="7467600" y="3429000"/>
              <a:ext cx="1600200" cy="2667000"/>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6" name="Oval 13"/>
            <p:cNvSpPr>
              <a:spLocks noChangeArrowheads="1"/>
            </p:cNvSpPr>
            <p:nvPr/>
          </p:nvSpPr>
          <p:spPr bwMode="auto">
            <a:xfrm rot="1758244">
              <a:off x="5380038" y="3606800"/>
              <a:ext cx="611187" cy="1447800"/>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7" name="Oval 13"/>
            <p:cNvSpPr>
              <a:spLocks noChangeArrowheads="1"/>
            </p:cNvSpPr>
            <p:nvPr/>
          </p:nvSpPr>
          <p:spPr bwMode="auto">
            <a:xfrm rot="1682313">
              <a:off x="4662488" y="1192213"/>
              <a:ext cx="747712" cy="1998662"/>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8" name="Line 8"/>
            <p:cNvSpPr>
              <a:spLocks noChangeShapeType="1"/>
            </p:cNvSpPr>
            <p:nvPr/>
          </p:nvSpPr>
          <p:spPr bwMode="auto">
            <a:xfrm>
              <a:off x="2971800" y="3581400"/>
              <a:ext cx="2286000" cy="9144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9" name="Line 9"/>
            <p:cNvSpPr>
              <a:spLocks noChangeShapeType="1"/>
            </p:cNvSpPr>
            <p:nvPr/>
          </p:nvSpPr>
          <p:spPr bwMode="auto">
            <a:xfrm flipV="1">
              <a:off x="2438400" y="2286000"/>
              <a:ext cx="2133600" cy="5334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grpSp>
      <p:sp>
        <p:nvSpPr>
          <p:cNvPr id="11" name="Rectangle 5"/>
          <p:cNvSpPr txBox="1">
            <a:spLocks noChangeArrowheads="1"/>
          </p:cNvSpPr>
          <p:nvPr/>
        </p:nvSpPr>
        <p:spPr>
          <a:xfrm>
            <a:off x="160590" y="2124362"/>
            <a:ext cx="3437584" cy="1990411"/>
          </a:xfrm>
          <a:prstGeom prst="rect">
            <a:avLst/>
          </a:prstGeom>
          <a:solidFill>
            <a:schemeClr val="bg1"/>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Divergent</a:t>
            </a:r>
          </a:p>
          <a:p>
            <a:r>
              <a:rPr lang="en-US" sz="3600" dirty="0" smtClean="0">
                <a:solidFill>
                  <a:srgbClr val="660066"/>
                </a:solidFill>
                <a:latin typeface="Comic Sans MS" charset="0"/>
                <a:ea typeface="ＭＳ Ｐゴシック" charset="0"/>
                <a:cs typeface="ＭＳ Ｐゴシック" charset="0"/>
              </a:rPr>
              <a:t>Plate </a:t>
            </a:r>
          </a:p>
          <a:p>
            <a:r>
              <a:rPr lang="en-US" sz="3600" dirty="0" smtClean="0">
                <a:solidFill>
                  <a:srgbClr val="660066"/>
                </a:solidFill>
                <a:latin typeface="Comic Sans MS" charset="0"/>
                <a:ea typeface="ＭＳ Ｐゴシック" charset="0"/>
                <a:cs typeface="ＭＳ Ｐゴシック" charset="0"/>
              </a:rPr>
              <a:t>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5814111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2700"/>
            <a:ext cx="9144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4" name="Picture 1" descr="CEETEP Poster-Astoria.pdf"/>
          <p:cNvSpPr>
            <a:spLocks noChangeAspect="1"/>
          </p:cNvSpPr>
          <p:nvPr/>
        </p:nvSpPr>
        <p:spPr bwMode="auto">
          <a:xfrm>
            <a:off x="0" y="696200"/>
            <a:ext cx="9144000" cy="591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2" name="Group 1"/>
          <p:cNvGrpSpPr/>
          <p:nvPr/>
        </p:nvGrpSpPr>
        <p:grpSpPr>
          <a:xfrm>
            <a:off x="515938" y="1818563"/>
            <a:ext cx="8412162" cy="3297237"/>
            <a:chOff x="515938" y="1818563"/>
            <a:chExt cx="8412162" cy="3297237"/>
          </a:xfrm>
        </p:grpSpPr>
        <p:sp>
          <p:nvSpPr>
            <p:cNvPr id="3" name="Oval 13"/>
            <p:cNvSpPr>
              <a:spLocks noChangeArrowheads="1"/>
            </p:cNvSpPr>
            <p:nvPr/>
          </p:nvSpPr>
          <p:spPr bwMode="auto">
            <a:xfrm>
              <a:off x="2286000" y="3287000"/>
              <a:ext cx="1096963" cy="1828800"/>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4" name="Oval 13"/>
            <p:cNvSpPr>
              <a:spLocks noChangeArrowheads="1"/>
            </p:cNvSpPr>
            <p:nvPr/>
          </p:nvSpPr>
          <p:spPr bwMode="auto">
            <a:xfrm rot="1758244">
              <a:off x="971550" y="3474325"/>
              <a:ext cx="382588" cy="906463"/>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5" name="Oval 13"/>
            <p:cNvSpPr>
              <a:spLocks noChangeArrowheads="1"/>
            </p:cNvSpPr>
            <p:nvPr/>
          </p:nvSpPr>
          <p:spPr bwMode="auto">
            <a:xfrm rot="1682313">
              <a:off x="515938" y="1818563"/>
              <a:ext cx="509587" cy="1362075"/>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6" name="Oval 13"/>
            <p:cNvSpPr>
              <a:spLocks noChangeArrowheads="1"/>
            </p:cNvSpPr>
            <p:nvPr/>
          </p:nvSpPr>
          <p:spPr bwMode="auto">
            <a:xfrm rot="3394609">
              <a:off x="4826794" y="2481344"/>
              <a:ext cx="293688" cy="952500"/>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7" name="Oval 13"/>
            <p:cNvSpPr>
              <a:spLocks noChangeArrowheads="1"/>
            </p:cNvSpPr>
            <p:nvPr/>
          </p:nvSpPr>
          <p:spPr bwMode="auto">
            <a:xfrm rot="2979004">
              <a:off x="4723607" y="2956006"/>
              <a:ext cx="393700" cy="1001713"/>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8" name="Oval 13"/>
            <p:cNvSpPr>
              <a:spLocks noChangeArrowheads="1"/>
            </p:cNvSpPr>
            <p:nvPr/>
          </p:nvSpPr>
          <p:spPr bwMode="auto">
            <a:xfrm rot="-1748613">
              <a:off x="7912100" y="2736138"/>
              <a:ext cx="1016000" cy="1462087"/>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grpSp>
      <p:sp>
        <p:nvSpPr>
          <p:cNvPr id="11" name="Rectangle 5"/>
          <p:cNvSpPr txBox="1">
            <a:spLocks noChangeArrowheads="1"/>
          </p:cNvSpPr>
          <p:nvPr/>
        </p:nvSpPr>
        <p:spPr>
          <a:xfrm>
            <a:off x="243209" y="99430"/>
            <a:ext cx="8595991" cy="4572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solidFill>
                  <a:srgbClr val="660066"/>
                </a:solidFill>
                <a:latin typeface="Comic Sans MS" charset="0"/>
                <a:ea typeface="ＭＳ Ｐゴシック" charset="0"/>
                <a:cs typeface="ＭＳ Ｐゴシック" charset="0"/>
              </a:rPr>
              <a:t>Divergent Plate 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825364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subTitle" idx="1"/>
          </p:nvPr>
        </p:nvSpPr>
        <p:spPr>
          <a:xfrm>
            <a:off x="1643520" y="240551"/>
            <a:ext cx="4751294" cy="850153"/>
          </a:xfrm>
        </p:spPr>
        <p:txBody>
          <a:bodyPr/>
          <a:lstStyle/>
          <a:p>
            <a:pPr algn="l" eaLnBrk="1" hangingPunct="1"/>
            <a:r>
              <a:rPr lang="en-US" sz="3600" dirty="0" smtClean="0">
                <a:solidFill>
                  <a:srgbClr val="660066"/>
                </a:solidFill>
                <a:latin typeface="Comic Sans MS" charset="0"/>
                <a:ea typeface="ＭＳ Ｐゴシック" charset="0"/>
                <a:cs typeface="ＭＳ Ｐゴシック" charset="0"/>
              </a:rPr>
              <a:t>Normal Fault</a:t>
            </a:r>
            <a:endParaRPr lang="en-US" sz="2800" dirty="0">
              <a:latin typeface="Comic Sans MS" charset="0"/>
              <a:ea typeface="ＭＳ Ｐゴシック" charset="0"/>
              <a:cs typeface="ＭＳ Ｐゴシック" charset="0"/>
            </a:endParaRPr>
          </a:p>
        </p:txBody>
      </p:sp>
      <p:pic>
        <p:nvPicPr>
          <p:cNvPr id="44035" name="NormalFault.mov" descr="/Users/butler/Documents/ScienceEducation/TOTLE/2008 Workshop/PresentationsTOTLE08/Monday&amp;Wednesday/NormalFault.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752600" y="1057839"/>
            <a:ext cx="6096000" cy="457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7073302" y="5827"/>
            <a:ext cx="20670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Foam Faults</a:t>
            </a:r>
            <a:endParaRPr lang="en-US" sz="2400" b="1" i="1" dirty="0">
              <a:solidFill>
                <a:srgbClr val="660066"/>
              </a:solidFill>
            </a:endParaRPr>
          </a:p>
        </p:txBody>
      </p:sp>
      <p:sp>
        <p:nvSpPr>
          <p:cNvPr id="6" name="Rectangle 3"/>
          <p:cNvSpPr txBox="1">
            <a:spLocks noChangeArrowheads="1"/>
          </p:cNvSpPr>
          <p:nvPr/>
        </p:nvSpPr>
        <p:spPr>
          <a:xfrm>
            <a:off x="1498603" y="5704165"/>
            <a:ext cx="7017862" cy="85015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rgbClr val="660066"/>
                </a:solidFill>
                <a:latin typeface="Comic Sans MS" charset="0"/>
                <a:ea typeface="ＭＳ Ｐゴシック" charset="0"/>
                <a:cs typeface="ＭＳ Ｐゴシック" charset="0"/>
              </a:rPr>
              <a:t>Produced by extensional forces.</a:t>
            </a:r>
            <a:endParaRPr lang="en-US" sz="2400" dirty="0">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653442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03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4035"/>
                                        </p:tgtEl>
                                      </p:cBhvr>
                                    </p:cmd>
                                  </p:childTnLst>
                                </p:cTn>
                              </p:par>
                            </p:childTnLst>
                          </p:cTn>
                        </p:par>
                      </p:childTnLst>
                    </p:cTn>
                  </p:par>
                </p:childTnLst>
              </p:cTn>
              <p:nextCondLst>
                <p:cond evt="onClick" delay="0">
                  <p:tgtEl>
                    <p:spTgt spid="44035"/>
                  </p:tgtEl>
                </p:cond>
              </p:nextCondLst>
            </p:seq>
            <p:video>
              <p:cMediaNode>
                <p:cTn id="7" fill="hold" display="0">
                  <p:stCondLst>
                    <p:cond delay="indefinite"/>
                  </p:stCondLst>
                  <p:endCondLst>
                    <p:cond evt="onNext" delay="0">
                      <p:tgtEl>
                        <p:sldTgt/>
                      </p:tgtEl>
                    </p:cond>
                    <p:cond evt="onPrev" delay="0">
                      <p:tgtEl>
                        <p:sldTgt/>
                      </p:tgtEl>
                    </p:cond>
                  </p:endCondLst>
                </p:cTn>
                <p:tgtEl>
                  <p:spTgt spid="4403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228600" y="1371600"/>
            <a:ext cx="3733800" cy="5257800"/>
          </a:xfrm>
        </p:spPr>
        <p:txBody>
          <a:bodyPr>
            <a:normAutofit fontScale="90000"/>
          </a:bodyPr>
          <a:lstStyle/>
          <a:p>
            <a:pPr algn="l" eaLnBrk="1" hangingPunct="1">
              <a:lnSpc>
                <a:spcPts val="3600"/>
              </a:lnSpc>
            </a:pPr>
            <a:r>
              <a:rPr lang="en-US" sz="2800" dirty="0" smtClean="0">
                <a:solidFill>
                  <a:srgbClr val="660066"/>
                </a:solidFill>
                <a:effectLst/>
                <a:latin typeface="Comic Sans MS" pitchFamily="26" charset="0"/>
                <a:ea typeface="ＭＳ Ｐゴシック" pitchFamily="26" charset="-128"/>
                <a:cs typeface="ＭＳ Ｐゴシック" pitchFamily="26" charset="-128"/>
              </a:rPr>
              <a:t>New oceanic plate formed at the spreading ridge.  Plate </a:t>
            </a:r>
            <a:br>
              <a:rPr lang="en-US" sz="2800" dirty="0" smtClean="0">
                <a:solidFill>
                  <a:srgbClr val="660066"/>
                </a:solidFill>
                <a:effectLst/>
                <a:latin typeface="Comic Sans MS" pitchFamily="26" charset="0"/>
                <a:ea typeface="ＭＳ Ｐゴシック" pitchFamily="26" charset="-128"/>
                <a:cs typeface="ＭＳ Ｐゴシック" pitchFamily="26" charset="-128"/>
              </a:rPr>
            </a:br>
            <a:r>
              <a:rPr lang="en-US" sz="2800" dirty="0" smtClean="0">
                <a:solidFill>
                  <a:srgbClr val="660066"/>
                </a:solidFill>
                <a:effectLst/>
                <a:latin typeface="Comic Sans MS" pitchFamily="26" charset="0"/>
                <a:ea typeface="ＭＳ Ｐゴシック" pitchFamily="26" charset="-128"/>
                <a:cs typeface="ＭＳ Ｐゴシック" pitchFamily="26" charset="-128"/>
              </a:rPr>
              <a:t>is young at the ridge and gets older with distance away from the ridge. </a:t>
            </a:r>
            <a:r>
              <a:rPr lang="en-US" sz="2800" dirty="0">
                <a:solidFill>
                  <a:srgbClr val="660066"/>
                </a:solidFill>
                <a:latin typeface="Comic Sans MS" pitchFamily="26" charset="0"/>
                <a:ea typeface="ＭＳ Ｐゴシック" pitchFamily="26" charset="-128"/>
                <a:cs typeface="ＭＳ Ｐゴシック" pitchFamily="26" charset="-128"/>
              </a:rPr>
              <a:t/>
            </a:r>
            <a:br>
              <a:rPr lang="en-US" sz="2800" dirty="0">
                <a:solidFill>
                  <a:srgbClr val="660066"/>
                </a:solidFill>
                <a:latin typeface="Comic Sans MS" pitchFamily="26" charset="0"/>
                <a:ea typeface="ＭＳ Ｐゴシック" pitchFamily="26" charset="-128"/>
                <a:cs typeface="ＭＳ Ｐゴシック" pitchFamily="26" charset="-128"/>
              </a:rPr>
            </a:br>
            <a:r>
              <a:rPr lang="en-US" sz="2800" dirty="0" smtClean="0">
                <a:solidFill>
                  <a:srgbClr val="660066"/>
                </a:solidFill>
                <a:latin typeface="Comic Sans MS" pitchFamily="26" charset="0"/>
                <a:ea typeface="ＭＳ Ｐゴシック" pitchFamily="26" charset="-128"/>
                <a:cs typeface="ＭＳ Ｐゴシック" pitchFamily="26" charset="-128"/>
              </a:rPr>
              <a:t/>
            </a:r>
            <a:br>
              <a:rPr lang="en-US" sz="2800" dirty="0" smtClean="0">
                <a:solidFill>
                  <a:srgbClr val="660066"/>
                </a:solidFill>
                <a:latin typeface="Comic Sans MS" pitchFamily="26" charset="0"/>
                <a:ea typeface="ＭＳ Ｐゴシック" pitchFamily="26" charset="-128"/>
                <a:cs typeface="ＭＳ Ｐゴシック" pitchFamily="26" charset="-128"/>
              </a:rPr>
            </a:br>
            <a:r>
              <a:rPr lang="en-US" sz="2800" dirty="0" smtClean="0">
                <a:solidFill>
                  <a:srgbClr val="660066"/>
                </a:solidFill>
                <a:latin typeface="Comic Sans MS" pitchFamily="26" charset="0"/>
                <a:ea typeface="ＭＳ Ｐゴシック" pitchFamily="26" charset="-128"/>
                <a:cs typeface="ＭＳ Ｐゴシック" pitchFamily="26" charset="-128"/>
              </a:rPr>
              <a:t>Juan de Fuca Plate is “only” 10 million years old when it </a:t>
            </a:r>
            <a:r>
              <a:rPr lang="en-US" sz="2800" dirty="0" err="1" smtClean="0">
                <a:solidFill>
                  <a:srgbClr val="660066"/>
                </a:solidFill>
                <a:latin typeface="Comic Sans MS" pitchFamily="26" charset="0"/>
                <a:ea typeface="ＭＳ Ｐゴシック" pitchFamily="26" charset="-128"/>
                <a:cs typeface="ＭＳ Ｐゴシック" pitchFamily="26" charset="-128"/>
              </a:rPr>
              <a:t>subducts</a:t>
            </a:r>
            <a:r>
              <a:rPr lang="en-US" sz="2800" dirty="0" smtClean="0">
                <a:solidFill>
                  <a:srgbClr val="660066"/>
                </a:solidFill>
                <a:latin typeface="Comic Sans MS" pitchFamily="26" charset="0"/>
                <a:ea typeface="ＭＳ Ｐゴシック" pitchFamily="26" charset="-128"/>
                <a:cs typeface="ＭＳ Ｐゴシック" pitchFamily="26" charset="-128"/>
              </a:rPr>
              <a:t>. </a:t>
            </a:r>
            <a:endParaRPr lang="en-US" sz="2800" dirty="0" smtClean="0">
              <a:solidFill>
                <a:srgbClr val="660066"/>
              </a:solidFill>
              <a:effectLst/>
              <a:latin typeface="Comic Sans MS" pitchFamily="26" charset="0"/>
              <a:ea typeface="ＭＳ Ｐゴシック" pitchFamily="26" charset="-128"/>
              <a:cs typeface="ＭＳ Ｐゴシック" pitchFamily="26" charset="-128"/>
            </a:endParaRPr>
          </a:p>
        </p:txBody>
      </p:sp>
      <p:sp>
        <p:nvSpPr>
          <p:cNvPr id="65540" name="Rectangle 5"/>
          <p:cNvSpPr>
            <a:spLocks noChangeArrowheads="1"/>
          </p:cNvSpPr>
          <p:nvPr/>
        </p:nvSpPr>
        <p:spPr bwMode="auto">
          <a:xfrm>
            <a:off x="35862" y="76200"/>
            <a:ext cx="4191000" cy="1219200"/>
          </a:xfrm>
          <a:prstGeom prst="rect">
            <a:avLst/>
          </a:prstGeom>
          <a:noFill/>
          <a:ln w="9525">
            <a:noFill/>
            <a:miter lim="800000"/>
            <a:headEnd/>
            <a:tailEnd/>
          </a:ln>
        </p:spPr>
        <p:txBody>
          <a:bodyPr anchor="ctr">
            <a:prstTxWarp prst="textNoShape">
              <a:avLst/>
            </a:prstTxWarp>
          </a:bodyPr>
          <a:lstStyle/>
          <a:p>
            <a:pPr>
              <a:lnSpc>
                <a:spcPts val="3800"/>
              </a:lnSpc>
              <a:spcBef>
                <a:spcPct val="0"/>
              </a:spcBef>
              <a:buFontTx/>
              <a:buNone/>
            </a:pPr>
            <a:r>
              <a:rPr kumimoji="0" lang="en-US" sz="3200" dirty="0" smtClean="0">
                <a:solidFill>
                  <a:srgbClr val="660066"/>
                </a:solidFill>
                <a:latin typeface="Comic Sans MS" pitchFamily="26" charset="0"/>
              </a:rPr>
              <a:t>Age of Juan de Fuca and </a:t>
            </a:r>
            <a:r>
              <a:rPr kumimoji="0" lang="en-US" sz="3200" dirty="0" err="1" smtClean="0">
                <a:solidFill>
                  <a:srgbClr val="660066"/>
                </a:solidFill>
                <a:latin typeface="Comic Sans MS" pitchFamily="26" charset="0"/>
              </a:rPr>
              <a:t>Gorda</a:t>
            </a:r>
            <a:r>
              <a:rPr kumimoji="0" lang="en-US" sz="3200" dirty="0" smtClean="0">
                <a:solidFill>
                  <a:srgbClr val="660066"/>
                </a:solidFill>
                <a:latin typeface="Comic Sans MS" pitchFamily="26" charset="0"/>
              </a:rPr>
              <a:t> Plates</a:t>
            </a:r>
            <a:endParaRPr kumimoji="0" lang="en-US" sz="3200" dirty="0">
              <a:solidFill>
                <a:srgbClr val="660066"/>
              </a:solidFill>
              <a:latin typeface="Comic Sans MS" pitchFamily="26" charset="0"/>
            </a:endParaRPr>
          </a:p>
        </p:txBody>
      </p:sp>
      <p:sp>
        <p:nvSpPr>
          <p:cNvPr id="65542" name="Rectangle 8"/>
          <p:cNvSpPr>
            <a:spLocks noChangeArrowheads="1"/>
          </p:cNvSpPr>
          <p:nvPr/>
        </p:nvSpPr>
        <p:spPr bwMode="auto">
          <a:xfrm>
            <a:off x="1077913" y="5345113"/>
            <a:ext cx="8218487" cy="946150"/>
          </a:xfrm>
          <a:prstGeom prst="rect">
            <a:avLst/>
          </a:prstGeom>
          <a:noFill/>
          <a:ln w="9525">
            <a:noFill/>
            <a:miter lim="800000"/>
            <a:headEnd/>
            <a:tailEnd/>
          </a:ln>
        </p:spPr>
        <p:txBody>
          <a:bodyPr>
            <a:prstTxWarp prst="textNoShape">
              <a:avLst/>
            </a:prstTxWarp>
            <a:spAutoFit/>
          </a:bodyPr>
          <a:lstStyle/>
          <a:p>
            <a:pPr>
              <a:buFontTx/>
              <a:buNone/>
            </a:pPr>
            <a:r>
              <a:rPr kumimoji="0" lang="en-US" sz="2800">
                <a:solidFill>
                  <a:srgbClr val="660066"/>
                </a:solidFill>
                <a:latin typeface="Comic Sans MS" pitchFamily="26" charset="0"/>
              </a:rPr>
              <a:t/>
            </a:r>
            <a:br>
              <a:rPr kumimoji="0" lang="en-US" sz="2800">
                <a:solidFill>
                  <a:srgbClr val="660066"/>
                </a:solidFill>
                <a:latin typeface="Comic Sans MS" pitchFamily="26" charset="0"/>
              </a:rPr>
            </a:br>
            <a:endParaRPr kumimoji="0" lang="en-US" sz="2800">
              <a:solidFill>
                <a:srgbClr val="660066"/>
              </a:solidFill>
              <a:latin typeface="Comic Sans MS" pitchFamily="26" charset="0"/>
            </a:endParaRPr>
          </a:p>
        </p:txBody>
      </p:sp>
      <p:pic>
        <p:nvPicPr>
          <p:cNvPr id="10" name="Picture 2" descr="022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91000" y="228600"/>
            <a:ext cx="4505749" cy="64008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40596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84738"/>
                                        </p:tgtEl>
                                        <p:attrNameLst>
                                          <p:attrName>style.visibility</p:attrName>
                                        </p:attrNameLst>
                                      </p:cBhvr>
                                      <p:to>
                                        <p:strVal val="visible"/>
                                      </p:to>
                                    </p:set>
                                    <p:animEffect transition="in" filter="wipe(left)">
                                      <p:cBhvr>
                                        <p:cTn id="7" dur="500"/>
                                        <p:tgtEl>
                                          <p:spTgt spid="884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0" y="298388"/>
            <a:ext cx="9144000" cy="457200"/>
          </a:xfrm>
        </p:spPr>
        <p:txBody>
          <a:bodyPr>
            <a:noAutofit/>
          </a:bodyPr>
          <a:lstStyle/>
          <a:p>
            <a:r>
              <a:rPr lang="en-US" sz="3600" dirty="0" smtClean="0">
                <a:solidFill>
                  <a:srgbClr val="660066"/>
                </a:solidFill>
                <a:latin typeface="Comic Sans MS" charset="0"/>
                <a:ea typeface="ＭＳ Ｐゴシック" charset="0"/>
                <a:cs typeface="ＭＳ Ｐゴシック" charset="0"/>
              </a:rPr>
              <a:t> </a:t>
            </a:r>
            <a:r>
              <a:rPr lang="en-US" sz="3600" dirty="0">
                <a:solidFill>
                  <a:srgbClr val="660066"/>
                </a:solidFill>
                <a:latin typeface="Comic Sans MS" pitchFamily="26" charset="0"/>
                <a:ea typeface="ＭＳ Ｐゴシック" pitchFamily="26" charset="-128"/>
                <a:cs typeface="ＭＳ Ｐゴシック" pitchFamily="26" charset="-128"/>
              </a:rPr>
              <a:t>Earthquakes on </a:t>
            </a:r>
            <a:r>
              <a:rPr lang="en-US" sz="3600" dirty="0" smtClean="0">
                <a:solidFill>
                  <a:srgbClr val="660066"/>
                </a:solidFill>
                <a:latin typeface="Comic Sans MS" charset="0"/>
                <a:ea typeface="ＭＳ Ｐゴシック" charset="0"/>
                <a:cs typeface="ＭＳ Ｐゴシック" charset="0"/>
              </a:rPr>
              <a:t>Divergent Boundaries</a:t>
            </a:r>
            <a:endParaRPr lang="en-US" sz="3600" dirty="0">
              <a:solidFill>
                <a:srgbClr val="660066"/>
              </a:solidFill>
              <a:latin typeface="Comic Sans MS" charset="0"/>
              <a:ea typeface="ＭＳ Ｐゴシック" charset="0"/>
              <a:cs typeface="ＭＳ Ｐゴシック" charset="0"/>
            </a:endParaRPr>
          </a:p>
        </p:txBody>
      </p:sp>
      <p:sp>
        <p:nvSpPr>
          <p:cNvPr id="2" name="Rectangle 1"/>
          <p:cNvSpPr/>
          <p:nvPr/>
        </p:nvSpPr>
        <p:spPr>
          <a:xfrm>
            <a:off x="0" y="4224213"/>
            <a:ext cx="9144000" cy="1569660"/>
          </a:xfrm>
          <a:prstGeom prst="rect">
            <a:avLst/>
          </a:prstGeom>
        </p:spPr>
        <p:txBody>
          <a:bodyPr wrap="square">
            <a:spAutoFit/>
          </a:bodyPr>
          <a:lstStyle/>
          <a:p>
            <a:r>
              <a:rPr lang="en-US" sz="2400" dirty="0" smtClean="0">
                <a:solidFill>
                  <a:srgbClr val="660066"/>
                </a:solidFill>
                <a:latin typeface="Comic Sans MS" pitchFamily="26" charset="0"/>
                <a:ea typeface="ＭＳ Ｐゴシック" pitchFamily="26" charset="-128"/>
                <a:cs typeface="ＭＳ Ｐゴシック" pitchFamily="26" charset="-128"/>
              </a:rPr>
              <a:t>Normal faulting due to extension.</a:t>
            </a:r>
            <a:endParaRPr lang="en-US" sz="2400" dirty="0">
              <a:solidFill>
                <a:srgbClr val="660066"/>
              </a:solidFill>
              <a:latin typeface="Comic Sans MS" pitchFamily="26" charset="0"/>
              <a:ea typeface="ＭＳ Ｐゴシック" pitchFamily="26" charset="-128"/>
              <a:cs typeface="ＭＳ Ｐゴシック" pitchFamily="26" charset="-128"/>
            </a:endParaRPr>
          </a:p>
          <a:p>
            <a:r>
              <a:rPr lang="en-US" sz="2400" dirty="0" smtClean="0">
                <a:solidFill>
                  <a:srgbClr val="660066"/>
                </a:solidFill>
                <a:latin typeface="Comic Sans MS" pitchFamily="26" charset="0"/>
                <a:ea typeface="ＭＳ Ｐゴシック" pitchFamily="26" charset="-128"/>
                <a:cs typeface="ＭＳ Ｐゴシック" pitchFamily="26" charset="-128"/>
              </a:rPr>
              <a:t>Shallow depths</a:t>
            </a:r>
            <a:r>
              <a:rPr lang="en-US" sz="2400" dirty="0">
                <a:solidFill>
                  <a:srgbClr val="660066"/>
                </a:solidFill>
                <a:latin typeface="Comic Sans MS" pitchFamily="26" charset="0"/>
                <a:ea typeface="ＭＳ Ｐゴシック" pitchFamily="26" charset="-128"/>
                <a:cs typeface="ＭＳ Ｐゴシック" pitchFamily="26" charset="-128"/>
              </a:rPr>
              <a:t>, </a:t>
            </a:r>
            <a:r>
              <a:rPr lang="en-US" sz="2400" dirty="0" smtClean="0">
                <a:solidFill>
                  <a:srgbClr val="660066"/>
                </a:solidFill>
                <a:latin typeface="Comic Sans MS" pitchFamily="26" charset="0"/>
                <a:ea typeface="ＭＳ Ｐゴシック" pitchFamily="26" charset="-128"/>
                <a:cs typeface="ＭＳ Ｐゴシック" pitchFamily="26" charset="-128"/>
              </a:rPr>
              <a:t>rarely deeper </a:t>
            </a:r>
            <a:r>
              <a:rPr lang="en-US" sz="2400" dirty="0">
                <a:solidFill>
                  <a:srgbClr val="660066"/>
                </a:solidFill>
                <a:latin typeface="Comic Sans MS" pitchFamily="26" charset="0"/>
                <a:ea typeface="ＭＳ Ｐゴシック" pitchFamily="26" charset="-128"/>
                <a:cs typeface="ＭＳ Ｐゴシック" pitchFamily="26" charset="-128"/>
              </a:rPr>
              <a:t>than 1</a:t>
            </a:r>
            <a:r>
              <a:rPr lang="en-US" sz="2400" dirty="0" smtClean="0">
                <a:solidFill>
                  <a:srgbClr val="660066"/>
                </a:solidFill>
                <a:latin typeface="Comic Sans MS" pitchFamily="26" charset="0"/>
                <a:ea typeface="ＭＳ Ｐゴシック" pitchFamily="26" charset="-128"/>
                <a:cs typeface="ＭＳ Ｐゴシック" pitchFamily="26" charset="-128"/>
              </a:rPr>
              <a:t>0 km. Why?</a:t>
            </a:r>
          </a:p>
          <a:p>
            <a:endParaRPr lang="en-US" sz="2400" dirty="0">
              <a:solidFill>
                <a:srgbClr val="660066"/>
              </a:solidFill>
              <a:latin typeface="Comic Sans MS" pitchFamily="26" charset="0"/>
              <a:ea typeface="ＭＳ Ｐゴシック" pitchFamily="26" charset="-128"/>
              <a:cs typeface="ＭＳ Ｐゴシック" pitchFamily="26" charset="-128"/>
            </a:endParaRPr>
          </a:p>
          <a:p>
            <a:r>
              <a:rPr lang="en-US" sz="2400" dirty="0">
                <a:solidFill>
                  <a:srgbClr val="660066"/>
                </a:solidFill>
                <a:latin typeface="Comic Sans MS" pitchFamily="26" charset="0"/>
                <a:ea typeface="ＭＳ Ｐゴシック" pitchFamily="26" charset="-128"/>
                <a:cs typeface="ＭＳ Ｐゴシック" pitchFamily="26" charset="-128"/>
              </a:rPr>
              <a:t>Many small EQs (M&lt;6). </a:t>
            </a:r>
            <a:r>
              <a:rPr lang="en-US" sz="2400" dirty="0" smtClean="0">
                <a:solidFill>
                  <a:srgbClr val="660066"/>
                </a:solidFill>
                <a:latin typeface="Comic Sans MS" pitchFamily="26" charset="0"/>
                <a:ea typeface="ＭＳ Ｐゴシック" pitchFamily="26" charset="-128"/>
                <a:cs typeface="ＭＳ Ｐゴシック" pitchFamily="26" charset="-128"/>
              </a:rPr>
              <a:t>Some strong (M6) and major (M7) EQs.</a:t>
            </a:r>
          </a:p>
        </p:txBody>
      </p:sp>
      <p:pic>
        <p:nvPicPr>
          <p:cNvPr id="5" name="Picture 4" descr="WorlMapRidge.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992429"/>
            <a:ext cx="8059738"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164606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803317" y="5827"/>
            <a:ext cx="33847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World Map of Plates</a:t>
            </a:r>
            <a:endParaRPr lang="en-US" sz="2400" b="1" i="1" dirty="0">
              <a:solidFill>
                <a:srgbClr val="660066"/>
              </a:solidFill>
            </a:endParaRPr>
          </a:p>
        </p:txBody>
      </p:sp>
      <p:pic>
        <p:nvPicPr>
          <p:cNvPr id="4" name="Picture 3" descr="WorldTectonicMap_Poster_HiRes.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202" y="1553879"/>
            <a:ext cx="9102798" cy="4825999"/>
          </a:xfrm>
          <a:prstGeom prst="rect">
            <a:avLst/>
          </a:prstGeom>
        </p:spPr>
      </p:pic>
      <p:sp>
        <p:nvSpPr>
          <p:cNvPr id="9" name="Rectangle 5"/>
          <p:cNvSpPr txBox="1">
            <a:spLocks noChangeArrowheads="1"/>
          </p:cNvSpPr>
          <p:nvPr/>
        </p:nvSpPr>
        <p:spPr>
          <a:xfrm>
            <a:off x="41202" y="362736"/>
            <a:ext cx="8662878" cy="122103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Explore Spreading Ocean Ridges </a:t>
            </a:r>
            <a:br>
              <a:rPr lang="en-US" sz="3600" dirty="0" smtClean="0">
                <a:solidFill>
                  <a:srgbClr val="660066"/>
                </a:solidFill>
                <a:latin typeface="Comic Sans MS" charset="0"/>
                <a:ea typeface="ＭＳ Ｐゴシック" charset="0"/>
                <a:cs typeface="ＭＳ Ｐゴシック" charset="0"/>
              </a:rPr>
            </a:br>
            <a:r>
              <a:rPr lang="en-US" sz="3600" dirty="0" smtClean="0">
                <a:solidFill>
                  <a:srgbClr val="660066"/>
                </a:solidFill>
                <a:latin typeface="Comic Sans MS" charset="0"/>
                <a:ea typeface="ＭＳ Ｐゴシック" charset="0"/>
                <a:cs typeface="ＭＳ Ｐゴシック" charset="0"/>
              </a:rPr>
              <a:t>and Transform Plate 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1820622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orldMapConvergent.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7613" y="856910"/>
            <a:ext cx="80010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5"/>
          <p:cNvSpPr txBox="1">
            <a:spLocks noChangeArrowheads="1"/>
          </p:cNvSpPr>
          <p:nvPr/>
        </p:nvSpPr>
        <p:spPr bwMode="auto">
          <a:xfrm>
            <a:off x="732109" y="3894510"/>
            <a:ext cx="8053294" cy="1915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lnSpc>
                <a:spcPts val="3840"/>
              </a:lnSpc>
              <a:spcBef>
                <a:spcPct val="0"/>
              </a:spcBef>
              <a:buFontTx/>
              <a:buNone/>
            </a:pPr>
            <a:r>
              <a:rPr kumimoji="0" lang="en-US" sz="2800" dirty="0" smtClean="0">
                <a:solidFill>
                  <a:srgbClr val="660066"/>
                </a:solidFill>
                <a:latin typeface="Comic Sans MS" charset="0"/>
              </a:rPr>
              <a:t>Ocean - Ocean </a:t>
            </a:r>
            <a:r>
              <a:rPr kumimoji="0" lang="en-US" sz="2800" dirty="0">
                <a:solidFill>
                  <a:srgbClr val="660066"/>
                </a:solidFill>
                <a:latin typeface="Comic Sans MS" charset="0"/>
              </a:rPr>
              <a:t>subduction </a:t>
            </a:r>
            <a:r>
              <a:rPr kumimoji="0" lang="en-US" sz="2800" dirty="0" smtClean="0">
                <a:solidFill>
                  <a:srgbClr val="660066"/>
                </a:solidFill>
                <a:latin typeface="Comic Sans MS" charset="0"/>
              </a:rPr>
              <a:t>zone, Marianas </a:t>
            </a:r>
          </a:p>
          <a:p>
            <a:pPr eaLnBrk="1" hangingPunct="1">
              <a:lnSpc>
                <a:spcPts val="3840"/>
              </a:lnSpc>
              <a:spcBef>
                <a:spcPct val="0"/>
              </a:spcBef>
              <a:buFontTx/>
              <a:buNone/>
            </a:pPr>
            <a:r>
              <a:rPr kumimoji="0" lang="en-US" sz="2800" dirty="0" smtClean="0">
                <a:solidFill>
                  <a:srgbClr val="660066"/>
                </a:solidFill>
                <a:latin typeface="Comic Sans MS" charset="0"/>
              </a:rPr>
              <a:t>Ocean – Continent subduction zone, Cascadia</a:t>
            </a:r>
          </a:p>
          <a:p>
            <a:pPr eaLnBrk="1" hangingPunct="1">
              <a:lnSpc>
                <a:spcPts val="3840"/>
              </a:lnSpc>
              <a:spcBef>
                <a:spcPct val="0"/>
              </a:spcBef>
              <a:buFontTx/>
              <a:buNone/>
            </a:pPr>
            <a:r>
              <a:rPr kumimoji="0" lang="en-US" sz="2800" dirty="0" smtClean="0">
                <a:solidFill>
                  <a:srgbClr val="660066"/>
                </a:solidFill>
                <a:latin typeface="Comic Sans MS" charset="0"/>
              </a:rPr>
              <a:t>Continent – Continent collision zone, Himalayas</a:t>
            </a:r>
          </a:p>
        </p:txBody>
      </p:sp>
      <p:sp>
        <p:nvSpPr>
          <p:cNvPr id="5" name="Rectangle 5"/>
          <p:cNvSpPr txBox="1">
            <a:spLocks noChangeArrowheads="1"/>
          </p:cNvSpPr>
          <p:nvPr/>
        </p:nvSpPr>
        <p:spPr>
          <a:xfrm>
            <a:off x="779280" y="223685"/>
            <a:ext cx="7924800" cy="4572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Convergent Plate 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3348698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npo00037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19225"/>
            <a:ext cx="9163050" cy="543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177154" name="Rectangle 3"/>
          <p:cNvSpPr>
            <a:spLocks noChangeArrowheads="1"/>
          </p:cNvSpPr>
          <p:nvPr/>
        </p:nvSpPr>
        <p:spPr bwMode="auto">
          <a:xfrm>
            <a:off x="1295400" y="3760788"/>
            <a:ext cx="6934200" cy="656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nSpc>
                <a:spcPct val="80000"/>
              </a:lnSpc>
            </a:pPr>
            <a:r>
              <a:rPr lang="ja-JP" altLang="en-US" sz="4400" i="1" dirty="0">
                <a:latin typeface="Comic Sans MS"/>
                <a:cs typeface="Comic Sans MS"/>
              </a:rPr>
              <a:t>“</a:t>
            </a:r>
            <a:r>
              <a:rPr lang="en-US" altLang="ja-JP" sz="4400" i="1" dirty="0">
                <a:latin typeface="Comic Sans MS"/>
                <a:cs typeface="Comic Sans MS"/>
              </a:rPr>
              <a:t>Earth</a:t>
            </a:r>
            <a:r>
              <a:rPr lang="ja-JP" altLang="en-US" sz="4400" i="1" dirty="0">
                <a:latin typeface="Comic Sans MS"/>
                <a:cs typeface="Comic Sans MS"/>
              </a:rPr>
              <a:t>’</a:t>
            </a:r>
            <a:r>
              <a:rPr lang="en-US" altLang="ja-JP" sz="4400" i="1" dirty="0">
                <a:latin typeface="Comic Sans MS"/>
                <a:cs typeface="Comic Sans MS"/>
              </a:rPr>
              <a:t>s Mantle</a:t>
            </a:r>
            <a:r>
              <a:rPr lang="ja-JP" altLang="en-US" sz="4400" i="1" dirty="0">
                <a:latin typeface="Comic Sans MS"/>
                <a:cs typeface="Comic Sans MS"/>
              </a:rPr>
              <a:t>”</a:t>
            </a:r>
            <a:endParaRPr lang="en-US" sz="4400" i="1" dirty="0">
              <a:latin typeface="Comic Sans MS"/>
              <a:cs typeface="Comic Sans MS"/>
            </a:endParaRPr>
          </a:p>
        </p:txBody>
      </p:sp>
      <p:sp>
        <p:nvSpPr>
          <p:cNvPr id="177155" name="Rectangle 4"/>
          <p:cNvSpPr>
            <a:spLocks noChangeArrowheads="1"/>
          </p:cNvSpPr>
          <p:nvPr/>
        </p:nvSpPr>
        <p:spPr bwMode="auto">
          <a:xfrm>
            <a:off x="0" y="17931"/>
            <a:ext cx="91440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r>
              <a:rPr lang="en-US" sz="4000" i="1" dirty="0">
                <a:solidFill>
                  <a:srgbClr val="660066"/>
                </a:solidFill>
                <a:latin typeface="Comic Sans MS"/>
                <a:cs typeface="Comic Sans MS"/>
              </a:rPr>
              <a:t>Why does an oceanic plate </a:t>
            </a:r>
            <a:r>
              <a:rPr lang="en-US" sz="4000" i="1" dirty="0" err="1">
                <a:solidFill>
                  <a:srgbClr val="660066"/>
                </a:solidFill>
                <a:latin typeface="Comic Sans MS"/>
                <a:cs typeface="Comic Sans MS"/>
              </a:rPr>
              <a:t>subduct</a:t>
            </a:r>
            <a:r>
              <a:rPr lang="en-US" sz="4000" i="1" dirty="0">
                <a:solidFill>
                  <a:srgbClr val="660066"/>
                </a:solidFill>
                <a:latin typeface="Comic Sans MS"/>
                <a:cs typeface="Comic Sans MS"/>
              </a:rPr>
              <a:t> beneath a continental plate? </a:t>
            </a:r>
          </a:p>
        </p:txBody>
      </p:sp>
      <p:sp>
        <p:nvSpPr>
          <p:cNvPr id="177156"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
        <p:nvSpPr>
          <p:cNvPr id="177157" name="Rectangle 6"/>
          <p:cNvSpPr>
            <a:spLocks noChangeArrowheads="1"/>
          </p:cNvSpPr>
          <p:nvPr/>
        </p:nvSpPr>
        <p:spPr bwMode="auto">
          <a:xfrm>
            <a:off x="1247775" y="3011488"/>
            <a:ext cx="6934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nSpc>
                <a:spcPct val="80000"/>
              </a:lnSpc>
            </a:pPr>
            <a:r>
              <a:rPr lang="en-US" sz="4800" i="1">
                <a:latin typeface="Comic Sans MS"/>
                <a:cs typeface="Comic Sans MS"/>
              </a:rPr>
              <a:t>Swimming Pool</a:t>
            </a:r>
          </a:p>
        </p:txBody>
      </p:sp>
    </p:spTree>
    <p:extLst>
      <p:ext uri="{BB962C8B-B14F-4D97-AF65-F5344CB8AC3E}">
        <p14:creationId xmlns:p14="http://schemas.microsoft.com/office/powerpoint/2010/main" val="11458176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npo0003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25"/>
            <a:ext cx="9163050" cy="585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181250" name="Rectangle 3"/>
          <p:cNvSpPr>
            <a:spLocks noChangeArrowheads="1"/>
          </p:cNvSpPr>
          <p:nvPr/>
        </p:nvSpPr>
        <p:spPr bwMode="auto">
          <a:xfrm>
            <a:off x="1692275" y="471488"/>
            <a:ext cx="2057400" cy="89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ctr">
              <a:lnSpc>
                <a:spcPct val="80000"/>
              </a:lnSpc>
            </a:pPr>
            <a:r>
              <a:rPr lang="ja-JP" altLang="en-US" sz="3200" i="1">
                <a:latin typeface="Comic Sans MS"/>
                <a:cs typeface="Comic Sans MS"/>
              </a:rPr>
              <a:t>“</a:t>
            </a:r>
            <a:r>
              <a:rPr lang="en-US" altLang="ja-JP" sz="3200" i="1">
                <a:latin typeface="Comic Sans MS"/>
                <a:cs typeface="Comic Sans MS"/>
              </a:rPr>
              <a:t>Oceanic Crust</a:t>
            </a:r>
            <a:r>
              <a:rPr lang="ja-JP" altLang="en-US" sz="3200" i="1">
                <a:latin typeface="Comic Sans MS"/>
                <a:cs typeface="Comic Sans MS"/>
              </a:rPr>
              <a:t>”</a:t>
            </a:r>
            <a:endParaRPr lang="en-US" sz="3200" i="1">
              <a:latin typeface="Comic Sans MS"/>
              <a:cs typeface="Comic Sans MS"/>
            </a:endParaRPr>
          </a:p>
        </p:txBody>
      </p:sp>
      <p:sp>
        <p:nvSpPr>
          <p:cNvPr id="181252" name="Rectangle 5"/>
          <p:cNvSpPr>
            <a:spLocks noChangeArrowheads="1"/>
          </p:cNvSpPr>
          <p:nvPr/>
        </p:nvSpPr>
        <p:spPr bwMode="auto">
          <a:xfrm>
            <a:off x="5148263" y="404813"/>
            <a:ext cx="2573337" cy="89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ctr">
              <a:lnSpc>
                <a:spcPct val="80000"/>
              </a:lnSpc>
            </a:pPr>
            <a:r>
              <a:rPr lang="ja-JP" altLang="en-US" sz="3200" i="1">
                <a:latin typeface="Comic Sans MS"/>
                <a:cs typeface="Comic Sans MS"/>
              </a:rPr>
              <a:t>“</a:t>
            </a:r>
            <a:r>
              <a:rPr lang="en-US" altLang="ja-JP" sz="3200" i="1">
                <a:latin typeface="Comic Sans MS"/>
                <a:cs typeface="Comic Sans MS"/>
              </a:rPr>
              <a:t>Continental Crust</a:t>
            </a:r>
            <a:r>
              <a:rPr lang="ja-JP" altLang="en-US" sz="3200" i="1">
                <a:latin typeface="Comic Sans MS"/>
                <a:cs typeface="Comic Sans MS"/>
              </a:rPr>
              <a:t>”</a:t>
            </a:r>
            <a:endParaRPr lang="en-US" sz="3200" i="1">
              <a:latin typeface="Comic Sans MS"/>
              <a:cs typeface="Comic Sans MS"/>
            </a:endParaRPr>
          </a:p>
        </p:txBody>
      </p:sp>
      <p:sp>
        <p:nvSpPr>
          <p:cNvPr id="181253" name="Rectangle 6"/>
          <p:cNvSpPr>
            <a:spLocks noChangeArrowheads="1"/>
          </p:cNvSpPr>
          <p:nvPr/>
        </p:nvSpPr>
        <p:spPr bwMode="auto">
          <a:xfrm>
            <a:off x="1295400" y="3760788"/>
            <a:ext cx="6934200" cy="656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nSpc>
                <a:spcPct val="80000"/>
              </a:lnSpc>
            </a:pPr>
            <a:r>
              <a:rPr lang="ja-JP" altLang="en-US" sz="4400" i="1">
                <a:latin typeface="Comic Sans MS"/>
                <a:cs typeface="Comic Sans MS"/>
              </a:rPr>
              <a:t>“</a:t>
            </a:r>
            <a:r>
              <a:rPr lang="en-US" altLang="ja-JP" sz="4400" i="1">
                <a:latin typeface="Comic Sans MS"/>
                <a:cs typeface="Comic Sans MS"/>
              </a:rPr>
              <a:t>Earth</a:t>
            </a:r>
            <a:r>
              <a:rPr lang="ja-JP" altLang="en-US" sz="4400" i="1">
                <a:latin typeface="Comic Sans MS"/>
                <a:cs typeface="Comic Sans MS"/>
              </a:rPr>
              <a:t>’</a:t>
            </a:r>
            <a:r>
              <a:rPr lang="en-US" altLang="ja-JP" sz="4400" i="1">
                <a:latin typeface="Comic Sans MS"/>
                <a:cs typeface="Comic Sans MS"/>
              </a:rPr>
              <a:t>s Mantle</a:t>
            </a:r>
            <a:r>
              <a:rPr lang="ja-JP" altLang="en-US" sz="4400" i="1">
                <a:latin typeface="Comic Sans MS"/>
                <a:cs typeface="Comic Sans MS"/>
              </a:rPr>
              <a:t>”</a:t>
            </a:r>
            <a:endParaRPr lang="en-US" sz="4400" i="1">
              <a:latin typeface="Comic Sans MS"/>
              <a:cs typeface="Comic Sans MS"/>
            </a:endParaRPr>
          </a:p>
        </p:txBody>
      </p:sp>
      <p:sp>
        <p:nvSpPr>
          <p:cNvPr id="7"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336066989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35177" y="2187828"/>
            <a:ext cx="4064000" cy="4345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49157" name="Text Box 8"/>
          <p:cNvSpPr txBox="1">
            <a:spLocks noChangeArrowheads="1"/>
          </p:cNvSpPr>
          <p:nvPr/>
        </p:nvSpPr>
        <p:spPr bwMode="auto">
          <a:xfrm>
            <a:off x="4880810" y="5672672"/>
            <a:ext cx="4419600" cy="805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a:lnSpc>
                <a:spcPct val="90000"/>
              </a:lnSpc>
              <a:spcBef>
                <a:spcPct val="50000"/>
              </a:spcBef>
            </a:pPr>
            <a:r>
              <a:rPr lang="en-US" sz="2000" i="1" dirty="0">
                <a:solidFill>
                  <a:srgbClr val="FFFF00"/>
                </a:solidFill>
                <a:latin typeface="Times New Roman" charset="0"/>
              </a:rPr>
              <a:t>Mt. St. Helens National </a:t>
            </a:r>
            <a:endParaRPr lang="en-US" sz="2000" i="1" dirty="0" smtClean="0">
              <a:solidFill>
                <a:srgbClr val="FFFF00"/>
              </a:solidFill>
              <a:latin typeface="Times New Roman" charset="0"/>
            </a:endParaRPr>
          </a:p>
          <a:p>
            <a:pPr algn="ctr">
              <a:lnSpc>
                <a:spcPct val="90000"/>
              </a:lnSpc>
              <a:spcBef>
                <a:spcPct val="50000"/>
              </a:spcBef>
            </a:pPr>
            <a:r>
              <a:rPr lang="en-US" sz="2000" i="1" dirty="0" smtClean="0">
                <a:solidFill>
                  <a:srgbClr val="FFFF00"/>
                </a:solidFill>
                <a:latin typeface="Times New Roman" charset="0"/>
              </a:rPr>
              <a:t>Volcanic Monument</a:t>
            </a:r>
            <a:endParaRPr lang="en-US" sz="2000" i="1" dirty="0">
              <a:solidFill>
                <a:srgbClr val="FFFF00"/>
              </a:solidFill>
              <a:latin typeface="Times New Roman" charset="0"/>
            </a:endParaRPr>
          </a:p>
        </p:txBody>
      </p:sp>
      <p:sp>
        <p:nvSpPr>
          <p:cNvPr id="12" name="TextBox 11"/>
          <p:cNvSpPr txBox="1">
            <a:spLocks noChangeArrowheads="1"/>
          </p:cNvSpPr>
          <p:nvPr/>
        </p:nvSpPr>
        <p:spPr bwMode="auto">
          <a:xfrm>
            <a:off x="1256" y="1018987"/>
            <a:ext cx="9142744"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r>
              <a:rPr lang="ja-JP" altLang="en-US" sz="2000" b="0" i="1" dirty="0">
                <a:solidFill>
                  <a:srgbClr val="660066"/>
                </a:solidFill>
                <a:latin typeface="Comic Sans MS"/>
                <a:cs typeface="Comic Sans MS"/>
              </a:rPr>
              <a:t>“</a:t>
            </a:r>
            <a:r>
              <a:rPr lang="en-US" altLang="ja-JP" sz="2000" b="0" i="1" dirty="0">
                <a:solidFill>
                  <a:srgbClr val="660066"/>
                </a:solidFill>
                <a:latin typeface="Comic Sans MS"/>
                <a:cs typeface="Comic Sans MS"/>
              </a:rPr>
              <a:t>The same geological processes that threaten our lives with earthquakes, tsunamis, and volcanic eruptions also nourish our spirits by creating the spectacular mountains, valleys, and coastlines of the Pacific Northwest.</a:t>
            </a:r>
            <a:r>
              <a:rPr lang="ja-JP" altLang="en-US" sz="2000" b="0" i="1" dirty="0">
                <a:solidFill>
                  <a:srgbClr val="660066"/>
                </a:solidFill>
                <a:latin typeface="Comic Sans MS"/>
                <a:cs typeface="Comic Sans MS"/>
              </a:rPr>
              <a:t>”</a:t>
            </a:r>
            <a:endParaRPr lang="en-US" sz="2000" b="0" dirty="0">
              <a:solidFill>
                <a:srgbClr val="660066"/>
              </a:solidFill>
              <a:latin typeface="Comic Sans MS"/>
              <a:cs typeface="Comic Sans MS"/>
            </a:endParaRPr>
          </a:p>
        </p:txBody>
      </p:sp>
      <p:sp>
        <p:nvSpPr>
          <p:cNvPr id="18440" name="TextBox 10"/>
          <p:cNvSpPr txBox="1">
            <a:spLocks noChangeArrowheads="1"/>
          </p:cNvSpPr>
          <p:nvPr/>
        </p:nvSpPr>
        <p:spPr bwMode="auto">
          <a:xfrm>
            <a:off x="0" y="152400"/>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a:r>
              <a:rPr lang="en-US" sz="3600" b="0" dirty="0">
                <a:solidFill>
                  <a:srgbClr val="660066"/>
                </a:solidFill>
                <a:latin typeface="Comic Sans MS"/>
                <a:cs typeface="Comic Sans MS"/>
              </a:rPr>
              <a:t>Beauty and the Beast</a:t>
            </a:r>
          </a:p>
        </p:txBody>
      </p:sp>
      <p:pic>
        <p:nvPicPr>
          <p:cNvPr id="6279180"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35645" y="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279181"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6591" y="76200"/>
            <a:ext cx="606425"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 name="Picture 1" descr="Olympic NP Seastacks.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835" y="2181203"/>
            <a:ext cx="4907635" cy="4352544"/>
          </a:xfrm>
          <a:prstGeom prst="rect">
            <a:avLst/>
          </a:prstGeom>
        </p:spPr>
      </p:pic>
      <p:sp>
        <p:nvSpPr>
          <p:cNvPr id="10" name="Text Box 8"/>
          <p:cNvSpPr txBox="1">
            <a:spLocks noChangeArrowheads="1"/>
          </p:cNvSpPr>
          <p:nvPr/>
        </p:nvSpPr>
        <p:spPr bwMode="auto">
          <a:xfrm>
            <a:off x="145217" y="5961871"/>
            <a:ext cx="4648200" cy="374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a:lnSpc>
                <a:spcPct val="90000"/>
              </a:lnSpc>
              <a:spcBef>
                <a:spcPct val="50000"/>
              </a:spcBef>
            </a:pPr>
            <a:r>
              <a:rPr lang="en-US" sz="2000" i="1" dirty="0" smtClean="0">
                <a:solidFill>
                  <a:srgbClr val="FFFF00"/>
                </a:solidFill>
                <a:latin typeface="Times New Roman" charset="0"/>
              </a:rPr>
              <a:t>Olympic National Park</a:t>
            </a:r>
            <a:endParaRPr lang="en-US" sz="2000" i="1" dirty="0">
              <a:solidFill>
                <a:srgbClr val="FFFF00"/>
              </a:solidFill>
              <a:latin typeface="Times New Roman" charset="0"/>
            </a:endParaRPr>
          </a:p>
        </p:txBody>
      </p:sp>
    </p:spTree>
    <p:extLst>
      <p:ext uri="{BB962C8B-B14F-4D97-AF65-F5344CB8AC3E}">
        <p14:creationId xmlns:p14="http://schemas.microsoft.com/office/powerpoint/2010/main" val="34821755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npo0003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25"/>
            <a:ext cx="9163050" cy="585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183298" name="Rectangle 3"/>
          <p:cNvSpPr>
            <a:spLocks noChangeArrowheads="1"/>
          </p:cNvSpPr>
          <p:nvPr/>
        </p:nvSpPr>
        <p:spPr bwMode="auto">
          <a:xfrm>
            <a:off x="2843213" y="5694363"/>
            <a:ext cx="2209800" cy="99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ctr">
              <a:lnSpc>
                <a:spcPct val="80000"/>
              </a:lnSpc>
            </a:pPr>
            <a:r>
              <a:rPr lang="en-US" sz="3600" i="1">
                <a:latin typeface="Comic Sans MS"/>
                <a:cs typeface="Comic Sans MS"/>
              </a:rPr>
              <a:t>Easy to Subduct.</a:t>
            </a:r>
          </a:p>
        </p:txBody>
      </p:sp>
      <p:sp>
        <p:nvSpPr>
          <p:cNvPr id="5"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5972116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npo00037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6305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185346" name="Rectangle 3"/>
          <p:cNvSpPr>
            <a:spLocks noChangeArrowheads="1"/>
          </p:cNvSpPr>
          <p:nvPr/>
        </p:nvSpPr>
        <p:spPr bwMode="auto">
          <a:xfrm>
            <a:off x="6248400" y="3448050"/>
            <a:ext cx="2209800" cy="99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ctr">
              <a:lnSpc>
                <a:spcPct val="80000"/>
              </a:lnSpc>
            </a:pPr>
            <a:r>
              <a:rPr lang="en-US" sz="3600" i="1">
                <a:latin typeface="Comic Sans MS"/>
                <a:cs typeface="Comic Sans MS"/>
              </a:rPr>
              <a:t>Hard to Subduct!</a:t>
            </a:r>
          </a:p>
        </p:txBody>
      </p:sp>
      <p:sp>
        <p:nvSpPr>
          <p:cNvPr id="5"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2621850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211263"/>
            <a:ext cx="9144000" cy="5175250"/>
            <a:chOff x="0" y="1211263"/>
            <a:chExt cx="9144000" cy="5175250"/>
          </a:xfrm>
        </p:grpSpPr>
        <p:pic>
          <p:nvPicPr>
            <p:cNvPr id="187399" name="Picture 2" descr="npo00037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11263"/>
              <a:ext cx="9144000" cy="517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187400" name="Rectangle 5"/>
            <p:cNvSpPr>
              <a:spLocks noChangeArrowheads="1"/>
            </p:cNvSpPr>
            <p:nvPr/>
          </p:nvSpPr>
          <p:spPr bwMode="auto">
            <a:xfrm>
              <a:off x="193675" y="1993901"/>
              <a:ext cx="422275" cy="344488"/>
            </a:xfrm>
            <a:prstGeom prst="rect">
              <a:avLst/>
            </a:prstGeom>
            <a:solidFill>
              <a:srgbClr val="136CBA"/>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a:p>
          </p:txBody>
        </p:sp>
      </p:grpSp>
      <p:sp>
        <p:nvSpPr>
          <p:cNvPr id="187398" name="Rectangle 6"/>
          <p:cNvSpPr>
            <a:spLocks noChangeArrowheads="1"/>
          </p:cNvSpPr>
          <p:nvPr/>
        </p:nvSpPr>
        <p:spPr bwMode="auto">
          <a:xfrm>
            <a:off x="117475" y="4389438"/>
            <a:ext cx="422275" cy="344488"/>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a:p>
        </p:txBody>
      </p:sp>
      <p:sp>
        <p:nvSpPr>
          <p:cNvPr id="187394" name="Rectangle 7"/>
          <p:cNvSpPr>
            <a:spLocks noChangeArrowheads="1"/>
          </p:cNvSpPr>
          <p:nvPr/>
        </p:nvSpPr>
        <p:spPr bwMode="auto">
          <a:xfrm>
            <a:off x="4419600" y="255588"/>
            <a:ext cx="4724400" cy="6477000"/>
          </a:xfrm>
          <a:prstGeom prst="rect">
            <a:avLst/>
          </a:prstGeom>
          <a:solidFill>
            <a:schemeClr val="bg1"/>
          </a:solidFill>
          <a:ln>
            <a:noFill/>
          </a:ln>
          <a:extLst>
            <a:ext uri="{91240B29-F687-4f45-9708-019B960494DF}">
              <a14:hiddenLine xmlns:a14="http://schemas.microsoft.com/office/drawing/2010/main" xmlns="" w="3175">
                <a:solidFill>
                  <a:srgbClr val="000000"/>
                </a:solidFill>
                <a:miter lim="800000"/>
                <a:headEnd type="none" w="sm" len="sm"/>
                <a:tailEnd type="none" w="sm" len="sm"/>
              </a14:hiddenLine>
            </a:ext>
          </a:extLst>
        </p:spPr>
        <p:txBody>
          <a:bodyPr wrap="none" anchor="ctr"/>
          <a:lstStyle/>
          <a:p>
            <a:endParaRPr lang="en-US"/>
          </a:p>
        </p:txBody>
      </p:sp>
      <p:sp>
        <p:nvSpPr>
          <p:cNvPr id="187396" name="Rectangle 9"/>
          <p:cNvSpPr>
            <a:spLocks noChangeArrowheads="1"/>
          </p:cNvSpPr>
          <p:nvPr/>
        </p:nvSpPr>
        <p:spPr bwMode="auto">
          <a:xfrm>
            <a:off x="0" y="0"/>
            <a:ext cx="9144000" cy="98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p>
            <a:pPr algn="ctr">
              <a:lnSpc>
                <a:spcPct val="90000"/>
              </a:lnSpc>
            </a:pPr>
            <a:r>
              <a:rPr lang="en-US" sz="3200" i="1" dirty="0" smtClean="0">
                <a:solidFill>
                  <a:srgbClr val="660066"/>
                </a:solidFill>
                <a:latin typeface="Comic Sans MS"/>
                <a:cs typeface="Comic Sans MS"/>
              </a:rPr>
              <a:t>Continental Crust </a:t>
            </a:r>
            <a:r>
              <a:rPr lang="en-US" sz="3200" i="1" dirty="0">
                <a:solidFill>
                  <a:srgbClr val="660066"/>
                </a:solidFill>
                <a:latin typeface="Comic Sans MS"/>
                <a:cs typeface="Comic Sans MS"/>
              </a:rPr>
              <a:t>is </a:t>
            </a:r>
            <a:r>
              <a:rPr lang="en-US" sz="3200" i="1" dirty="0" smtClean="0">
                <a:solidFill>
                  <a:srgbClr val="660066"/>
                </a:solidFill>
                <a:latin typeface="Comic Sans MS"/>
                <a:cs typeface="Comic Sans MS"/>
              </a:rPr>
              <a:t>THICKER, </a:t>
            </a:r>
            <a:r>
              <a:rPr lang="en-US" sz="3200" i="1" dirty="0">
                <a:solidFill>
                  <a:srgbClr val="660066"/>
                </a:solidFill>
                <a:latin typeface="Comic Sans MS"/>
                <a:cs typeface="Comic Sans MS"/>
              </a:rPr>
              <a:t>and therefore </a:t>
            </a:r>
            <a:r>
              <a:rPr lang="en-US" sz="3200" i="1" dirty="0" smtClean="0">
                <a:solidFill>
                  <a:srgbClr val="660066"/>
                </a:solidFill>
                <a:latin typeface="Comic Sans MS"/>
                <a:cs typeface="Comic Sans MS"/>
              </a:rPr>
              <a:t>MORE BOUYANT than Oceanic Crust</a:t>
            </a:r>
            <a:endParaRPr lang="en-US" sz="3200" i="1" dirty="0">
              <a:solidFill>
                <a:srgbClr val="660066"/>
              </a:solidFill>
              <a:latin typeface="Comic Sans MS"/>
              <a:cs typeface="Comic Sans MS"/>
            </a:endParaRPr>
          </a:p>
        </p:txBody>
      </p:sp>
      <p:sp>
        <p:nvSpPr>
          <p:cNvPr id="11"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377242270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444" name="Group 12"/>
          <p:cNvGrpSpPr>
            <a:grpSpLocks/>
          </p:cNvGrpSpPr>
          <p:nvPr/>
        </p:nvGrpSpPr>
        <p:grpSpPr bwMode="auto">
          <a:xfrm>
            <a:off x="0" y="987149"/>
            <a:ext cx="9144000" cy="5175250"/>
            <a:chOff x="0" y="763"/>
            <a:chExt cx="5760" cy="3260"/>
          </a:xfrm>
        </p:grpSpPr>
        <p:grpSp>
          <p:nvGrpSpPr>
            <p:cNvPr id="189446" name="Group 9"/>
            <p:cNvGrpSpPr>
              <a:grpSpLocks/>
            </p:cNvGrpSpPr>
            <p:nvPr/>
          </p:nvGrpSpPr>
          <p:grpSpPr bwMode="auto">
            <a:xfrm>
              <a:off x="0" y="763"/>
              <a:ext cx="5760" cy="3260"/>
              <a:chOff x="0" y="763"/>
              <a:chExt cx="5760" cy="3260"/>
            </a:xfrm>
          </p:grpSpPr>
          <p:pic>
            <p:nvPicPr>
              <p:cNvPr id="189449" name="Picture 2" descr="npo00037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3"/>
                <a:ext cx="5760" cy="3260"/>
              </a:xfrm>
              <a:prstGeom prst="rect">
                <a:avLst/>
              </a:prstGeom>
              <a:solidFill>
                <a:srgbClr val="0066CC"/>
              </a:solidFill>
              <a:ln w="12700">
                <a:noFill/>
                <a:miter lim="800000"/>
                <a:headEnd type="none" w="sm" len="sm"/>
                <a:tailEnd type="none" w="sm" len="sm"/>
              </a:ln>
              <a:extLst/>
            </p:spPr>
          </p:pic>
          <p:sp>
            <p:nvSpPr>
              <p:cNvPr id="189450" name="Rectangle 8"/>
              <p:cNvSpPr>
                <a:spLocks noChangeArrowheads="1"/>
              </p:cNvSpPr>
              <p:nvPr/>
            </p:nvSpPr>
            <p:spPr bwMode="auto">
              <a:xfrm>
                <a:off x="2904" y="1256"/>
                <a:ext cx="266" cy="217"/>
              </a:xfrm>
              <a:prstGeom prst="rect">
                <a:avLst/>
              </a:prstGeom>
              <a:solidFill>
                <a:srgbClr val="136CBA"/>
              </a:solidFill>
              <a:ln w="12700">
                <a:noFill/>
                <a:miter lim="800000"/>
                <a:headEnd type="none" w="sm" len="sm"/>
                <a:tailEnd type="none" w="sm" len="sm"/>
              </a:ln>
              <a:extLst/>
            </p:spPr>
            <p:txBody>
              <a:bodyPr wrap="none" anchor="ctr"/>
              <a:lstStyle/>
              <a:p>
                <a:endParaRPr lang="en-US"/>
              </a:p>
            </p:txBody>
          </p:sp>
          <p:sp>
            <p:nvSpPr>
              <p:cNvPr id="189451" name="Rectangle 9"/>
              <p:cNvSpPr>
                <a:spLocks noChangeArrowheads="1"/>
              </p:cNvSpPr>
              <p:nvPr/>
            </p:nvSpPr>
            <p:spPr bwMode="auto">
              <a:xfrm>
                <a:off x="122" y="1256"/>
                <a:ext cx="266" cy="217"/>
              </a:xfrm>
              <a:prstGeom prst="rect">
                <a:avLst/>
              </a:prstGeom>
              <a:solidFill>
                <a:srgbClr val="136CBA"/>
              </a:solidFill>
              <a:ln w="12700">
                <a:noFill/>
                <a:miter lim="800000"/>
                <a:headEnd type="none" w="sm" len="sm"/>
                <a:tailEnd type="none" w="sm" len="sm"/>
              </a:ln>
              <a:extLst/>
            </p:spPr>
            <p:txBody>
              <a:bodyPr wrap="none" anchor="ctr"/>
              <a:lstStyle/>
              <a:p>
                <a:endParaRPr lang="en-US"/>
              </a:p>
            </p:txBody>
          </p:sp>
        </p:grpSp>
        <p:sp>
          <p:nvSpPr>
            <p:cNvPr id="189447" name="Rectangle 10"/>
            <p:cNvSpPr>
              <a:spLocks noChangeArrowheads="1"/>
            </p:cNvSpPr>
            <p:nvPr/>
          </p:nvSpPr>
          <p:spPr bwMode="auto">
            <a:xfrm>
              <a:off x="74" y="2756"/>
              <a:ext cx="266" cy="218"/>
            </a:xfrm>
            <a:prstGeom prst="rect">
              <a:avLst/>
            </a:prstGeom>
            <a:solidFill>
              <a:schemeClr val="bg1"/>
            </a:solidFill>
            <a:ln w="12700">
              <a:noFill/>
              <a:miter lim="800000"/>
              <a:headEnd type="none" w="sm" len="sm"/>
              <a:tailEnd type="none" w="sm" len="sm"/>
            </a:ln>
            <a:extLst/>
          </p:spPr>
          <p:txBody>
            <a:bodyPr wrap="none" anchor="ctr"/>
            <a:lstStyle/>
            <a:p>
              <a:endParaRPr lang="en-US"/>
            </a:p>
          </p:txBody>
        </p:sp>
        <p:sp>
          <p:nvSpPr>
            <p:cNvPr id="189448" name="Rectangle 11"/>
            <p:cNvSpPr>
              <a:spLocks noChangeArrowheads="1"/>
            </p:cNvSpPr>
            <p:nvPr/>
          </p:nvSpPr>
          <p:spPr bwMode="auto">
            <a:xfrm>
              <a:off x="2856" y="2756"/>
              <a:ext cx="266" cy="218"/>
            </a:xfrm>
            <a:prstGeom prst="rect">
              <a:avLst/>
            </a:prstGeom>
            <a:solidFill>
              <a:schemeClr val="bg1"/>
            </a:solidFill>
            <a:ln w="12700">
              <a:noFill/>
              <a:miter lim="800000"/>
              <a:headEnd type="none" w="sm" len="sm"/>
              <a:tailEnd type="none" w="sm" len="sm"/>
            </a:ln>
            <a:extLst/>
          </p:spPr>
          <p:txBody>
            <a:bodyPr wrap="none" anchor="ctr"/>
            <a:lstStyle/>
            <a:p>
              <a:endParaRPr lang="en-US"/>
            </a:p>
          </p:txBody>
        </p:sp>
      </p:grpSp>
      <p:sp>
        <p:nvSpPr>
          <p:cNvPr id="189445" name="Rectangle 12"/>
          <p:cNvSpPr>
            <a:spLocks noChangeArrowheads="1"/>
          </p:cNvSpPr>
          <p:nvPr/>
        </p:nvSpPr>
        <p:spPr bwMode="auto">
          <a:xfrm>
            <a:off x="0" y="23908"/>
            <a:ext cx="9143999" cy="931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p>
            <a:pPr>
              <a:lnSpc>
                <a:spcPct val="90000"/>
              </a:lnSpc>
            </a:pPr>
            <a:r>
              <a:rPr lang="en-US" sz="3000" i="1" dirty="0">
                <a:solidFill>
                  <a:srgbClr val="660066"/>
                </a:solidFill>
                <a:latin typeface="Comic Sans MS"/>
                <a:cs typeface="Comic Sans MS"/>
              </a:rPr>
              <a:t>P</a:t>
            </a:r>
            <a:r>
              <a:rPr lang="en-US" sz="3000" i="1" dirty="0" smtClean="0">
                <a:solidFill>
                  <a:srgbClr val="660066"/>
                </a:solidFill>
                <a:latin typeface="Comic Sans MS"/>
                <a:cs typeface="Comic Sans MS"/>
              </a:rPr>
              <a:t>late </a:t>
            </a:r>
            <a:r>
              <a:rPr lang="en-US" sz="3000" i="1" dirty="0">
                <a:solidFill>
                  <a:srgbClr val="660066"/>
                </a:solidFill>
                <a:latin typeface="Comic Sans MS"/>
                <a:cs typeface="Comic Sans MS"/>
              </a:rPr>
              <a:t>capped with thin </a:t>
            </a:r>
            <a:r>
              <a:rPr lang="en-US" sz="3000" i="1" dirty="0" smtClean="0">
                <a:solidFill>
                  <a:srgbClr val="660066"/>
                </a:solidFill>
                <a:latin typeface="Comic Sans MS"/>
                <a:cs typeface="Comic Sans MS"/>
              </a:rPr>
              <a:t>Oceanic Crust </a:t>
            </a:r>
            <a:r>
              <a:rPr lang="en-US" sz="3000" i="1" dirty="0" err="1">
                <a:solidFill>
                  <a:srgbClr val="660066"/>
                </a:solidFill>
                <a:latin typeface="Comic Sans MS"/>
                <a:cs typeface="Comic Sans MS"/>
              </a:rPr>
              <a:t>subducts</a:t>
            </a:r>
            <a:r>
              <a:rPr lang="en-US" sz="3000" i="1" dirty="0">
                <a:solidFill>
                  <a:srgbClr val="660066"/>
                </a:solidFill>
                <a:latin typeface="Comic Sans MS"/>
                <a:cs typeface="Comic Sans MS"/>
              </a:rPr>
              <a:t> beneath </a:t>
            </a:r>
            <a:r>
              <a:rPr lang="en-US" sz="3000" i="1" dirty="0" smtClean="0">
                <a:solidFill>
                  <a:srgbClr val="660066"/>
                </a:solidFill>
                <a:latin typeface="Comic Sans MS"/>
                <a:cs typeface="Comic Sans MS"/>
              </a:rPr>
              <a:t>plate capped </a:t>
            </a:r>
            <a:r>
              <a:rPr lang="en-US" sz="3000" i="1" dirty="0">
                <a:solidFill>
                  <a:srgbClr val="660066"/>
                </a:solidFill>
                <a:latin typeface="Comic Sans MS"/>
                <a:cs typeface="Comic Sans MS"/>
              </a:rPr>
              <a:t>with thick </a:t>
            </a:r>
            <a:r>
              <a:rPr lang="en-US" sz="3000" i="1" dirty="0" smtClean="0">
                <a:solidFill>
                  <a:srgbClr val="660066"/>
                </a:solidFill>
                <a:latin typeface="Comic Sans MS"/>
                <a:cs typeface="Comic Sans MS"/>
              </a:rPr>
              <a:t>Continental Crust</a:t>
            </a:r>
            <a:endParaRPr lang="en-US" sz="3000" i="1" dirty="0">
              <a:solidFill>
                <a:srgbClr val="660066"/>
              </a:solidFill>
              <a:latin typeface="Comic Sans MS"/>
              <a:cs typeface="Comic Sans MS"/>
            </a:endParaRPr>
          </a:p>
        </p:txBody>
      </p:sp>
      <p:sp>
        <p:nvSpPr>
          <p:cNvPr id="13" name="Text Box 5"/>
          <p:cNvSpPr txBox="1">
            <a:spLocks noChangeAspect="1" noChangeArrowheads="1"/>
          </p:cNvSpPr>
          <p:nvPr/>
        </p:nvSpPr>
        <p:spPr bwMode="auto">
          <a:xfrm>
            <a:off x="6783813" y="6351195"/>
            <a:ext cx="2360187" cy="506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nSpc>
                <a:spcPct val="50000"/>
              </a:lnSpc>
              <a:spcBef>
                <a:spcPct val="60000"/>
              </a:spcBef>
            </a:pPr>
            <a:r>
              <a:rPr lang="en-US" sz="1600" i="1" dirty="0">
                <a:solidFill>
                  <a:srgbClr val="FF0000"/>
                </a:solidFill>
                <a:latin typeface="Times New Roman" charset="0"/>
              </a:rPr>
              <a:t>Parks and Plates</a:t>
            </a:r>
          </a:p>
          <a:p>
            <a:pPr>
              <a:lnSpc>
                <a:spcPct val="50000"/>
              </a:lnSpc>
              <a:spcBef>
                <a:spcPct val="60000"/>
              </a:spcBef>
            </a:pPr>
            <a:r>
              <a:rPr lang="en-US" sz="1600" i="1" dirty="0">
                <a:solidFill>
                  <a:srgbClr val="FF0000"/>
                </a:solidFill>
                <a:latin typeface="Times New Roman" charset="0"/>
                <a:cs typeface="Times New Roman" charset="0"/>
              </a:rPr>
              <a:t>©2005 Robert J. Lillie</a:t>
            </a:r>
          </a:p>
        </p:txBody>
      </p:sp>
    </p:spTree>
    <p:extLst>
      <p:ext uri="{BB962C8B-B14F-4D97-AF65-F5344CB8AC3E}">
        <p14:creationId xmlns:p14="http://schemas.microsoft.com/office/powerpoint/2010/main" val="253012366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85725"/>
            <a:ext cx="4572000" cy="669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Line 4"/>
          <p:cNvSpPr>
            <a:spLocks noChangeShapeType="1"/>
          </p:cNvSpPr>
          <p:nvPr/>
        </p:nvSpPr>
        <p:spPr bwMode="auto">
          <a:xfrm>
            <a:off x="3647588" y="2057400"/>
            <a:ext cx="2905612" cy="685800"/>
          </a:xfrm>
          <a:prstGeom prst="line">
            <a:avLst/>
          </a:prstGeom>
          <a:noFill/>
          <a:ln w="50800">
            <a:solidFill>
              <a:srgbClr val="660066"/>
            </a:solidFill>
            <a:round/>
            <a:headEnd type="none"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5" name="Oval 13"/>
          <p:cNvSpPr>
            <a:spLocks noChangeArrowheads="1"/>
          </p:cNvSpPr>
          <p:nvPr/>
        </p:nvSpPr>
        <p:spPr bwMode="auto">
          <a:xfrm rot="-714404">
            <a:off x="5625861" y="79646"/>
            <a:ext cx="2314609" cy="5256212"/>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11" name="Rectangle 10"/>
          <p:cNvSpPr>
            <a:spLocks noChangeArrowheads="1"/>
          </p:cNvSpPr>
          <p:nvPr/>
        </p:nvSpPr>
        <p:spPr bwMode="auto">
          <a:xfrm>
            <a:off x="0" y="3921033"/>
            <a:ext cx="4419600" cy="830997"/>
          </a:xfrm>
          <a:prstGeom prst="rect">
            <a:avLst/>
          </a:prstGeom>
          <a:noFill/>
          <a:ln w="50800">
            <a:noFill/>
            <a:miter lim="800000"/>
            <a:headEnd type="none" w="sm" len="sm"/>
            <a:tailEnd type="none" w="sm" len="sm"/>
          </a:ln>
          <a:effectLst/>
          <a:extLst/>
        </p:spPr>
        <p:txBody>
          <a:bodyPr wrap="square">
            <a:spAutoFit/>
          </a:bodyPr>
          <a:lstStyle/>
          <a:p>
            <a:pPr algn="ctr">
              <a:defRPr/>
            </a:pPr>
            <a:r>
              <a:rPr lang="en-US" sz="2400" dirty="0">
                <a:solidFill>
                  <a:srgbClr val="660066"/>
                </a:solidFill>
                <a:latin typeface="Comic Sans MS"/>
                <a:cs typeface="Comic Sans MS"/>
              </a:rPr>
              <a:t>Entire region is the</a:t>
            </a:r>
          </a:p>
          <a:p>
            <a:pPr algn="ctr">
              <a:defRPr/>
            </a:pPr>
            <a:r>
              <a:rPr lang="en-US" sz="2400" dirty="0">
                <a:solidFill>
                  <a:srgbClr val="660066"/>
                </a:solidFill>
                <a:latin typeface="Comic Sans MS"/>
                <a:cs typeface="Comic Sans MS"/>
              </a:rPr>
              <a:t>“Cascadia Subduction Zone”</a:t>
            </a:r>
          </a:p>
        </p:txBody>
      </p:sp>
      <p:sp>
        <p:nvSpPr>
          <p:cNvPr id="7" name="Rectangle 5"/>
          <p:cNvSpPr txBox="1">
            <a:spLocks noChangeArrowheads="1"/>
          </p:cNvSpPr>
          <p:nvPr/>
        </p:nvSpPr>
        <p:spPr>
          <a:xfrm>
            <a:off x="228600" y="1410452"/>
            <a:ext cx="3437584" cy="1990411"/>
          </a:xfrm>
          <a:prstGeom prst="rect">
            <a:avLst/>
          </a:prstGeom>
          <a:solidFill>
            <a:schemeClr val="bg1"/>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Convergent</a:t>
            </a:r>
          </a:p>
          <a:p>
            <a:r>
              <a:rPr lang="en-US" sz="3600" dirty="0" smtClean="0">
                <a:solidFill>
                  <a:srgbClr val="660066"/>
                </a:solidFill>
                <a:latin typeface="Comic Sans MS" charset="0"/>
                <a:ea typeface="ＭＳ Ｐゴシック" charset="0"/>
                <a:cs typeface="ＭＳ Ｐゴシック" charset="0"/>
              </a:rPr>
              <a:t>Plate </a:t>
            </a:r>
          </a:p>
          <a:p>
            <a:r>
              <a:rPr lang="en-US" sz="3600" dirty="0" smtClean="0">
                <a:solidFill>
                  <a:srgbClr val="660066"/>
                </a:solidFill>
                <a:latin typeface="Comic Sans MS" charset="0"/>
                <a:ea typeface="ＭＳ Ｐゴシック" charset="0"/>
                <a:cs typeface="ＭＳ Ｐゴシック" charset="0"/>
              </a:rPr>
              <a:t>Boundary</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722308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08956"/>
            <a:ext cx="9144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0" name="Picture 1" descr="CEETEP Poster-Astoria.pdf"/>
          <p:cNvSpPr>
            <a:spLocks noChangeAspect="1"/>
          </p:cNvSpPr>
          <p:nvPr/>
        </p:nvSpPr>
        <p:spPr bwMode="auto">
          <a:xfrm>
            <a:off x="0" y="772456"/>
            <a:ext cx="9144000" cy="591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 name="Oval 13"/>
          <p:cNvSpPr>
            <a:spLocks noChangeArrowheads="1"/>
          </p:cNvSpPr>
          <p:nvPr/>
        </p:nvSpPr>
        <p:spPr bwMode="auto">
          <a:xfrm rot="-714404">
            <a:off x="1175566" y="1151991"/>
            <a:ext cx="1414517" cy="3606800"/>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4" name="Oval 13"/>
          <p:cNvSpPr>
            <a:spLocks noChangeArrowheads="1"/>
          </p:cNvSpPr>
          <p:nvPr/>
        </p:nvSpPr>
        <p:spPr bwMode="auto">
          <a:xfrm rot="-998760">
            <a:off x="5456238" y="1955144"/>
            <a:ext cx="2338387" cy="3454400"/>
          </a:xfrm>
          <a:prstGeom prst="ellipse">
            <a:avLst/>
          </a:prstGeom>
          <a:noFill/>
          <a:ln w="444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0">
              <a:latin typeface="Times New Roman" charset="0"/>
            </a:endParaRPr>
          </a:p>
        </p:txBody>
      </p:sp>
      <p:sp>
        <p:nvSpPr>
          <p:cNvPr id="7" name="Rectangle 5"/>
          <p:cNvSpPr txBox="1">
            <a:spLocks noChangeArrowheads="1"/>
          </p:cNvSpPr>
          <p:nvPr/>
        </p:nvSpPr>
        <p:spPr>
          <a:xfrm>
            <a:off x="779280" y="208744"/>
            <a:ext cx="7924800" cy="4572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Cascadia Subduction Zone</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2887125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nodeType="with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ReverseFault.mov" descr="/Users/butler/Documents/ScienceEducation/TOTLE/2008 Workshop/PresentationsTOTLE08/Monday&amp;Wednesday/ReverseFault.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752600" y="1072783"/>
            <a:ext cx="6084845" cy="4569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a:spLocks noGrp="1" noChangeArrowheads="1"/>
          </p:cNvSpPr>
          <p:nvPr>
            <p:ph type="subTitle" idx="1"/>
          </p:nvPr>
        </p:nvSpPr>
        <p:spPr>
          <a:xfrm>
            <a:off x="1643520" y="225610"/>
            <a:ext cx="5871892" cy="850153"/>
          </a:xfrm>
        </p:spPr>
        <p:txBody>
          <a:bodyPr>
            <a:noAutofit/>
          </a:bodyPr>
          <a:lstStyle/>
          <a:p>
            <a:pPr algn="l" eaLnBrk="1" hangingPunct="1"/>
            <a:r>
              <a:rPr lang="en-US" sz="3600" dirty="0" smtClean="0">
                <a:solidFill>
                  <a:srgbClr val="660066"/>
                </a:solidFill>
                <a:latin typeface="Comic Sans MS" charset="0"/>
                <a:ea typeface="ＭＳ Ｐゴシック" charset="0"/>
                <a:cs typeface="ＭＳ Ｐゴシック" charset="0"/>
              </a:rPr>
              <a:t>Reverse (Thrust) Fault</a:t>
            </a:r>
            <a:endParaRPr lang="en-US" dirty="0">
              <a:latin typeface="Comic Sans MS" charset="0"/>
              <a:ea typeface="ＭＳ Ｐゴシック" charset="0"/>
              <a:cs typeface="ＭＳ Ｐゴシック" charset="0"/>
            </a:endParaRPr>
          </a:p>
        </p:txBody>
      </p:sp>
      <p:sp>
        <p:nvSpPr>
          <p:cNvPr id="8" name="TextBox 7"/>
          <p:cNvSpPr txBox="1">
            <a:spLocks noChangeArrowheads="1"/>
          </p:cNvSpPr>
          <p:nvPr/>
        </p:nvSpPr>
        <p:spPr bwMode="auto">
          <a:xfrm>
            <a:off x="7073302" y="-9114"/>
            <a:ext cx="20670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Foam Faults</a:t>
            </a:r>
            <a:endParaRPr lang="en-US" sz="2400" b="1" i="1" dirty="0">
              <a:solidFill>
                <a:srgbClr val="660066"/>
              </a:solidFill>
            </a:endParaRPr>
          </a:p>
        </p:txBody>
      </p:sp>
      <p:sp>
        <p:nvSpPr>
          <p:cNvPr id="9" name="Rectangle 3"/>
          <p:cNvSpPr txBox="1">
            <a:spLocks noChangeArrowheads="1"/>
          </p:cNvSpPr>
          <p:nvPr/>
        </p:nvSpPr>
        <p:spPr>
          <a:xfrm>
            <a:off x="1498603" y="5719106"/>
            <a:ext cx="7017862" cy="85015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rgbClr val="660066"/>
                </a:solidFill>
                <a:latin typeface="Comic Sans MS" charset="0"/>
                <a:ea typeface="ＭＳ Ｐゴシック" charset="0"/>
                <a:cs typeface="ＭＳ Ｐゴシック" charset="0"/>
              </a:rPr>
              <a:t>Produced by compressional forces.</a:t>
            </a:r>
            <a:endParaRPr lang="en-US" sz="2400" dirty="0">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735488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08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6083"/>
                                        </p:tgtEl>
                                      </p:cBhvr>
                                    </p:cmd>
                                  </p:childTnLst>
                                </p:cTn>
                              </p:par>
                            </p:childTnLst>
                          </p:cTn>
                        </p:par>
                      </p:childTnLst>
                    </p:cTn>
                  </p:par>
                </p:childTnLst>
              </p:cTn>
              <p:nextCondLst>
                <p:cond evt="onClick" delay="0">
                  <p:tgtEl>
                    <p:spTgt spid="46083"/>
                  </p:tgtEl>
                </p:cond>
              </p:nextCondLst>
            </p:seq>
            <p:video>
              <p:cMediaNode>
                <p:cTn id="7" fill="hold" display="0">
                  <p:stCondLst>
                    <p:cond delay="indefinite"/>
                  </p:stCondLst>
                  <p:endCondLst>
                    <p:cond evt="onNext" delay="0">
                      <p:tgtEl>
                        <p:sldTgt/>
                      </p:tgtEl>
                    </p:cond>
                    <p:cond evt="onPrev" delay="0">
                      <p:tgtEl>
                        <p:sldTgt/>
                      </p:tgtEl>
                    </p:cond>
                  </p:endCondLst>
                </p:cTn>
                <p:tgtEl>
                  <p:spTgt spid="4608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0" y="223683"/>
            <a:ext cx="9144000" cy="457200"/>
          </a:xfrm>
        </p:spPr>
        <p:txBody>
          <a:bodyPr>
            <a:noAutofit/>
          </a:bodyPr>
          <a:lstStyle/>
          <a:p>
            <a:r>
              <a:rPr lang="en-US" sz="3600" dirty="0" smtClean="0">
                <a:solidFill>
                  <a:srgbClr val="660066"/>
                </a:solidFill>
                <a:latin typeface="Comic Sans MS" charset="0"/>
                <a:ea typeface="ＭＳ Ｐゴシック" charset="0"/>
                <a:cs typeface="ＭＳ Ｐゴシック" charset="0"/>
              </a:rPr>
              <a:t> </a:t>
            </a:r>
            <a:r>
              <a:rPr lang="en-US" sz="3600" dirty="0">
                <a:solidFill>
                  <a:srgbClr val="660066"/>
                </a:solidFill>
                <a:latin typeface="Comic Sans MS" pitchFamily="26" charset="0"/>
                <a:ea typeface="ＭＳ Ｐゴシック" pitchFamily="26" charset="-128"/>
                <a:cs typeface="ＭＳ Ｐゴシック" pitchFamily="26" charset="-128"/>
              </a:rPr>
              <a:t>Earthquakes on </a:t>
            </a:r>
            <a:r>
              <a:rPr lang="en-US" sz="3600" dirty="0" smtClean="0">
                <a:solidFill>
                  <a:srgbClr val="660066"/>
                </a:solidFill>
                <a:latin typeface="Comic Sans MS" charset="0"/>
                <a:ea typeface="ＭＳ Ｐゴシック" charset="0"/>
                <a:cs typeface="ＭＳ Ｐゴシック" charset="0"/>
              </a:rPr>
              <a:t>Convergent Boundaries</a:t>
            </a:r>
            <a:endParaRPr lang="en-US" sz="3600" dirty="0">
              <a:solidFill>
                <a:srgbClr val="660066"/>
              </a:solidFill>
              <a:latin typeface="Comic Sans MS" charset="0"/>
              <a:ea typeface="ＭＳ Ｐゴシック" charset="0"/>
              <a:cs typeface="ＭＳ Ｐゴシック" charset="0"/>
            </a:endParaRPr>
          </a:p>
        </p:txBody>
      </p:sp>
      <p:sp>
        <p:nvSpPr>
          <p:cNvPr id="2" name="Rectangle 1"/>
          <p:cNvSpPr/>
          <p:nvPr/>
        </p:nvSpPr>
        <p:spPr>
          <a:xfrm>
            <a:off x="0" y="4358682"/>
            <a:ext cx="9144000" cy="2308324"/>
          </a:xfrm>
          <a:prstGeom prst="rect">
            <a:avLst/>
          </a:prstGeom>
        </p:spPr>
        <p:txBody>
          <a:bodyPr wrap="square">
            <a:spAutoFit/>
          </a:bodyPr>
          <a:lstStyle/>
          <a:p>
            <a:r>
              <a:rPr lang="en-US" sz="2400" dirty="0" smtClean="0">
                <a:solidFill>
                  <a:srgbClr val="660066"/>
                </a:solidFill>
                <a:latin typeface="Comic Sans MS" pitchFamily="26" charset="0"/>
                <a:ea typeface="ＭＳ Ｐゴシック" pitchFamily="26" charset="-128"/>
                <a:cs typeface="ＭＳ Ｐゴシック" pitchFamily="26" charset="-128"/>
              </a:rPr>
              <a:t>Thrust faulting due to compression.</a:t>
            </a:r>
            <a:endParaRPr lang="en-US" sz="2400" dirty="0">
              <a:solidFill>
                <a:srgbClr val="660066"/>
              </a:solidFill>
              <a:latin typeface="Comic Sans MS" pitchFamily="26" charset="0"/>
              <a:ea typeface="ＭＳ Ｐゴシック" pitchFamily="26" charset="-128"/>
              <a:cs typeface="ＭＳ Ｐゴシック" pitchFamily="26" charset="-128"/>
            </a:endParaRPr>
          </a:p>
          <a:p>
            <a:r>
              <a:rPr lang="en-US" sz="2400" dirty="0" smtClean="0">
                <a:solidFill>
                  <a:srgbClr val="660066"/>
                </a:solidFill>
                <a:latin typeface="Comic Sans MS" pitchFamily="26" charset="0"/>
                <a:ea typeface="ＭＳ Ｐゴシック" pitchFamily="26" charset="-128"/>
                <a:cs typeface="ＭＳ Ｐゴシック" pitchFamily="26" charset="-128"/>
              </a:rPr>
              <a:t>EQs to 100 km depth on plate boundary </a:t>
            </a:r>
            <a:r>
              <a:rPr lang="en-US" sz="2400" dirty="0" err="1" smtClean="0">
                <a:solidFill>
                  <a:srgbClr val="660066"/>
                </a:solidFill>
                <a:latin typeface="Comic Sans MS" pitchFamily="26" charset="0"/>
                <a:ea typeface="ＭＳ Ｐゴシック" pitchFamily="26" charset="-128"/>
                <a:cs typeface="ＭＳ Ｐゴシック" pitchFamily="26" charset="-128"/>
              </a:rPr>
              <a:t>megathrust</a:t>
            </a:r>
            <a:r>
              <a:rPr lang="en-US" sz="2400" dirty="0" smtClean="0">
                <a:solidFill>
                  <a:srgbClr val="660066"/>
                </a:solidFill>
                <a:latin typeface="Comic Sans MS" pitchFamily="26" charset="0"/>
                <a:ea typeface="ＭＳ Ｐゴシック" pitchFamily="26" charset="-128"/>
                <a:cs typeface="ＭＳ Ｐゴシック" pitchFamily="26" charset="-128"/>
              </a:rPr>
              <a:t> AND within the converging plates.</a:t>
            </a:r>
          </a:p>
          <a:p>
            <a:r>
              <a:rPr lang="en-US" sz="2400" dirty="0" smtClean="0">
                <a:solidFill>
                  <a:srgbClr val="660066"/>
                </a:solidFill>
                <a:latin typeface="Comic Sans MS" pitchFamily="26" charset="0"/>
                <a:ea typeface="ＭＳ Ｐゴシック" pitchFamily="26" charset="-128"/>
                <a:cs typeface="ＭＳ Ｐゴシック" pitchFamily="26" charset="-128"/>
              </a:rPr>
              <a:t>EQs to greater depths occur </a:t>
            </a:r>
            <a:r>
              <a:rPr lang="en-US" sz="2400" u="sng" dirty="0" smtClean="0">
                <a:solidFill>
                  <a:srgbClr val="660066"/>
                </a:solidFill>
                <a:latin typeface="Comic Sans MS" pitchFamily="26" charset="0"/>
                <a:ea typeface="ＭＳ Ｐゴシック" pitchFamily="26" charset="-128"/>
                <a:cs typeface="ＭＳ Ｐゴシック" pitchFamily="26" charset="-128"/>
              </a:rPr>
              <a:t>within</a:t>
            </a:r>
            <a:r>
              <a:rPr lang="en-US" sz="2400" dirty="0" smtClean="0">
                <a:solidFill>
                  <a:srgbClr val="660066"/>
                </a:solidFill>
                <a:latin typeface="Comic Sans MS" pitchFamily="26" charset="0"/>
                <a:ea typeface="ＭＳ Ｐゴシック" pitchFamily="26" charset="-128"/>
                <a:cs typeface="ＭＳ Ｐゴシック" pitchFamily="26" charset="-128"/>
              </a:rPr>
              <a:t> </a:t>
            </a:r>
            <a:r>
              <a:rPr lang="en-US" sz="2400" dirty="0" err="1" smtClean="0">
                <a:solidFill>
                  <a:srgbClr val="660066"/>
                </a:solidFill>
                <a:latin typeface="Comic Sans MS" pitchFamily="26" charset="0"/>
                <a:ea typeface="ＭＳ Ｐゴシック" pitchFamily="26" charset="-128"/>
                <a:cs typeface="ＭＳ Ｐゴシック" pitchFamily="26" charset="-128"/>
              </a:rPr>
              <a:t>subducting</a:t>
            </a:r>
            <a:r>
              <a:rPr lang="en-US" sz="2400" dirty="0" smtClean="0">
                <a:solidFill>
                  <a:srgbClr val="660066"/>
                </a:solidFill>
                <a:latin typeface="Comic Sans MS" pitchFamily="26" charset="0"/>
                <a:ea typeface="ＭＳ Ｐゴシック" pitchFamily="26" charset="-128"/>
                <a:cs typeface="ＭＳ Ｐゴシック" pitchFamily="26" charset="-128"/>
              </a:rPr>
              <a:t> oceanic plate.</a:t>
            </a:r>
            <a:endParaRPr lang="en-US" sz="2400" dirty="0">
              <a:solidFill>
                <a:srgbClr val="660066"/>
              </a:solidFill>
              <a:latin typeface="Comic Sans MS" pitchFamily="26" charset="0"/>
              <a:ea typeface="ＭＳ Ｐゴシック" pitchFamily="26" charset="-128"/>
              <a:cs typeface="ＭＳ Ｐゴシック" pitchFamily="26" charset="-128"/>
            </a:endParaRPr>
          </a:p>
          <a:p>
            <a:r>
              <a:rPr lang="en-US" sz="2400" dirty="0" smtClean="0">
                <a:solidFill>
                  <a:srgbClr val="660066"/>
                </a:solidFill>
                <a:latin typeface="Comic Sans MS" pitchFamily="26" charset="0"/>
                <a:ea typeface="ＭＳ Ｐゴシック" pitchFamily="26" charset="-128"/>
                <a:cs typeface="ＭＳ Ｐゴシック" pitchFamily="26" charset="-128"/>
              </a:rPr>
              <a:t>Wide range of magnitudes. Most M8 &amp; M9 great EQs are shallow </a:t>
            </a:r>
            <a:r>
              <a:rPr lang="en-US" sz="2400" dirty="0" err="1" smtClean="0">
                <a:solidFill>
                  <a:srgbClr val="660066"/>
                </a:solidFill>
                <a:latin typeface="Comic Sans MS" pitchFamily="26" charset="0"/>
                <a:ea typeface="ＭＳ Ｐゴシック" pitchFamily="26" charset="-128"/>
                <a:cs typeface="ＭＳ Ｐゴシック" pitchFamily="26" charset="-128"/>
              </a:rPr>
              <a:t>megathrust</a:t>
            </a:r>
            <a:r>
              <a:rPr lang="en-US" sz="2400" dirty="0" smtClean="0">
                <a:solidFill>
                  <a:srgbClr val="660066"/>
                </a:solidFill>
                <a:latin typeface="Comic Sans MS" pitchFamily="26" charset="0"/>
                <a:ea typeface="ＭＳ Ｐゴシック" pitchFamily="26" charset="-128"/>
                <a:cs typeface="ＭＳ Ｐゴシック" pitchFamily="26" charset="-128"/>
              </a:rPr>
              <a:t> events in subduction zones. </a:t>
            </a:r>
          </a:p>
        </p:txBody>
      </p:sp>
      <p:pic>
        <p:nvPicPr>
          <p:cNvPr id="6" name="Picture 5" descr="ConvergentBoundaries.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685" y="779928"/>
            <a:ext cx="9122315" cy="3657600"/>
          </a:xfrm>
          <a:prstGeom prst="rect">
            <a:avLst/>
          </a:prstGeom>
        </p:spPr>
      </p:pic>
    </p:spTree>
    <p:extLst>
      <p:ext uri="{BB962C8B-B14F-4D97-AF65-F5344CB8AC3E}">
        <p14:creationId xmlns:p14="http://schemas.microsoft.com/office/powerpoint/2010/main" val="9253815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subTitle" idx="1"/>
          </p:nvPr>
        </p:nvSpPr>
        <p:spPr>
          <a:xfrm>
            <a:off x="2495167" y="-1485"/>
            <a:ext cx="4452480" cy="509487"/>
          </a:xfrm>
        </p:spPr>
        <p:txBody>
          <a:bodyPr>
            <a:noAutofit/>
          </a:bodyPr>
          <a:lstStyle/>
          <a:p>
            <a:pPr algn="l" eaLnBrk="1" hangingPunct="1"/>
            <a:r>
              <a:rPr lang="en-US" sz="3600" dirty="0" smtClean="0">
                <a:solidFill>
                  <a:srgbClr val="660066"/>
                </a:solidFill>
                <a:latin typeface="Comic Sans MS" charset="0"/>
                <a:ea typeface="ＭＳ Ｐゴシック" charset="0"/>
                <a:cs typeface="ＭＳ Ｐゴシック" charset="0"/>
              </a:rPr>
              <a:t>Cascadia Animation</a:t>
            </a:r>
            <a:endParaRPr lang="en-US" dirty="0">
              <a:latin typeface="Comic Sans MS" charset="0"/>
              <a:ea typeface="ＭＳ Ｐゴシック" charset="0"/>
              <a:cs typeface="ＭＳ Ｐゴシック" charset="0"/>
            </a:endParaRPr>
          </a:p>
        </p:txBody>
      </p:sp>
      <p:pic>
        <p:nvPicPr>
          <p:cNvPr id="2" name="SubductionEarthquakesVolcanoes_PacificNW.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0400" y="689159"/>
            <a:ext cx="7823200" cy="5880100"/>
          </a:xfrm>
          <a:prstGeom prst="rect">
            <a:avLst/>
          </a:prstGeom>
          <a:ln w="38100" cmpd="sng">
            <a:solidFill>
              <a:srgbClr val="660066"/>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8851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803317" y="5827"/>
            <a:ext cx="33847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World Map of Plates</a:t>
            </a:r>
            <a:endParaRPr lang="en-US" sz="2400" b="1" i="1" dirty="0">
              <a:solidFill>
                <a:srgbClr val="660066"/>
              </a:solidFill>
            </a:endParaRPr>
          </a:p>
        </p:txBody>
      </p:sp>
      <p:pic>
        <p:nvPicPr>
          <p:cNvPr id="4" name="Picture 3" descr="WorldTectonicMap_Poster_HiRes.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202" y="1135531"/>
            <a:ext cx="9102798" cy="4825999"/>
          </a:xfrm>
          <a:prstGeom prst="rect">
            <a:avLst/>
          </a:prstGeom>
        </p:spPr>
      </p:pic>
      <p:sp>
        <p:nvSpPr>
          <p:cNvPr id="9" name="Rectangle 5"/>
          <p:cNvSpPr txBox="1">
            <a:spLocks noChangeArrowheads="1"/>
          </p:cNvSpPr>
          <p:nvPr/>
        </p:nvSpPr>
        <p:spPr>
          <a:xfrm>
            <a:off x="41202" y="392618"/>
            <a:ext cx="8662878" cy="72797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660066"/>
                </a:solidFill>
                <a:latin typeface="Comic Sans MS" charset="0"/>
                <a:ea typeface="ＭＳ Ｐゴシック" charset="0"/>
                <a:cs typeface="ＭＳ Ｐゴシック" charset="0"/>
              </a:rPr>
              <a:t>Explore Convergent Plate Boundaries</a:t>
            </a:r>
            <a:endParaRPr lang="en-US" sz="3600" dirty="0">
              <a:solidFill>
                <a:srgbClr val="6600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821446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29"/>
          <p:cNvSpPr>
            <a:spLocks noGrp="1" noChangeArrowheads="1"/>
          </p:cNvSpPr>
          <p:nvPr>
            <p:ph type="title"/>
          </p:nvPr>
        </p:nvSpPr>
        <p:spPr>
          <a:xfrm>
            <a:off x="381000" y="101605"/>
            <a:ext cx="8763000" cy="914395"/>
          </a:xfrm>
        </p:spPr>
        <p:txBody>
          <a:bodyPr>
            <a:normAutofit/>
          </a:bodyPr>
          <a:lstStyle/>
          <a:p>
            <a:pPr eaLnBrk="1" hangingPunct="1"/>
            <a:r>
              <a:rPr lang="en-US" sz="3600" dirty="0">
                <a:solidFill>
                  <a:srgbClr val="660066"/>
                </a:solidFill>
                <a:latin typeface="Comic Sans MS" charset="0"/>
                <a:ea typeface="ＭＳ Ｐゴシック" charset="0"/>
                <a:cs typeface="ＭＳ Ｐゴシック" charset="0"/>
              </a:rPr>
              <a:t>Plate </a:t>
            </a:r>
            <a:r>
              <a:rPr lang="en-US" sz="3600" dirty="0" smtClean="0">
                <a:solidFill>
                  <a:srgbClr val="660066"/>
                </a:solidFill>
                <a:latin typeface="Comic Sans MS" charset="0"/>
                <a:ea typeface="ＭＳ Ｐゴシック" charset="0"/>
                <a:cs typeface="ＭＳ Ｐゴシック" charset="0"/>
              </a:rPr>
              <a:t>Tectonics</a:t>
            </a:r>
            <a:endParaRPr lang="en-US" sz="3600" dirty="0">
              <a:solidFill>
                <a:srgbClr val="660066"/>
              </a:solidFill>
              <a:latin typeface="Comic Sans MS" charset="0"/>
              <a:ea typeface="ＭＳ Ｐゴシック" charset="0"/>
              <a:cs typeface="ＭＳ Ｐゴシック" charset="0"/>
            </a:endParaRPr>
          </a:p>
        </p:txBody>
      </p:sp>
      <p:pic>
        <p:nvPicPr>
          <p:cNvPr id="16388" name="Picture 103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70890" y="1021464"/>
            <a:ext cx="6096000" cy="3498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a:xfrm>
            <a:off x="1198410" y="4436584"/>
            <a:ext cx="6490863" cy="188421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solidFill>
                  <a:srgbClr val="660066"/>
                </a:solidFill>
                <a:latin typeface="Comic Sans MS" pitchFamily="26" charset="0"/>
                <a:ea typeface="ＭＳ Ｐゴシック" pitchFamily="26" charset="-128"/>
                <a:cs typeface="ＭＳ Ｐゴシック" pitchFamily="26" charset="-128"/>
              </a:rPr>
              <a:t>The Earth’s interior is </a:t>
            </a:r>
            <a:r>
              <a:rPr lang="en-US" sz="2800" dirty="0" err="1" smtClean="0">
                <a:solidFill>
                  <a:srgbClr val="660066"/>
                </a:solidFill>
                <a:latin typeface="Comic Sans MS" pitchFamily="26" charset="0"/>
                <a:ea typeface="ＭＳ Ｐゴシック" pitchFamily="26" charset="-128"/>
                <a:cs typeface="ＭＳ Ｐゴシック" pitchFamily="26" charset="-128"/>
              </a:rPr>
              <a:t>convecting</a:t>
            </a:r>
            <a:r>
              <a:rPr lang="en-US" sz="2800" dirty="0" smtClean="0">
                <a:solidFill>
                  <a:srgbClr val="660066"/>
                </a:solidFill>
                <a:latin typeface="Comic Sans MS" pitchFamily="26" charset="0"/>
                <a:ea typeface="ＭＳ Ｐゴシック" pitchFamily="26" charset="-128"/>
                <a:cs typeface="ＭＳ Ｐゴシック" pitchFamily="26" charset="-128"/>
              </a:rPr>
              <a:t>. </a:t>
            </a:r>
            <a:br>
              <a:rPr lang="en-US" sz="2800" dirty="0" smtClean="0">
                <a:solidFill>
                  <a:srgbClr val="660066"/>
                </a:solidFill>
                <a:latin typeface="Comic Sans MS" pitchFamily="26" charset="0"/>
                <a:ea typeface="ＭＳ Ｐゴシック" pitchFamily="26" charset="-128"/>
                <a:cs typeface="ＭＳ Ｐゴシック" pitchFamily="26" charset="-128"/>
              </a:rPr>
            </a:br>
            <a:r>
              <a:rPr lang="en-US" sz="2800" dirty="0" smtClean="0">
                <a:solidFill>
                  <a:srgbClr val="660066"/>
                </a:solidFill>
                <a:latin typeface="Comic Sans MS" pitchFamily="26" charset="0"/>
                <a:ea typeface="ＭＳ Ｐゴシック" pitchFamily="26" charset="-128"/>
                <a:cs typeface="ＭＳ Ｐゴシック" pitchFamily="26" charset="-128"/>
              </a:rPr>
              <a:t>Plates are driven by cooling of Earth.</a:t>
            </a:r>
            <a:br>
              <a:rPr lang="en-US" sz="2800" dirty="0" smtClean="0">
                <a:solidFill>
                  <a:srgbClr val="660066"/>
                </a:solidFill>
                <a:latin typeface="Comic Sans MS" pitchFamily="26" charset="0"/>
                <a:ea typeface="ＭＳ Ｐゴシック" pitchFamily="26" charset="-128"/>
                <a:cs typeface="ＭＳ Ｐゴシック" pitchFamily="26" charset="-128"/>
              </a:rPr>
            </a:br>
            <a:r>
              <a:rPr lang="en-US" sz="2800" dirty="0" smtClean="0">
                <a:solidFill>
                  <a:srgbClr val="660066"/>
                </a:solidFill>
                <a:latin typeface="Comic Sans MS" pitchFamily="26" charset="0"/>
                <a:ea typeface="ＭＳ Ｐゴシック" pitchFamily="26" charset="-128"/>
                <a:cs typeface="ＭＳ Ｐゴシック" pitchFamily="26" charset="-128"/>
              </a:rPr>
              <a:t>Gravity provides the “ridge push” and “trench pull” forces to move plates.</a:t>
            </a:r>
            <a:endParaRPr lang="en-US" sz="2800" dirty="0">
              <a:solidFill>
                <a:srgbClr val="660066"/>
              </a:solidFill>
              <a:latin typeface="Comic Sans MS" pitchFamily="26" charset="0"/>
              <a:ea typeface="ＭＳ Ｐゴシック" pitchFamily="26" charset="-128"/>
              <a:cs typeface="ＭＳ Ｐゴシック" pitchFamily="26" charset="-128"/>
            </a:endParaRPr>
          </a:p>
        </p:txBody>
      </p:sp>
    </p:spTree>
    <p:extLst>
      <p:ext uri="{BB962C8B-B14F-4D97-AF65-F5344CB8AC3E}">
        <p14:creationId xmlns:p14="http://schemas.microsoft.com/office/powerpoint/2010/main" val="287527995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969" name="Group 2"/>
          <p:cNvGrpSpPr>
            <a:grpSpLocks/>
          </p:cNvGrpSpPr>
          <p:nvPr/>
        </p:nvGrpSpPr>
        <p:grpSpPr bwMode="auto">
          <a:xfrm>
            <a:off x="39688" y="133350"/>
            <a:ext cx="8751887" cy="6572250"/>
            <a:chOff x="25" y="84"/>
            <a:chExt cx="5513" cy="4140"/>
          </a:xfrm>
        </p:grpSpPr>
        <p:pic>
          <p:nvPicPr>
            <p:cNvPr id="54005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 y="84"/>
              <a:ext cx="5316" cy="41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400580" name="Text Box 4"/>
            <p:cNvSpPr txBox="1">
              <a:spLocks noChangeArrowheads="1"/>
            </p:cNvSpPr>
            <p:nvPr/>
          </p:nvSpPr>
          <p:spPr bwMode="auto">
            <a:xfrm rot="16216750">
              <a:off x="-267" y="3151"/>
              <a:ext cx="786" cy="2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75000"/>
                </a:lnSpc>
                <a:spcBef>
                  <a:spcPct val="60000"/>
                </a:spcBef>
                <a:defRPr/>
              </a:pPr>
              <a:r>
                <a:rPr lang="en-US" sz="1000" i="1">
                  <a:solidFill>
                    <a:srgbClr val="FF0000"/>
                  </a:solidFill>
                  <a:latin typeface="Times New Roman" charset="0"/>
                  <a:cs typeface="Times New Roman" charset="0"/>
                </a:rPr>
                <a:t>Robert J. Lillie Bernard Garcia</a:t>
              </a:r>
            </a:p>
          </p:txBody>
        </p:sp>
      </p:grpSp>
      <p:sp>
        <p:nvSpPr>
          <p:cNvPr id="5400581" name="Text Box 5"/>
          <p:cNvSpPr txBox="1">
            <a:spLocks noChangeArrowheads="1"/>
          </p:cNvSpPr>
          <p:nvPr/>
        </p:nvSpPr>
        <p:spPr bwMode="auto">
          <a:xfrm>
            <a:off x="7696200" y="6461125"/>
            <a:ext cx="1447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50000"/>
              </a:lnSpc>
              <a:spcBef>
                <a:spcPct val="60000"/>
              </a:spcBef>
              <a:defRPr/>
            </a:pPr>
            <a:r>
              <a:rPr lang="en-US" sz="1000" i="1">
                <a:solidFill>
                  <a:srgbClr val="FF0000"/>
                </a:solidFill>
                <a:latin typeface="Times New Roman" charset="0"/>
                <a:cs typeface="+mn-cs"/>
              </a:rPr>
              <a:t>Parks and Plates</a:t>
            </a:r>
          </a:p>
          <a:p>
            <a:pPr algn="ctr">
              <a:lnSpc>
                <a:spcPct val="50000"/>
              </a:lnSpc>
              <a:spcBef>
                <a:spcPct val="60000"/>
              </a:spcBef>
              <a:defRPr/>
            </a:pPr>
            <a:r>
              <a:rPr lang="en-US" sz="1000" i="1">
                <a:solidFill>
                  <a:srgbClr val="FF0000"/>
                </a:solidFill>
                <a:latin typeface="Times New Roman" charset="0"/>
                <a:cs typeface="Times New Roman" charset="0"/>
              </a:rPr>
              <a:t>©2005 Robert J. Lillie</a:t>
            </a:r>
          </a:p>
        </p:txBody>
      </p:sp>
      <p:sp>
        <p:nvSpPr>
          <p:cNvPr id="5400582" name="Rectangle 6"/>
          <p:cNvSpPr>
            <a:spLocks noChangeArrowheads="1"/>
          </p:cNvSpPr>
          <p:nvPr/>
        </p:nvSpPr>
        <p:spPr bwMode="auto">
          <a:xfrm>
            <a:off x="1" y="49213"/>
            <a:ext cx="1658470" cy="2238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ctr">
              <a:lnSpc>
                <a:spcPct val="90000"/>
              </a:lnSpc>
              <a:defRPr/>
            </a:pPr>
            <a:r>
              <a:rPr lang="en-US" sz="2800" i="1" dirty="0">
                <a:solidFill>
                  <a:srgbClr val="660066"/>
                </a:solidFill>
                <a:latin typeface="Comic Sans MS"/>
                <a:cs typeface="Comic Sans MS"/>
              </a:rPr>
              <a:t>National Parks </a:t>
            </a:r>
            <a:r>
              <a:rPr lang="en-US" sz="2800" i="1" dirty="0" smtClean="0">
                <a:solidFill>
                  <a:srgbClr val="660066"/>
                </a:solidFill>
                <a:latin typeface="Comic Sans MS"/>
                <a:cs typeface="Comic Sans MS"/>
              </a:rPr>
              <a:t>in two mountain </a:t>
            </a:r>
            <a:r>
              <a:rPr lang="en-US" sz="2800" i="1" dirty="0">
                <a:solidFill>
                  <a:srgbClr val="660066"/>
                </a:solidFill>
                <a:latin typeface="Comic Sans MS"/>
                <a:cs typeface="Comic Sans MS"/>
              </a:rPr>
              <a:t>ranges.</a:t>
            </a:r>
          </a:p>
        </p:txBody>
      </p:sp>
      <p:sp>
        <p:nvSpPr>
          <p:cNvPr id="5400583" name="Line 7"/>
          <p:cNvSpPr>
            <a:spLocks noChangeShapeType="1"/>
          </p:cNvSpPr>
          <p:nvPr/>
        </p:nvSpPr>
        <p:spPr bwMode="auto">
          <a:xfrm flipH="1">
            <a:off x="5486400" y="1752600"/>
            <a:ext cx="1219200" cy="838200"/>
          </a:xfrm>
          <a:prstGeom prst="line">
            <a:avLst/>
          </a:prstGeom>
          <a:noFill/>
          <a:ln w="50800">
            <a:solidFill>
              <a:srgbClr val="0000FF"/>
            </a:solidFill>
            <a:round/>
            <a:headEnd type="none"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
        <p:nvSpPr>
          <p:cNvPr id="5400584" name="Line 8"/>
          <p:cNvSpPr>
            <a:spLocks noChangeShapeType="1"/>
          </p:cNvSpPr>
          <p:nvPr/>
        </p:nvSpPr>
        <p:spPr bwMode="auto">
          <a:xfrm>
            <a:off x="3505200" y="1752600"/>
            <a:ext cx="685800" cy="1066800"/>
          </a:xfrm>
          <a:prstGeom prst="line">
            <a:avLst/>
          </a:prstGeom>
          <a:noFill/>
          <a:ln w="50800">
            <a:solidFill>
              <a:srgbClr val="0000FF"/>
            </a:solidFill>
            <a:round/>
            <a:headEnd type="none"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0">
              <a:cs typeface="+mn-cs"/>
            </a:endParaRPr>
          </a:p>
        </p:txBody>
      </p:sp>
    </p:spTree>
    <p:extLst>
      <p:ext uri="{BB962C8B-B14F-4D97-AF65-F5344CB8AC3E}">
        <p14:creationId xmlns:p14="http://schemas.microsoft.com/office/powerpoint/2010/main" val="34563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9" presetClass="entr" presetSubtype="0" fill="hold" grpId="1" nodeType="withEffect">
                                  <p:stCondLst>
                                    <p:cond delay="0"/>
                                  </p:stCondLst>
                                  <p:childTnLst>
                                    <p:set>
                                      <p:cBhvr>
                                        <p:cTn id="6" dur="1" fill="hold">
                                          <p:stCondLst>
                                            <p:cond delay="0"/>
                                          </p:stCondLst>
                                        </p:cTn>
                                        <p:tgtEl>
                                          <p:spTgt spid="5400582"/>
                                        </p:tgtEl>
                                        <p:attrNameLst>
                                          <p:attrName>style.visibility</p:attrName>
                                        </p:attrNameLst>
                                      </p:cBhvr>
                                      <p:to>
                                        <p:strVal val="visible"/>
                                      </p:to>
                                    </p:set>
                                    <p:animEffect transition="in" filter="dissolve">
                                      <p:cBhvr>
                                        <p:cTn id="7" dur="500"/>
                                        <p:tgtEl>
                                          <p:spTgt spid="5400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0582" grpId="0" build="p" autoUpdateAnimBg="0"/>
      <p:bldP spid="5400582"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5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28422"/>
            <a:ext cx="9105900" cy="4133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505029" name="Rectangle 5"/>
          <p:cNvSpPr>
            <a:spLocks noChangeArrowheads="1"/>
          </p:cNvSpPr>
          <p:nvPr/>
        </p:nvSpPr>
        <p:spPr bwMode="auto">
          <a:xfrm>
            <a:off x="0" y="115888"/>
            <a:ext cx="9144000"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ctr">
              <a:lnSpc>
                <a:spcPct val="90000"/>
              </a:lnSpc>
              <a:defRPr/>
            </a:pPr>
            <a:r>
              <a:rPr lang="en-US" sz="3600" dirty="0" err="1">
                <a:solidFill>
                  <a:srgbClr val="660066"/>
                </a:solidFill>
                <a:latin typeface="Comic Sans MS"/>
                <a:cs typeface="Comic Sans MS"/>
              </a:rPr>
              <a:t>Terrane</a:t>
            </a:r>
            <a:r>
              <a:rPr lang="en-US" sz="3600" dirty="0">
                <a:solidFill>
                  <a:srgbClr val="660066"/>
                </a:solidFill>
                <a:latin typeface="Comic Sans MS"/>
                <a:cs typeface="Comic Sans MS"/>
              </a:rPr>
              <a:t> Accretion</a:t>
            </a:r>
          </a:p>
        </p:txBody>
      </p:sp>
      <p:sp>
        <p:nvSpPr>
          <p:cNvPr id="5505030" name="Text Box 6"/>
          <p:cNvSpPr txBox="1">
            <a:spLocks noChangeArrowheads="1"/>
          </p:cNvSpPr>
          <p:nvPr/>
        </p:nvSpPr>
        <p:spPr bwMode="auto">
          <a:xfrm>
            <a:off x="323850" y="5118661"/>
            <a:ext cx="8496300"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800" i="1" dirty="0">
                <a:solidFill>
                  <a:srgbClr val="660066"/>
                </a:solidFill>
                <a:latin typeface="Comic Sans MS"/>
                <a:cs typeface="Comic Sans MS"/>
              </a:rPr>
              <a:t>A </a:t>
            </a:r>
            <a:r>
              <a:rPr lang="en-US" sz="2800" i="1" u="sng" dirty="0">
                <a:solidFill>
                  <a:srgbClr val="660066"/>
                </a:solidFill>
                <a:latin typeface="Comic Sans MS"/>
                <a:cs typeface="Comic Sans MS"/>
              </a:rPr>
              <a:t>TERRANE</a:t>
            </a:r>
            <a:r>
              <a:rPr lang="en-US" sz="2800" i="1" dirty="0">
                <a:solidFill>
                  <a:srgbClr val="660066"/>
                </a:solidFill>
                <a:latin typeface="Comic Sans MS"/>
                <a:cs typeface="Comic Sans MS"/>
              </a:rPr>
              <a:t> consists of crust that is too thick and buoyant to </a:t>
            </a:r>
            <a:r>
              <a:rPr lang="en-US" sz="2800" i="1" dirty="0" err="1">
                <a:solidFill>
                  <a:srgbClr val="660066"/>
                </a:solidFill>
                <a:latin typeface="Comic Sans MS"/>
                <a:cs typeface="Comic Sans MS"/>
              </a:rPr>
              <a:t>subduct</a:t>
            </a:r>
            <a:r>
              <a:rPr lang="en-US" sz="2800" i="1" dirty="0">
                <a:solidFill>
                  <a:srgbClr val="660066"/>
                </a:solidFill>
                <a:latin typeface="Comic Sans MS"/>
                <a:cs typeface="Comic Sans MS"/>
              </a:rPr>
              <a:t>. The continent grows outward as </a:t>
            </a:r>
            <a:r>
              <a:rPr lang="en-US" sz="2800" i="1" dirty="0" err="1">
                <a:solidFill>
                  <a:srgbClr val="660066"/>
                </a:solidFill>
                <a:latin typeface="Comic Sans MS"/>
                <a:cs typeface="Comic Sans MS"/>
              </a:rPr>
              <a:t>terranes</a:t>
            </a:r>
            <a:r>
              <a:rPr lang="en-US" sz="2800" i="1" dirty="0">
                <a:solidFill>
                  <a:srgbClr val="660066"/>
                </a:solidFill>
                <a:latin typeface="Comic Sans MS"/>
                <a:cs typeface="Comic Sans MS"/>
              </a:rPr>
              <a:t> </a:t>
            </a:r>
            <a:r>
              <a:rPr lang="en-US" sz="2800" i="1" dirty="0" smtClean="0">
                <a:solidFill>
                  <a:srgbClr val="660066"/>
                </a:solidFill>
                <a:latin typeface="Comic Sans MS"/>
                <a:cs typeface="Comic Sans MS"/>
              </a:rPr>
              <a:t>are added to the margin.</a:t>
            </a:r>
            <a:endParaRPr lang="en-US" sz="2800" i="1" dirty="0">
              <a:solidFill>
                <a:srgbClr val="660066"/>
              </a:solidFill>
              <a:latin typeface="Comic Sans MS"/>
              <a:cs typeface="Comic Sans MS"/>
            </a:endParaRPr>
          </a:p>
        </p:txBody>
      </p:sp>
    </p:spTree>
    <p:extLst>
      <p:ext uri="{BB962C8B-B14F-4D97-AF65-F5344CB8AC3E}">
        <p14:creationId xmlns:p14="http://schemas.microsoft.com/office/powerpoint/2010/main" val="3330978470"/>
      </p:ext>
    </p:extLst>
  </p:cSld>
  <p:clrMapOvr>
    <a:masterClrMapping/>
  </p:clrMapOvr>
  <p:transition/>
  <p:timing>
    <p:tnLst>
      <p:par>
        <p:cTn id="1" dur="indefinite" restart="never" nodeType="tmRoot"/>
      </p:par>
    </p:tnLst>
    <p:bldLst>
      <p:bldP spid="5505029"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9" name="Picture 2" descr="npo0003c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6492"/>
            <a:ext cx="9144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pic>
      <p:sp>
        <p:nvSpPr>
          <p:cNvPr id="226307" name="Rectangle 7"/>
          <p:cNvSpPr>
            <a:spLocks noChangeArrowheads="1"/>
          </p:cNvSpPr>
          <p:nvPr/>
        </p:nvSpPr>
        <p:spPr bwMode="auto">
          <a:xfrm>
            <a:off x="0" y="4644930"/>
            <a:ext cx="91440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ctr">
              <a:lnSpc>
                <a:spcPct val="80000"/>
              </a:lnSpc>
            </a:pPr>
            <a:r>
              <a:rPr lang="en-US" sz="3600" dirty="0">
                <a:solidFill>
                  <a:srgbClr val="FFFF00"/>
                </a:solidFill>
                <a:latin typeface="Comic Sans MS"/>
                <a:cs typeface="Comic Sans MS"/>
              </a:rPr>
              <a:t>Pillow Basalt</a:t>
            </a:r>
          </a:p>
        </p:txBody>
      </p:sp>
      <p:sp>
        <p:nvSpPr>
          <p:cNvPr id="226308" name="Rectangle 6"/>
          <p:cNvSpPr>
            <a:spLocks noChangeArrowheads="1"/>
          </p:cNvSpPr>
          <p:nvPr/>
        </p:nvSpPr>
        <p:spPr bwMode="auto">
          <a:xfrm>
            <a:off x="0" y="30163"/>
            <a:ext cx="91440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ctr">
              <a:lnSpc>
                <a:spcPct val="80000"/>
              </a:lnSpc>
            </a:pPr>
            <a:r>
              <a:rPr lang="en-US" sz="3600" i="1" dirty="0">
                <a:solidFill>
                  <a:srgbClr val="660066"/>
                </a:solidFill>
                <a:latin typeface="Comic Sans MS"/>
                <a:cs typeface="Comic Sans MS"/>
              </a:rPr>
              <a:t>Olympic National </a:t>
            </a:r>
            <a:r>
              <a:rPr lang="en-US" sz="3600" i="1" dirty="0" smtClean="0">
                <a:solidFill>
                  <a:srgbClr val="660066"/>
                </a:solidFill>
                <a:latin typeface="Comic Sans MS"/>
                <a:cs typeface="Comic Sans MS"/>
              </a:rPr>
              <a:t>Park</a:t>
            </a:r>
            <a:endParaRPr lang="en-US" sz="3600" i="1" dirty="0">
              <a:solidFill>
                <a:srgbClr val="660066"/>
              </a:solidFill>
              <a:latin typeface="Comic Sans MS"/>
              <a:cs typeface="Comic Sans MS"/>
            </a:endParaRPr>
          </a:p>
        </p:txBody>
      </p:sp>
    </p:spTree>
    <p:extLst>
      <p:ext uri="{BB962C8B-B14F-4D97-AF65-F5344CB8AC3E}">
        <p14:creationId xmlns:p14="http://schemas.microsoft.com/office/powerpoint/2010/main" val="181614709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785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8113" y="855663"/>
            <a:ext cx="8867775" cy="5852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37861" name="Rectangle 5"/>
          <p:cNvSpPr>
            <a:spLocks noChangeArrowheads="1"/>
          </p:cNvSpPr>
          <p:nvPr/>
        </p:nvSpPr>
        <p:spPr bwMode="auto">
          <a:xfrm>
            <a:off x="3841750" y="5624513"/>
            <a:ext cx="4610100"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80000"/>
              </a:lnSpc>
              <a:defRPr/>
            </a:pPr>
            <a:r>
              <a:rPr lang="en-US" sz="3600" i="1" dirty="0">
                <a:latin typeface="Comic Sans MS"/>
                <a:cs typeface="Comic Sans MS"/>
              </a:rPr>
              <a:t>Oceanic Crust</a:t>
            </a:r>
          </a:p>
        </p:txBody>
      </p:sp>
      <p:sp>
        <p:nvSpPr>
          <p:cNvPr id="6137862" name="Rectangle 6"/>
          <p:cNvSpPr>
            <a:spLocks noChangeArrowheads="1"/>
          </p:cNvSpPr>
          <p:nvPr/>
        </p:nvSpPr>
        <p:spPr bwMode="auto">
          <a:xfrm>
            <a:off x="155575" y="893763"/>
            <a:ext cx="8832850"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80000"/>
              </a:lnSpc>
              <a:defRPr/>
            </a:pPr>
            <a:r>
              <a:rPr lang="en-US" i="1">
                <a:latin typeface="Times New Roman" charset="0"/>
                <a:cs typeface="+mn-cs"/>
              </a:rPr>
              <a:t>Lava Erupts into Cold Ocean Water</a:t>
            </a:r>
          </a:p>
        </p:txBody>
      </p:sp>
      <p:sp>
        <p:nvSpPr>
          <p:cNvPr id="230404" name="Rectangle 2"/>
          <p:cNvSpPr>
            <a:spLocks noChangeArrowheads="1"/>
          </p:cNvSpPr>
          <p:nvPr/>
        </p:nvSpPr>
        <p:spPr bwMode="auto">
          <a:xfrm>
            <a:off x="0" y="87313"/>
            <a:ext cx="91440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gn="ctr">
              <a:lnSpc>
                <a:spcPct val="90000"/>
              </a:lnSpc>
            </a:pPr>
            <a:r>
              <a:rPr lang="en-US" sz="3600" dirty="0">
                <a:solidFill>
                  <a:srgbClr val="660066"/>
                </a:solidFill>
                <a:latin typeface="Comic Sans MS"/>
                <a:cs typeface="Comic Sans MS"/>
              </a:rPr>
              <a:t>Formation of Pillow Lava</a:t>
            </a:r>
          </a:p>
        </p:txBody>
      </p:sp>
    </p:spTree>
    <p:extLst>
      <p:ext uri="{BB962C8B-B14F-4D97-AF65-F5344CB8AC3E}">
        <p14:creationId xmlns:p14="http://schemas.microsoft.com/office/powerpoint/2010/main" val="228427637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2"/>
          <p:cNvSpPr>
            <a:spLocks noChangeArrowheads="1"/>
          </p:cNvSpPr>
          <p:nvPr/>
        </p:nvSpPr>
        <p:spPr bwMode="auto">
          <a:xfrm>
            <a:off x="0" y="117195"/>
            <a:ext cx="91440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gn="ctr">
              <a:lnSpc>
                <a:spcPct val="90000"/>
              </a:lnSpc>
            </a:pPr>
            <a:r>
              <a:rPr lang="en-US" sz="3600" dirty="0" smtClean="0">
                <a:solidFill>
                  <a:srgbClr val="660066"/>
                </a:solidFill>
                <a:latin typeface="Comic Sans MS"/>
                <a:cs typeface="Comic Sans MS"/>
              </a:rPr>
              <a:t>Video of </a:t>
            </a:r>
            <a:r>
              <a:rPr lang="en-US" sz="3600" dirty="0">
                <a:solidFill>
                  <a:srgbClr val="660066"/>
                </a:solidFill>
                <a:latin typeface="Comic Sans MS"/>
                <a:cs typeface="Comic Sans MS"/>
              </a:rPr>
              <a:t>Pillow Lava</a:t>
            </a:r>
          </a:p>
        </p:txBody>
      </p:sp>
      <p:pic>
        <p:nvPicPr>
          <p:cNvPr id="2" name="PillowBasaltFM.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1538941"/>
            <a:ext cx="5080000" cy="3810000"/>
          </a:xfrm>
          <a:prstGeom prst="rect">
            <a:avLst/>
          </a:prstGeom>
          <a:ln w="38100" cmpd="sng">
            <a:solidFill>
              <a:srgbClr val="660066"/>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028552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12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64013" y="11113"/>
            <a:ext cx="50165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431301" name="Text Box 5"/>
          <p:cNvSpPr txBox="1">
            <a:spLocks noChangeArrowheads="1"/>
          </p:cNvSpPr>
          <p:nvPr/>
        </p:nvSpPr>
        <p:spPr bwMode="auto">
          <a:xfrm>
            <a:off x="4191000" y="76200"/>
            <a:ext cx="4953000" cy="4514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80000"/>
              </a:lnSpc>
              <a:spcBef>
                <a:spcPct val="50000"/>
              </a:spcBef>
              <a:defRPr/>
            </a:pPr>
            <a:r>
              <a:rPr lang="en-US" sz="2800" i="1" dirty="0">
                <a:solidFill>
                  <a:srgbClr val="FFFF00"/>
                </a:solidFill>
                <a:latin typeface="Comic Sans MS"/>
                <a:cs typeface="Comic Sans MS"/>
              </a:rPr>
              <a:t>Olympic National </a:t>
            </a:r>
            <a:r>
              <a:rPr lang="en-US" sz="2800" i="1" dirty="0" smtClean="0">
                <a:solidFill>
                  <a:srgbClr val="FFFF00"/>
                </a:solidFill>
                <a:latin typeface="Comic Sans MS"/>
                <a:cs typeface="Comic Sans MS"/>
              </a:rPr>
              <a:t>Park</a:t>
            </a:r>
            <a:endParaRPr lang="en-US" sz="2800" i="1" dirty="0">
              <a:solidFill>
                <a:srgbClr val="FFFF00"/>
              </a:solidFill>
              <a:latin typeface="Comic Sans MS"/>
              <a:cs typeface="Comic Sans MS"/>
            </a:endParaRPr>
          </a:p>
        </p:txBody>
      </p:sp>
      <p:sp>
        <p:nvSpPr>
          <p:cNvPr id="5431302" name="Rectangle 6"/>
          <p:cNvSpPr>
            <a:spLocks noChangeArrowheads="1"/>
          </p:cNvSpPr>
          <p:nvPr/>
        </p:nvSpPr>
        <p:spPr bwMode="auto">
          <a:xfrm>
            <a:off x="41275" y="939800"/>
            <a:ext cx="4073525" cy="96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ctr">
              <a:lnSpc>
                <a:spcPct val="80000"/>
              </a:lnSpc>
              <a:defRPr/>
            </a:pPr>
            <a:r>
              <a:rPr lang="en-US" sz="4000">
                <a:solidFill>
                  <a:srgbClr val="660066"/>
                </a:solidFill>
                <a:latin typeface="Comic Sans MS"/>
                <a:cs typeface="Comic Sans MS"/>
              </a:rPr>
              <a:t>Coastal Ranges</a:t>
            </a:r>
          </a:p>
        </p:txBody>
      </p:sp>
      <p:sp>
        <p:nvSpPr>
          <p:cNvPr id="5431303" name="Rectangle 7"/>
          <p:cNvSpPr>
            <a:spLocks noChangeArrowheads="1"/>
          </p:cNvSpPr>
          <p:nvPr/>
        </p:nvSpPr>
        <p:spPr bwMode="auto">
          <a:xfrm>
            <a:off x="0" y="2492192"/>
            <a:ext cx="4149725" cy="24085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ctr">
              <a:lnSpc>
                <a:spcPct val="90000"/>
              </a:lnSpc>
              <a:defRPr/>
            </a:pPr>
            <a:r>
              <a:rPr lang="en-US" sz="3200" i="1" dirty="0" smtClean="0">
                <a:solidFill>
                  <a:srgbClr val="660066"/>
                </a:solidFill>
                <a:latin typeface="Comic Sans MS"/>
                <a:cs typeface="Comic Sans MS"/>
              </a:rPr>
              <a:t>Marine sedimentary layers </a:t>
            </a:r>
            <a:r>
              <a:rPr lang="en-US" sz="3200" i="1" dirty="0">
                <a:solidFill>
                  <a:srgbClr val="660066"/>
                </a:solidFill>
                <a:latin typeface="Comic Sans MS"/>
                <a:cs typeface="Comic Sans MS"/>
              </a:rPr>
              <a:t>d</a:t>
            </a:r>
            <a:r>
              <a:rPr lang="en-US" sz="3200" i="1" dirty="0" smtClean="0">
                <a:solidFill>
                  <a:srgbClr val="660066"/>
                </a:solidFill>
                <a:latin typeface="Comic Sans MS"/>
                <a:cs typeface="Comic Sans MS"/>
              </a:rPr>
              <a:t>eposited on the seafloor then scraped off onto the continental margin.</a:t>
            </a:r>
            <a:endParaRPr lang="en-US" sz="3200" i="1" dirty="0">
              <a:solidFill>
                <a:srgbClr val="660066"/>
              </a:solidFill>
              <a:latin typeface="Comic Sans MS"/>
              <a:cs typeface="Comic Sans MS"/>
            </a:endParaRPr>
          </a:p>
        </p:txBody>
      </p:sp>
    </p:spTree>
    <p:extLst>
      <p:ext uri="{BB962C8B-B14F-4D97-AF65-F5344CB8AC3E}">
        <p14:creationId xmlns:p14="http://schemas.microsoft.com/office/powerpoint/2010/main" val="5195463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9" presetClass="entr" presetSubtype="0" fill="hold" grpId="1" nodeType="withEffect">
                                  <p:stCondLst>
                                    <p:cond delay="0"/>
                                  </p:stCondLst>
                                  <p:childTnLst>
                                    <p:set>
                                      <p:cBhvr>
                                        <p:cTn id="6" dur="1" fill="hold">
                                          <p:stCondLst>
                                            <p:cond delay="0"/>
                                          </p:stCondLst>
                                        </p:cTn>
                                        <p:tgtEl>
                                          <p:spTgt spid="5431302"/>
                                        </p:tgtEl>
                                        <p:attrNameLst>
                                          <p:attrName>style.visibility</p:attrName>
                                        </p:attrNameLst>
                                      </p:cBhvr>
                                      <p:to>
                                        <p:strVal val="visible"/>
                                      </p:to>
                                    </p:set>
                                    <p:animEffect transition="in" filter="dissolve">
                                      <p:cBhvr>
                                        <p:cTn id="7" dur="500"/>
                                        <p:tgtEl>
                                          <p:spTgt spid="5431302"/>
                                        </p:tgtEl>
                                      </p:cBhvr>
                                    </p:animEffect>
                                  </p:childTnLst>
                                </p:cTn>
                              </p:par>
                              <p:par>
                                <p:cTn id="8" presetID="9" presetClass="entr" presetSubtype="0" fill="hold" grpId="1" nodeType="withEffect">
                                  <p:stCondLst>
                                    <p:cond delay="0"/>
                                  </p:stCondLst>
                                  <p:childTnLst>
                                    <p:set>
                                      <p:cBhvr>
                                        <p:cTn id="9" dur="1" fill="hold">
                                          <p:stCondLst>
                                            <p:cond delay="0"/>
                                          </p:stCondLst>
                                        </p:cTn>
                                        <p:tgtEl>
                                          <p:spTgt spid="5431303"/>
                                        </p:tgtEl>
                                        <p:attrNameLst>
                                          <p:attrName>style.visibility</p:attrName>
                                        </p:attrNameLst>
                                      </p:cBhvr>
                                      <p:to>
                                        <p:strVal val="visible"/>
                                      </p:to>
                                    </p:set>
                                    <p:animEffect transition="in" filter="dissolve">
                                      <p:cBhvr>
                                        <p:cTn id="10" dur="500"/>
                                        <p:tgtEl>
                                          <p:spTgt spid="5431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1302" grpId="0" build="p" autoUpdateAnimBg="0"/>
      <p:bldP spid="5431302" grpId="1"/>
      <p:bldP spid="5431303" grpId="0" build="p" autoUpdateAnimBg="0"/>
      <p:bldP spid="5431303"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rraneAccre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52475"/>
            <a:ext cx="9144000" cy="5353050"/>
          </a:xfrm>
          <a:prstGeom prst="rect">
            <a:avLst/>
          </a:prstGeom>
        </p:spPr>
      </p:pic>
      <p:sp>
        <p:nvSpPr>
          <p:cNvPr id="5" name="Rectangle 5"/>
          <p:cNvSpPr>
            <a:spLocks noChangeArrowheads="1"/>
          </p:cNvSpPr>
          <p:nvPr/>
        </p:nvSpPr>
        <p:spPr bwMode="auto">
          <a:xfrm>
            <a:off x="2181387" y="115888"/>
            <a:ext cx="4542118"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ctr">
              <a:lnSpc>
                <a:spcPct val="90000"/>
              </a:lnSpc>
              <a:defRPr/>
            </a:pPr>
            <a:r>
              <a:rPr lang="en-US" sz="3600" dirty="0" err="1">
                <a:solidFill>
                  <a:srgbClr val="660066"/>
                </a:solidFill>
                <a:latin typeface="Comic Sans MS"/>
                <a:cs typeface="Comic Sans MS"/>
              </a:rPr>
              <a:t>Terrane</a:t>
            </a:r>
            <a:r>
              <a:rPr lang="en-US" sz="3600" dirty="0">
                <a:solidFill>
                  <a:srgbClr val="660066"/>
                </a:solidFill>
                <a:latin typeface="Comic Sans MS"/>
                <a:cs typeface="Comic Sans MS"/>
              </a:rPr>
              <a:t> Accretion</a:t>
            </a:r>
          </a:p>
        </p:txBody>
      </p:sp>
    </p:spTree>
    <p:extLst>
      <p:ext uri="{BB962C8B-B14F-4D97-AF65-F5344CB8AC3E}">
        <p14:creationId xmlns:p14="http://schemas.microsoft.com/office/powerpoint/2010/main" val="261627660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bldLst>
      <p:bldP spid="5"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ctrTitle" sz="quarter"/>
          </p:nvPr>
        </p:nvSpPr>
        <p:spPr>
          <a:xfrm>
            <a:off x="152400" y="76200"/>
            <a:ext cx="8839200" cy="685800"/>
          </a:xfrm>
        </p:spPr>
        <p:txBody>
          <a:bodyPr/>
          <a:lstStyle/>
          <a:p>
            <a:pPr algn="ctr" eaLnBrk="1" hangingPunct="1">
              <a:lnSpc>
                <a:spcPct val="100000"/>
              </a:lnSpc>
            </a:pPr>
            <a:r>
              <a:rPr lang="en-US" sz="3600" dirty="0" smtClean="0">
                <a:solidFill>
                  <a:srgbClr val="660066"/>
                </a:solidFill>
                <a:effectLst/>
                <a:latin typeface="Comic Sans MS" pitchFamily="26" charset="0"/>
                <a:ea typeface="ＭＳ Ｐゴシック" pitchFamily="26" charset="-128"/>
                <a:cs typeface="ＭＳ Ｐゴシック" pitchFamily="26" charset="-128"/>
              </a:rPr>
              <a:t>Beauty and the Beast</a:t>
            </a:r>
            <a:endParaRPr lang="en-US" sz="3600" dirty="0">
              <a:solidFill>
                <a:srgbClr val="660066"/>
              </a:solidFill>
              <a:effectLst/>
              <a:latin typeface="Comic Sans MS" pitchFamily="26" charset="0"/>
              <a:ea typeface="ＭＳ Ｐゴシック" pitchFamily="26" charset="-128"/>
              <a:cs typeface="ＭＳ Ｐゴシック" pitchFamily="26" charset="-128"/>
            </a:endParaRPr>
          </a:p>
        </p:txBody>
      </p:sp>
      <p:pic>
        <p:nvPicPr>
          <p:cNvPr id="3" name="Picture 2" descr="CascadiaPlates&amp;CrossSection.pdf"/>
          <p:cNvPicPr>
            <a:picLocks noChangeAspect="1"/>
          </p:cNvPicPr>
          <p:nvPr/>
        </p:nvPicPr>
        <p:blipFill rotWithShape="1">
          <a:blip r:embed="rId2" cstate="screen">
            <a:extLst>
              <a:ext uri="{28A0092B-C50C-407E-A947-70E740481C1C}">
                <a14:useLocalDpi xmlns:a14="http://schemas.microsoft.com/office/drawing/2010/main"/>
              </a:ext>
            </a:extLst>
          </a:blip>
          <a:srcRect l="972" t="3624" r="1250" b="7083"/>
          <a:stretch/>
        </p:blipFill>
        <p:spPr>
          <a:xfrm>
            <a:off x="88900" y="927100"/>
            <a:ext cx="8940800" cy="5283200"/>
          </a:xfrm>
          <a:prstGeom prst="rect">
            <a:avLst/>
          </a:prstGeom>
          <a:solidFill>
            <a:srgbClr val="FFFFFF"/>
          </a:solidFill>
          <a:ln w="28575" cmpd="sng">
            <a:solidFill>
              <a:srgbClr val="66006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359703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1" descr="0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1770" y="218144"/>
            <a:ext cx="8480112" cy="48768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832515" name="Rectangle 3"/>
          <p:cNvSpPr>
            <a:spLocks noGrp="1" noChangeArrowheads="1"/>
          </p:cNvSpPr>
          <p:nvPr>
            <p:ph type="subTitle" sz="quarter" idx="1"/>
          </p:nvPr>
        </p:nvSpPr>
        <p:spPr>
          <a:xfrm>
            <a:off x="219370" y="5096155"/>
            <a:ext cx="8763000" cy="1011389"/>
          </a:xfrm>
        </p:spPr>
        <p:txBody>
          <a:bodyPr/>
          <a:lstStyle/>
          <a:p>
            <a:pPr algn="l" eaLnBrk="1" hangingPunct="1"/>
            <a:r>
              <a:rPr lang="en-US" sz="2000" dirty="0">
                <a:solidFill>
                  <a:srgbClr val="660066"/>
                </a:solidFill>
                <a:effectLst/>
                <a:latin typeface="Comic Sans MS" pitchFamily="26" charset="0"/>
                <a:ea typeface="ＭＳ Ｐゴシック" pitchFamily="26" charset="-128"/>
                <a:cs typeface="ＭＳ Ｐゴシック" pitchFamily="26" charset="-128"/>
              </a:rPr>
              <a:t>About a dozen plates; some plates have continents; some don’t.</a:t>
            </a:r>
            <a:r>
              <a:rPr lang="en-US" sz="2000" dirty="0" smtClean="0">
                <a:solidFill>
                  <a:srgbClr val="660066"/>
                </a:solidFill>
                <a:effectLst/>
                <a:latin typeface="Comic Sans MS" pitchFamily="26" charset="0"/>
                <a:ea typeface="ＭＳ Ｐゴシック" pitchFamily="26" charset="-128"/>
                <a:cs typeface="ＭＳ Ｐゴシック" pitchFamily="26" charset="-128"/>
              </a:rPr>
              <a:t> </a:t>
            </a:r>
            <a:br>
              <a:rPr lang="en-US" sz="2000" dirty="0" smtClean="0">
                <a:solidFill>
                  <a:srgbClr val="660066"/>
                </a:solidFill>
                <a:effectLst/>
                <a:latin typeface="Comic Sans MS" pitchFamily="26" charset="0"/>
                <a:ea typeface="ＭＳ Ｐゴシック" pitchFamily="26" charset="-128"/>
                <a:cs typeface="ＭＳ Ｐゴシック" pitchFamily="26" charset="-128"/>
              </a:rPr>
            </a:br>
            <a:r>
              <a:rPr lang="en-US" sz="2000" dirty="0" smtClean="0">
                <a:solidFill>
                  <a:srgbClr val="660066"/>
                </a:solidFill>
                <a:effectLst/>
                <a:latin typeface="Comic Sans MS" pitchFamily="26" charset="0"/>
                <a:ea typeface="ＭＳ Ｐゴシック" pitchFamily="26" charset="-128"/>
                <a:cs typeface="ＭＳ Ｐゴシック" pitchFamily="26" charset="-128"/>
              </a:rPr>
              <a:t>Plates </a:t>
            </a:r>
            <a:r>
              <a:rPr lang="en-US" sz="2000" dirty="0">
                <a:solidFill>
                  <a:srgbClr val="660066"/>
                </a:solidFill>
                <a:effectLst/>
                <a:latin typeface="Comic Sans MS" pitchFamily="26" charset="0"/>
                <a:ea typeface="ＭＳ Ｐゴシック" pitchFamily="26" charset="-128"/>
                <a:cs typeface="ＭＳ Ｐゴシック" pitchFamily="26" charset="-128"/>
              </a:rPr>
              <a:t>move a few centimeters per year (the rate of fingernail growth)</a:t>
            </a:r>
            <a:r>
              <a:rPr lang="en-US" sz="2000" dirty="0" smtClean="0">
                <a:solidFill>
                  <a:srgbClr val="660066"/>
                </a:solidFill>
                <a:effectLst/>
                <a:latin typeface="Comic Sans MS" pitchFamily="26" charset="0"/>
                <a:ea typeface="ＭＳ Ｐゴシック" pitchFamily="26" charset="-128"/>
                <a:cs typeface="ＭＳ Ｐゴシック" pitchFamily="26" charset="-128"/>
              </a:rPr>
              <a:t>.</a:t>
            </a:r>
            <a:br>
              <a:rPr lang="en-US" sz="2000" dirty="0" smtClean="0">
                <a:solidFill>
                  <a:srgbClr val="660066"/>
                </a:solidFill>
                <a:effectLst/>
                <a:latin typeface="Comic Sans MS" pitchFamily="26" charset="0"/>
                <a:ea typeface="ＭＳ Ｐゴシック" pitchFamily="26" charset="-128"/>
                <a:cs typeface="ＭＳ Ｐゴシック" pitchFamily="26" charset="-128"/>
              </a:rPr>
            </a:br>
            <a:r>
              <a:rPr lang="en-US" sz="2000" dirty="0" smtClean="0">
                <a:solidFill>
                  <a:srgbClr val="660066"/>
                </a:solidFill>
                <a:effectLst/>
                <a:latin typeface="Comic Sans MS" pitchFamily="26" charset="0"/>
                <a:ea typeface="ＭＳ Ｐゴシック" pitchFamily="26" charset="-128"/>
                <a:cs typeface="ＭＳ Ｐゴシック" pitchFamily="26" charset="-128"/>
              </a:rPr>
              <a:t>Volcanoes and earthquakes are concentrated at plate boundaries. </a:t>
            </a:r>
            <a:endParaRPr lang="en-US" sz="2000" dirty="0">
              <a:solidFill>
                <a:srgbClr val="660066"/>
              </a:solidFill>
              <a:effectLst/>
              <a:latin typeface="Comic Sans MS" pitchFamily="26" charset="0"/>
              <a:ea typeface="ＭＳ Ｐゴシック" pitchFamily="26" charset="-128"/>
              <a:cs typeface="ＭＳ Ｐゴシック" pitchFamily="26" charset="-128"/>
            </a:endParaRPr>
          </a:p>
        </p:txBody>
      </p:sp>
    </p:spTree>
    <p:extLst>
      <p:ext uri="{BB962C8B-B14F-4D97-AF65-F5344CB8AC3E}">
        <p14:creationId xmlns:p14="http://schemas.microsoft.com/office/powerpoint/2010/main" val="645166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610600" cy="685800"/>
          </a:xfrm>
        </p:spPr>
        <p:txBody>
          <a:bodyPr/>
          <a:lstStyle/>
          <a:p>
            <a:r>
              <a:rPr lang="en-US" sz="3600" dirty="0" smtClean="0">
                <a:solidFill>
                  <a:srgbClr val="660066"/>
                </a:solidFill>
                <a:effectLst/>
                <a:latin typeface="Comic Sans MS"/>
                <a:cs typeface="Comic Sans MS"/>
              </a:rPr>
              <a:t>Lithosphere in Earth Context</a:t>
            </a:r>
            <a:endParaRPr lang="en-US" sz="3600" dirty="0">
              <a:solidFill>
                <a:srgbClr val="660066"/>
              </a:solidFill>
              <a:effectLst/>
              <a:latin typeface="Comic Sans MS"/>
              <a:cs typeface="Comic Sans MS"/>
            </a:endParaRPr>
          </a:p>
        </p:txBody>
      </p:sp>
      <p:sp>
        <p:nvSpPr>
          <p:cNvPr id="3" name="Content Placeholder 2"/>
          <p:cNvSpPr>
            <a:spLocks noGrp="1"/>
          </p:cNvSpPr>
          <p:nvPr>
            <p:ph idx="1"/>
          </p:nvPr>
        </p:nvSpPr>
        <p:spPr>
          <a:xfrm>
            <a:off x="381000" y="4419600"/>
            <a:ext cx="8763000" cy="2209800"/>
          </a:xfrm>
        </p:spPr>
        <p:txBody>
          <a:bodyPr/>
          <a:lstStyle/>
          <a:p>
            <a:pPr>
              <a:lnSpc>
                <a:spcPts val="2620"/>
              </a:lnSpc>
              <a:buNone/>
            </a:pPr>
            <a:r>
              <a:rPr lang="en-US" sz="2600" dirty="0" smtClean="0">
                <a:solidFill>
                  <a:srgbClr val="660066"/>
                </a:solidFill>
                <a:effectLst/>
                <a:latin typeface="Comic Sans MS"/>
                <a:cs typeface="Comic Sans MS"/>
              </a:rPr>
              <a:t>Thickness of lithosphere (= tectonic plates) ~ 100 km.</a:t>
            </a:r>
          </a:p>
          <a:p>
            <a:pPr>
              <a:lnSpc>
                <a:spcPts val="2620"/>
              </a:lnSpc>
              <a:buNone/>
            </a:pPr>
            <a:r>
              <a:rPr lang="en-US" sz="2600" dirty="0">
                <a:solidFill>
                  <a:srgbClr val="660066"/>
                </a:solidFill>
                <a:effectLst/>
                <a:latin typeface="Comic Sans MS"/>
                <a:cs typeface="Comic Sans MS"/>
              </a:rPr>
              <a:t>L</a:t>
            </a:r>
            <a:r>
              <a:rPr lang="en-US" sz="2600" dirty="0" smtClean="0">
                <a:solidFill>
                  <a:srgbClr val="660066"/>
                </a:solidFill>
                <a:effectLst/>
                <a:latin typeface="Comic Sans MS"/>
                <a:cs typeface="Comic Sans MS"/>
              </a:rPr>
              <a:t>ithosphere is crust on top and mantle on bottom.</a:t>
            </a:r>
          </a:p>
          <a:p>
            <a:pPr>
              <a:lnSpc>
                <a:spcPts val="2620"/>
              </a:lnSpc>
              <a:buNone/>
            </a:pPr>
            <a:r>
              <a:rPr lang="en-US" sz="2600" dirty="0" smtClean="0">
                <a:solidFill>
                  <a:srgbClr val="660066"/>
                </a:solidFill>
                <a:effectLst/>
                <a:latin typeface="Comic Sans MS"/>
                <a:cs typeface="Comic Sans MS"/>
              </a:rPr>
              <a:t>Oceanic crust is basalt, thickness = 7 km.</a:t>
            </a:r>
          </a:p>
          <a:p>
            <a:pPr marL="0" indent="0">
              <a:lnSpc>
                <a:spcPts val="2620"/>
              </a:lnSpc>
              <a:buNone/>
            </a:pPr>
            <a:r>
              <a:rPr lang="en-US" sz="2600" dirty="0" smtClean="0">
                <a:solidFill>
                  <a:srgbClr val="660066"/>
                </a:solidFill>
                <a:effectLst/>
                <a:latin typeface="Comic Sans MS"/>
                <a:cs typeface="Comic Sans MS"/>
              </a:rPr>
              <a:t>Continental crust </a:t>
            </a:r>
            <a:r>
              <a:rPr lang="en-US" sz="2600" dirty="0">
                <a:solidFill>
                  <a:srgbClr val="660066"/>
                </a:solidFill>
                <a:effectLst/>
                <a:latin typeface="Comic Sans MS"/>
                <a:cs typeface="Comic Sans MS"/>
              </a:rPr>
              <a:t>is </a:t>
            </a:r>
            <a:r>
              <a:rPr lang="en-US" sz="2600" dirty="0" smtClean="0">
                <a:solidFill>
                  <a:srgbClr val="660066"/>
                </a:solidFill>
                <a:effectLst/>
                <a:latin typeface="Comic Sans MS"/>
                <a:cs typeface="Comic Sans MS"/>
              </a:rPr>
              <a:t>granite, average thickness </a:t>
            </a:r>
            <a:r>
              <a:rPr lang="en-US" sz="2600" dirty="0">
                <a:solidFill>
                  <a:srgbClr val="660066"/>
                </a:solidFill>
                <a:effectLst/>
                <a:latin typeface="Comic Sans MS"/>
                <a:cs typeface="Comic Sans MS"/>
              </a:rPr>
              <a:t>= </a:t>
            </a:r>
            <a:r>
              <a:rPr lang="en-US" sz="2600" dirty="0" smtClean="0">
                <a:solidFill>
                  <a:srgbClr val="660066"/>
                </a:solidFill>
                <a:effectLst/>
                <a:latin typeface="Comic Sans MS"/>
                <a:cs typeface="Comic Sans MS"/>
              </a:rPr>
              <a:t>40 km.</a:t>
            </a:r>
          </a:p>
          <a:p>
            <a:pPr marL="0" indent="0">
              <a:lnSpc>
                <a:spcPts val="2620"/>
              </a:lnSpc>
              <a:buNone/>
            </a:pPr>
            <a:r>
              <a:rPr lang="en-US" sz="2600" dirty="0" smtClean="0">
                <a:solidFill>
                  <a:srgbClr val="660066"/>
                </a:solidFill>
                <a:effectLst/>
                <a:latin typeface="Comic Sans MS"/>
                <a:cs typeface="Comic Sans MS"/>
              </a:rPr>
              <a:t>Granite is less dense than basalt.</a:t>
            </a:r>
            <a:endParaRPr lang="en-US" sz="2600" dirty="0">
              <a:solidFill>
                <a:srgbClr val="660066"/>
              </a:solidFill>
              <a:effectLst/>
              <a:latin typeface="Comic Sans MS"/>
              <a:cs typeface="Comic Sans MS"/>
            </a:endParaRPr>
          </a:p>
          <a:p>
            <a:pPr>
              <a:lnSpc>
                <a:spcPts val="2620"/>
              </a:lnSpc>
              <a:buNone/>
            </a:pPr>
            <a:endParaRPr lang="en-US" sz="2600" dirty="0">
              <a:solidFill>
                <a:srgbClr val="660066"/>
              </a:solidFill>
              <a:effectLst/>
              <a:latin typeface="Comic Sans MS"/>
              <a:cs typeface="Comic Sans MS"/>
            </a:endParaRPr>
          </a:p>
        </p:txBody>
      </p:sp>
      <p:pic>
        <p:nvPicPr>
          <p:cNvPr id="4" name="Picture1" descr="02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685800"/>
            <a:ext cx="8301635" cy="36576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grpSp>
        <p:nvGrpSpPr>
          <p:cNvPr id="15" name="Group 14"/>
          <p:cNvGrpSpPr/>
          <p:nvPr/>
        </p:nvGrpSpPr>
        <p:grpSpPr>
          <a:xfrm>
            <a:off x="3657600" y="685800"/>
            <a:ext cx="5268354" cy="1371600"/>
            <a:chOff x="3657600" y="762000"/>
            <a:chExt cx="5268354" cy="1371600"/>
          </a:xfrm>
        </p:grpSpPr>
        <p:cxnSp>
          <p:nvCxnSpPr>
            <p:cNvPr id="6" name="Straight Arrow Connector 5"/>
            <p:cNvCxnSpPr/>
            <p:nvPr/>
          </p:nvCxnSpPr>
          <p:spPr bwMode="auto">
            <a:xfrm>
              <a:off x="4876800" y="1371600"/>
              <a:ext cx="838200" cy="762000"/>
            </a:xfrm>
            <a:prstGeom prst="straightConnector1">
              <a:avLst/>
            </a:prstGeom>
            <a:solidFill>
              <a:schemeClr val="accent1"/>
            </a:solidFill>
            <a:ln w="28575" cap="flat" cmpd="sng" algn="ctr">
              <a:solidFill>
                <a:srgbClr val="660066"/>
              </a:solidFill>
              <a:prstDash val="solid"/>
              <a:round/>
              <a:headEnd type="none" w="med" len="med"/>
              <a:tailEnd type="arrow"/>
            </a:ln>
            <a:effectLst/>
          </p:spPr>
        </p:cxnSp>
        <p:sp>
          <p:nvSpPr>
            <p:cNvPr id="8" name="TextBox 7"/>
            <p:cNvSpPr txBox="1"/>
            <p:nvPr/>
          </p:nvSpPr>
          <p:spPr>
            <a:xfrm>
              <a:off x="3657600" y="990600"/>
              <a:ext cx="1771639" cy="400110"/>
            </a:xfrm>
            <a:prstGeom prst="rect">
              <a:avLst/>
            </a:prstGeom>
            <a:noFill/>
          </p:spPr>
          <p:txBody>
            <a:bodyPr wrap="none" rtlCol="0">
              <a:spAutoFit/>
            </a:bodyPr>
            <a:lstStyle/>
            <a:p>
              <a:pPr>
                <a:buNone/>
              </a:pPr>
              <a:r>
                <a:rPr lang="en-US" sz="2000" dirty="0">
                  <a:solidFill>
                    <a:srgbClr val="660066"/>
                  </a:solidFill>
                  <a:latin typeface="Comic Sans MS"/>
                  <a:cs typeface="Comic Sans MS"/>
                </a:rPr>
                <a:t>o</a:t>
              </a:r>
              <a:r>
                <a:rPr lang="en-US" sz="2000" dirty="0" smtClean="0">
                  <a:solidFill>
                    <a:srgbClr val="660066"/>
                  </a:solidFill>
                  <a:latin typeface="Comic Sans MS"/>
                  <a:cs typeface="Comic Sans MS"/>
                </a:rPr>
                <a:t>ceanic crust</a:t>
              </a:r>
              <a:endParaRPr lang="en-US" sz="2000" dirty="0">
                <a:solidFill>
                  <a:srgbClr val="660066"/>
                </a:solidFill>
                <a:latin typeface="Comic Sans MS"/>
                <a:cs typeface="Comic Sans MS"/>
              </a:endParaRPr>
            </a:p>
          </p:txBody>
        </p:sp>
        <p:cxnSp>
          <p:nvCxnSpPr>
            <p:cNvPr id="9" name="Straight Arrow Connector 8"/>
            <p:cNvCxnSpPr/>
            <p:nvPr/>
          </p:nvCxnSpPr>
          <p:spPr bwMode="auto">
            <a:xfrm flipH="1">
              <a:off x="6705600" y="1143000"/>
              <a:ext cx="1066800" cy="990600"/>
            </a:xfrm>
            <a:prstGeom prst="straightConnector1">
              <a:avLst/>
            </a:prstGeom>
            <a:solidFill>
              <a:schemeClr val="accent1"/>
            </a:solidFill>
            <a:ln w="28575" cap="flat" cmpd="sng" algn="ctr">
              <a:solidFill>
                <a:srgbClr val="660066"/>
              </a:solidFill>
              <a:prstDash val="solid"/>
              <a:round/>
              <a:headEnd type="none" w="med" len="med"/>
              <a:tailEnd type="arrow"/>
            </a:ln>
            <a:effectLst/>
          </p:spPr>
        </p:cxnSp>
        <p:sp>
          <p:nvSpPr>
            <p:cNvPr id="12" name="TextBox 11"/>
            <p:cNvSpPr txBox="1"/>
            <p:nvPr/>
          </p:nvSpPr>
          <p:spPr>
            <a:xfrm>
              <a:off x="6705600" y="762000"/>
              <a:ext cx="2220354" cy="400110"/>
            </a:xfrm>
            <a:prstGeom prst="rect">
              <a:avLst/>
            </a:prstGeom>
            <a:noFill/>
          </p:spPr>
          <p:txBody>
            <a:bodyPr wrap="none" rtlCol="0">
              <a:spAutoFit/>
            </a:bodyPr>
            <a:lstStyle/>
            <a:p>
              <a:pPr>
                <a:buNone/>
              </a:pPr>
              <a:r>
                <a:rPr lang="en-US" sz="2000" dirty="0">
                  <a:solidFill>
                    <a:srgbClr val="660066"/>
                  </a:solidFill>
                  <a:latin typeface="Comic Sans MS"/>
                  <a:cs typeface="Comic Sans MS"/>
                </a:rPr>
                <a:t>c</a:t>
              </a:r>
              <a:r>
                <a:rPr lang="en-US" sz="2000" dirty="0" smtClean="0">
                  <a:solidFill>
                    <a:srgbClr val="660066"/>
                  </a:solidFill>
                  <a:latin typeface="Comic Sans MS"/>
                  <a:cs typeface="Comic Sans MS"/>
                </a:rPr>
                <a:t>ontinental crust</a:t>
              </a:r>
              <a:endParaRPr lang="en-US" sz="2000" dirty="0">
                <a:solidFill>
                  <a:srgbClr val="660066"/>
                </a:solidFill>
                <a:latin typeface="Comic Sans MS"/>
                <a:cs typeface="Comic Sans MS"/>
              </a:endParaRPr>
            </a:p>
          </p:txBody>
        </p:sp>
      </p:grpSp>
    </p:spTree>
    <p:extLst>
      <p:ext uri="{BB962C8B-B14F-4D97-AF65-F5344CB8AC3E}">
        <p14:creationId xmlns:p14="http://schemas.microsoft.com/office/powerpoint/2010/main" val="393764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sz="quarter"/>
          </p:nvPr>
        </p:nvSpPr>
        <p:spPr>
          <a:xfrm>
            <a:off x="3352800" y="329624"/>
            <a:ext cx="2286000" cy="2209800"/>
          </a:xfrm>
        </p:spPr>
        <p:txBody>
          <a:bodyPr/>
          <a:lstStyle/>
          <a:p>
            <a:pPr algn="ctr" eaLnBrk="1" hangingPunct="1">
              <a:lnSpc>
                <a:spcPct val="100000"/>
              </a:lnSpc>
            </a:pPr>
            <a:r>
              <a:rPr lang="en-US" dirty="0">
                <a:solidFill>
                  <a:srgbClr val="660066"/>
                </a:solidFill>
                <a:effectLst/>
                <a:latin typeface="Comic Sans MS" pitchFamily="26" charset="0"/>
                <a:ea typeface="ＭＳ Ｐゴシック" pitchFamily="26" charset="-128"/>
                <a:cs typeface="ＭＳ Ｐゴシック" pitchFamily="26" charset="-128"/>
              </a:rPr>
              <a:t>Earth </a:t>
            </a:r>
            <a:br>
              <a:rPr lang="en-US" dirty="0">
                <a:solidFill>
                  <a:srgbClr val="660066"/>
                </a:solidFill>
                <a:effectLst/>
                <a:latin typeface="Comic Sans MS" pitchFamily="26" charset="0"/>
                <a:ea typeface="ＭＳ Ｐゴシック" pitchFamily="26" charset="-128"/>
                <a:cs typeface="ＭＳ Ｐゴシック" pitchFamily="26" charset="-128"/>
              </a:rPr>
            </a:br>
            <a:r>
              <a:rPr lang="en-US" dirty="0">
                <a:solidFill>
                  <a:srgbClr val="660066"/>
                </a:solidFill>
                <a:effectLst/>
                <a:latin typeface="Comic Sans MS" pitchFamily="26" charset="0"/>
                <a:ea typeface="ＭＳ Ｐゴシック" pitchFamily="26" charset="-128"/>
                <a:cs typeface="ＭＳ Ｐゴシック" pitchFamily="26" charset="-128"/>
              </a:rPr>
              <a:t>- </a:t>
            </a:r>
            <a:r>
              <a:rPr lang="en-US" dirty="0" err="1">
                <a:solidFill>
                  <a:srgbClr val="660066"/>
                </a:solidFill>
                <a:effectLst/>
                <a:latin typeface="Comic Sans MS" pitchFamily="26" charset="0"/>
                <a:ea typeface="ＭＳ Ｐゴシック" pitchFamily="26" charset="-128"/>
                <a:cs typeface="ＭＳ Ｐゴシック" pitchFamily="26" charset="-128"/>
              </a:rPr>
              <a:t>vs</a:t>
            </a:r>
            <a:r>
              <a:rPr lang="en-US" dirty="0">
                <a:solidFill>
                  <a:srgbClr val="660066"/>
                </a:solidFill>
                <a:effectLst/>
                <a:latin typeface="Comic Sans MS" pitchFamily="26" charset="0"/>
                <a:ea typeface="ＭＳ Ｐゴシック" pitchFamily="26" charset="-128"/>
                <a:cs typeface="ＭＳ Ｐゴシック" pitchFamily="26" charset="-128"/>
              </a:rPr>
              <a:t> - Egg</a:t>
            </a:r>
          </a:p>
        </p:txBody>
      </p:sp>
      <p:sp>
        <p:nvSpPr>
          <p:cNvPr id="34819" name="Rectangle 3"/>
          <p:cNvSpPr>
            <a:spLocks noGrp="1" noChangeArrowheads="1"/>
          </p:cNvSpPr>
          <p:nvPr>
            <p:ph type="subTitle" sz="quarter" idx="1"/>
          </p:nvPr>
        </p:nvSpPr>
        <p:spPr>
          <a:xfrm>
            <a:off x="228600" y="2539424"/>
            <a:ext cx="7772400" cy="3810000"/>
          </a:xfrm>
        </p:spPr>
        <p:txBody>
          <a:bodyPr/>
          <a:lstStyle/>
          <a:p>
            <a:pPr algn="l" eaLnBrk="1" hangingPunct="1">
              <a:lnSpc>
                <a:spcPts val="3740"/>
              </a:lnSpc>
            </a:pPr>
            <a:r>
              <a:rPr lang="en-US" dirty="0">
                <a:solidFill>
                  <a:srgbClr val="660066"/>
                </a:solidFill>
                <a:effectLst/>
                <a:latin typeface="Comic Sans MS" pitchFamily="26" charset="0"/>
                <a:ea typeface="ＭＳ Ｐゴシック" pitchFamily="26" charset="-128"/>
                <a:cs typeface="ＭＳ Ｐゴシック" pitchFamily="26" charset="-128"/>
              </a:rPr>
              <a:t>Earth radius = 6370 km</a:t>
            </a:r>
            <a:br>
              <a:rPr lang="en-US" dirty="0">
                <a:solidFill>
                  <a:srgbClr val="660066"/>
                </a:solidFill>
                <a:effectLst/>
                <a:latin typeface="Comic Sans MS" pitchFamily="26" charset="0"/>
                <a:ea typeface="ＭＳ Ｐゴシック" pitchFamily="26" charset="-128"/>
                <a:cs typeface="ＭＳ Ｐゴシック" pitchFamily="26" charset="-128"/>
              </a:rPr>
            </a:br>
            <a:r>
              <a:rPr lang="en-US" dirty="0">
                <a:solidFill>
                  <a:srgbClr val="660066"/>
                </a:solidFill>
                <a:effectLst/>
                <a:latin typeface="Comic Sans MS" pitchFamily="26" charset="0"/>
                <a:ea typeface="ＭＳ Ｐゴシック" pitchFamily="26" charset="-128"/>
                <a:cs typeface="ＭＳ Ｐゴシック" pitchFamily="26" charset="-128"/>
              </a:rPr>
              <a:t>Lithosphere thickness = 100 km</a:t>
            </a:r>
            <a:br>
              <a:rPr lang="en-US" dirty="0">
                <a:solidFill>
                  <a:srgbClr val="660066"/>
                </a:solidFill>
                <a:effectLst/>
                <a:latin typeface="Comic Sans MS" pitchFamily="26" charset="0"/>
                <a:ea typeface="ＭＳ Ｐゴシック" pitchFamily="26" charset="-128"/>
                <a:cs typeface="ＭＳ Ｐゴシック" pitchFamily="26" charset="-128"/>
              </a:rPr>
            </a:br>
            <a:r>
              <a:rPr lang="en-US" dirty="0">
                <a:solidFill>
                  <a:srgbClr val="660066"/>
                </a:solidFill>
                <a:effectLst/>
                <a:latin typeface="Comic Sans MS" pitchFamily="26" charset="0"/>
                <a:ea typeface="ＭＳ Ｐゴシック" pitchFamily="26" charset="-128"/>
                <a:cs typeface="ＭＳ Ｐゴシック" pitchFamily="26" charset="-128"/>
              </a:rPr>
              <a:t>What % of Earth radius is lithosphere?</a:t>
            </a:r>
          </a:p>
          <a:p>
            <a:pPr algn="l" eaLnBrk="1" hangingPunct="1">
              <a:lnSpc>
                <a:spcPts val="3740"/>
              </a:lnSpc>
            </a:pPr>
            <a:r>
              <a:rPr lang="en-US" dirty="0">
                <a:solidFill>
                  <a:srgbClr val="660066"/>
                </a:solidFill>
                <a:effectLst/>
                <a:latin typeface="Comic Sans MS" pitchFamily="26" charset="0"/>
                <a:ea typeface="ＭＳ Ｐゴシック" pitchFamily="26" charset="-128"/>
                <a:cs typeface="ＭＳ Ｐゴシック" pitchFamily="26" charset="-128"/>
              </a:rPr>
              <a:t>Egg radius = 0.75 inch</a:t>
            </a:r>
            <a:br>
              <a:rPr lang="en-US" dirty="0">
                <a:solidFill>
                  <a:srgbClr val="660066"/>
                </a:solidFill>
                <a:effectLst/>
                <a:latin typeface="Comic Sans MS" pitchFamily="26" charset="0"/>
                <a:ea typeface="ＭＳ Ｐゴシック" pitchFamily="26" charset="-128"/>
                <a:cs typeface="ＭＳ Ｐゴシック" pitchFamily="26" charset="-128"/>
              </a:rPr>
            </a:br>
            <a:r>
              <a:rPr lang="en-US" dirty="0">
                <a:solidFill>
                  <a:srgbClr val="660066"/>
                </a:solidFill>
                <a:effectLst/>
                <a:latin typeface="Comic Sans MS" pitchFamily="26" charset="0"/>
                <a:ea typeface="ＭＳ Ｐゴシック" pitchFamily="26" charset="-128"/>
                <a:cs typeface="ＭＳ Ｐゴシック" pitchFamily="26" charset="-128"/>
              </a:rPr>
              <a:t>Egg shell thickness = 0.015 inch</a:t>
            </a:r>
            <a:br>
              <a:rPr lang="en-US" dirty="0">
                <a:solidFill>
                  <a:srgbClr val="660066"/>
                </a:solidFill>
                <a:effectLst/>
                <a:latin typeface="Comic Sans MS" pitchFamily="26" charset="0"/>
                <a:ea typeface="ＭＳ Ｐゴシック" pitchFamily="26" charset="-128"/>
                <a:cs typeface="ＭＳ Ｐゴシック" pitchFamily="26" charset="-128"/>
              </a:rPr>
            </a:br>
            <a:r>
              <a:rPr lang="en-US" dirty="0">
                <a:solidFill>
                  <a:srgbClr val="660066"/>
                </a:solidFill>
                <a:effectLst/>
                <a:latin typeface="Comic Sans MS" pitchFamily="26" charset="0"/>
                <a:ea typeface="ＭＳ Ｐゴシック" pitchFamily="26" charset="-128"/>
                <a:cs typeface="ＭＳ Ｐゴシック" pitchFamily="26" charset="-128"/>
              </a:rPr>
              <a:t>What % of egg radius is shell?</a:t>
            </a:r>
          </a:p>
          <a:p>
            <a:pPr algn="l" eaLnBrk="1" hangingPunct="1">
              <a:lnSpc>
                <a:spcPts val="3740"/>
              </a:lnSpc>
            </a:pPr>
            <a:r>
              <a:rPr lang="en-US" dirty="0">
                <a:solidFill>
                  <a:srgbClr val="660066"/>
                </a:solidFill>
                <a:effectLst/>
                <a:latin typeface="Comic Sans MS" pitchFamily="26" charset="0"/>
                <a:ea typeface="ＭＳ Ｐゴシック" pitchFamily="26" charset="-128"/>
                <a:cs typeface="ＭＳ Ｐゴシック" pitchFamily="26" charset="-128"/>
              </a:rPr>
              <a:t>How do these compare?</a:t>
            </a:r>
          </a:p>
        </p:txBody>
      </p:sp>
      <p:pic>
        <p:nvPicPr>
          <p:cNvPr id="34820" name="Picture 4" descr="eg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9800" y="582499"/>
            <a:ext cx="2971800" cy="2341563"/>
          </a:xfrm>
          <a:prstGeom prst="rect">
            <a:avLst/>
          </a:prstGeom>
          <a:noFill/>
          <a:ln w="9525">
            <a:noFill/>
            <a:miter lim="800000"/>
            <a:headEnd/>
            <a:tailEnd/>
          </a:ln>
        </p:spPr>
      </p:pic>
      <p:pic>
        <p:nvPicPr>
          <p:cNvPr id="34821" name="Picture 5" descr="DiffEarth"/>
          <p:cNvPicPr>
            <a:picLocks noChangeAspect="1" noChangeArrowheads="1"/>
          </p:cNvPicPr>
          <p:nvPr/>
        </p:nvPicPr>
        <p:blipFill>
          <a:blip r:embed="rId3" cstate="screen">
            <a:lum bright="-12000" contrast="18000"/>
            <a:extLst>
              <a:ext uri="{28A0092B-C50C-407E-A947-70E740481C1C}">
                <a14:useLocalDpi xmlns:a14="http://schemas.microsoft.com/office/drawing/2010/main"/>
              </a:ext>
            </a:extLst>
          </a:blip>
          <a:srcRect/>
          <a:stretch>
            <a:fillRect/>
          </a:stretch>
        </p:blipFill>
        <p:spPr bwMode="auto">
          <a:xfrm>
            <a:off x="609600" y="177224"/>
            <a:ext cx="2362200" cy="2362200"/>
          </a:xfrm>
          <a:prstGeom prst="rect">
            <a:avLst/>
          </a:prstGeom>
          <a:noFill/>
          <a:ln w="9525">
            <a:noFill/>
            <a:miter lim="800000"/>
            <a:headEnd/>
            <a:tailEnd/>
          </a:ln>
        </p:spPr>
      </p:pic>
      <p:sp>
        <p:nvSpPr>
          <p:cNvPr id="783366" name="Rectangle 6"/>
          <p:cNvSpPr>
            <a:spLocks noChangeArrowheads="1"/>
          </p:cNvSpPr>
          <p:nvPr/>
        </p:nvSpPr>
        <p:spPr bwMode="auto">
          <a:xfrm>
            <a:off x="7924800" y="3422074"/>
            <a:ext cx="1157288" cy="641350"/>
          </a:xfrm>
          <a:prstGeom prst="rect">
            <a:avLst/>
          </a:prstGeom>
          <a:noFill/>
          <a:ln w="9525">
            <a:noFill/>
            <a:miter lim="800000"/>
            <a:headEnd/>
            <a:tailEnd/>
          </a:ln>
        </p:spPr>
        <p:txBody>
          <a:bodyPr wrap="none">
            <a:prstTxWarp prst="textNoShape">
              <a:avLst/>
            </a:prstTxWarp>
            <a:spAutoFit/>
          </a:bodyPr>
          <a:lstStyle/>
          <a:p>
            <a:pPr>
              <a:buFontTx/>
              <a:buNone/>
            </a:pPr>
            <a:r>
              <a:rPr lang="en-US" sz="3600">
                <a:solidFill>
                  <a:srgbClr val="660066"/>
                </a:solidFill>
                <a:latin typeface="Comic Sans MS" pitchFamily="26" charset="0"/>
              </a:rPr>
              <a:t>1.6%</a:t>
            </a:r>
          </a:p>
        </p:txBody>
      </p:sp>
      <p:sp>
        <p:nvSpPr>
          <p:cNvPr id="783367" name="Rectangle 7"/>
          <p:cNvSpPr>
            <a:spLocks noChangeArrowheads="1"/>
          </p:cNvSpPr>
          <p:nvPr/>
        </p:nvSpPr>
        <p:spPr bwMode="auto">
          <a:xfrm>
            <a:off x="7772400" y="4901624"/>
            <a:ext cx="838200" cy="641350"/>
          </a:xfrm>
          <a:prstGeom prst="rect">
            <a:avLst/>
          </a:prstGeom>
          <a:noFill/>
          <a:ln w="9525">
            <a:noFill/>
            <a:miter lim="800000"/>
            <a:headEnd/>
            <a:tailEnd/>
          </a:ln>
        </p:spPr>
        <p:txBody>
          <a:bodyPr wrap="none">
            <a:prstTxWarp prst="textNoShape">
              <a:avLst/>
            </a:prstTxWarp>
            <a:spAutoFit/>
          </a:bodyPr>
          <a:lstStyle/>
          <a:p>
            <a:pPr>
              <a:buFontTx/>
              <a:buNone/>
            </a:pPr>
            <a:r>
              <a:rPr lang="en-US" sz="3600">
                <a:solidFill>
                  <a:srgbClr val="660066"/>
                </a:solidFill>
                <a:latin typeface="Comic Sans MS" pitchFamily="26" charset="0"/>
              </a:rPr>
              <a:t>2%</a:t>
            </a:r>
          </a:p>
        </p:txBody>
      </p:sp>
      <p:sp>
        <p:nvSpPr>
          <p:cNvPr id="783368" name="Rectangle 8"/>
          <p:cNvSpPr>
            <a:spLocks noChangeArrowheads="1"/>
          </p:cNvSpPr>
          <p:nvPr/>
        </p:nvSpPr>
        <p:spPr bwMode="auto">
          <a:xfrm>
            <a:off x="7848600" y="3422074"/>
            <a:ext cx="1447800" cy="641350"/>
          </a:xfrm>
          <a:prstGeom prst="rect">
            <a:avLst/>
          </a:prstGeom>
          <a:noFill/>
          <a:ln w="9525">
            <a:noFill/>
            <a:miter lim="800000"/>
            <a:headEnd/>
            <a:tailEnd/>
          </a:ln>
        </p:spPr>
        <p:txBody>
          <a:bodyPr>
            <a:prstTxWarp prst="textNoShape">
              <a:avLst/>
            </a:prstTxWarp>
            <a:spAutoFit/>
          </a:bodyPr>
          <a:lstStyle/>
          <a:p>
            <a:pPr>
              <a:buFontTx/>
              <a:buNone/>
            </a:pPr>
            <a:r>
              <a:rPr lang="en-US" sz="3600">
                <a:solidFill>
                  <a:srgbClr val="660066"/>
                </a:solidFill>
                <a:latin typeface="Comic Sans MS" pitchFamily="26" charset="0"/>
              </a:rPr>
              <a:t>~ 2%</a:t>
            </a:r>
          </a:p>
        </p:txBody>
      </p:sp>
      <p:sp>
        <p:nvSpPr>
          <p:cNvPr id="9" name="TextBox 8"/>
          <p:cNvSpPr txBox="1"/>
          <p:nvPr/>
        </p:nvSpPr>
        <p:spPr>
          <a:xfrm>
            <a:off x="553988" y="6197024"/>
            <a:ext cx="8056612" cy="584776"/>
          </a:xfrm>
          <a:prstGeom prst="rect">
            <a:avLst/>
          </a:prstGeom>
          <a:noFill/>
        </p:spPr>
        <p:txBody>
          <a:bodyPr wrap="none" rtlCol="0">
            <a:spAutoFit/>
          </a:bodyPr>
          <a:lstStyle/>
          <a:p>
            <a:pPr>
              <a:buNone/>
            </a:pPr>
            <a:r>
              <a:rPr lang="en-US" sz="3200" dirty="0" smtClean="0">
                <a:solidFill>
                  <a:srgbClr val="660066"/>
                </a:solidFill>
                <a:latin typeface="Comic Sans MS"/>
                <a:cs typeface="Comic Sans MS"/>
              </a:rPr>
              <a:t>Lithosphere is to Earth as shell is to egg.</a:t>
            </a:r>
            <a:endParaRPr lang="en-US" sz="3200" dirty="0">
              <a:solidFill>
                <a:srgbClr val="660066"/>
              </a:solidFill>
              <a:latin typeface="Comic Sans MS"/>
              <a:cs typeface="Comic Sans MS"/>
            </a:endParaRPr>
          </a:p>
        </p:txBody>
      </p:sp>
      <p:sp>
        <p:nvSpPr>
          <p:cNvPr id="10" name="TextBox 9"/>
          <p:cNvSpPr txBox="1">
            <a:spLocks noChangeArrowheads="1"/>
          </p:cNvSpPr>
          <p:nvPr/>
        </p:nvSpPr>
        <p:spPr bwMode="auto">
          <a:xfrm>
            <a:off x="6669828" y="-9114"/>
            <a:ext cx="25207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Earth –</a:t>
            </a:r>
            <a:r>
              <a:rPr lang="en-US" sz="2400" b="1" i="1" dirty="0" err="1" smtClean="0">
                <a:solidFill>
                  <a:srgbClr val="660066"/>
                </a:solidFill>
                <a:latin typeface="Comic Sans MS" charset="0"/>
              </a:rPr>
              <a:t>vs</a:t>
            </a:r>
            <a:r>
              <a:rPr lang="en-US" sz="2400" b="1" i="1" dirty="0" smtClean="0">
                <a:solidFill>
                  <a:srgbClr val="660066"/>
                </a:solidFill>
                <a:latin typeface="Comic Sans MS" charset="0"/>
              </a:rPr>
              <a:t>- Egg</a:t>
            </a:r>
            <a:endParaRPr lang="en-US" sz="2400" b="1" i="1" dirty="0">
              <a:solidFill>
                <a:srgbClr val="660066"/>
              </a:solidFill>
            </a:endParaRPr>
          </a:p>
        </p:txBody>
      </p:sp>
    </p:spTree>
    <p:extLst>
      <p:ext uri="{BB962C8B-B14F-4D97-AF65-F5344CB8AC3E}">
        <p14:creationId xmlns:p14="http://schemas.microsoft.com/office/powerpoint/2010/main" val="204646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3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783366"/>
                                        </p:tgtEl>
                                      </p:cBhvr>
                                    </p:animEffect>
                                    <p:set>
                                      <p:cBhvr>
                                        <p:cTn id="11" dur="1" fill="hold">
                                          <p:stCondLst>
                                            <p:cond delay="499"/>
                                          </p:stCondLst>
                                        </p:cTn>
                                        <p:tgtEl>
                                          <p:spTgt spid="783366"/>
                                        </p:tgtEl>
                                        <p:attrNameLst>
                                          <p:attrName>style.visibility</p:attrName>
                                        </p:attrNameLst>
                                      </p:cBhvr>
                                      <p:to>
                                        <p:strVal val="hidden"/>
                                      </p:to>
                                    </p:set>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783368"/>
                                        </p:tgtEl>
                                        <p:attrNameLst>
                                          <p:attrName>style.visibility</p:attrName>
                                        </p:attrNameLst>
                                      </p:cBhvr>
                                      <p:to>
                                        <p:strVal val="visible"/>
                                      </p:to>
                                    </p:set>
                                    <p:animEffect transition="in" filter="dissolve">
                                      <p:cBhvr>
                                        <p:cTn id="15" dur="2000"/>
                                        <p:tgtEl>
                                          <p:spTgt spid="78336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8336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366" grpId="0"/>
      <p:bldP spid="783366" grpId="1"/>
      <p:bldP spid="783367" grpId="0"/>
      <p:bldP spid="78336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bb50342_021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1000" y="879300"/>
            <a:ext cx="3648075" cy="5643738"/>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26627" name="Rectangle 3"/>
          <p:cNvSpPr>
            <a:spLocks noGrp="1" noChangeArrowheads="1"/>
          </p:cNvSpPr>
          <p:nvPr>
            <p:ph type="ctrTitle" sz="quarter"/>
          </p:nvPr>
        </p:nvSpPr>
        <p:spPr>
          <a:xfrm>
            <a:off x="233230" y="18315"/>
            <a:ext cx="5486400" cy="685800"/>
          </a:xfrm>
        </p:spPr>
        <p:txBody>
          <a:bodyPr>
            <a:normAutofit fontScale="90000"/>
          </a:bodyPr>
          <a:lstStyle/>
          <a:p>
            <a:pPr eaLnBrk="1" hangingPunct="1"/>
            <a:r>
              <a:rPr lang="en-US" sz="4000" dirty="0">
                <a:solidFill>
                  <a:srgbClr val="660066"/>
                </a:solidFill>
                <a:effectLst/>
                <a:latin typeface="Comic Sans MS" pitchFamily="26" charset="0"/>
                <a:ea typeface="ＭＳ Ｐゴシック" pitchFamily="26" charset="-128"/>
                <a:cs typeface="ＭＳ Ｐゴシック" pitchFamily="26" charset="-128"/>
              </a:rPr>
              <a:t>Mechanical</a:t>
            </a:r>
            <a:r>
              <a:rPr lang="en-US" sz="4000" dirty="0" smtClean="0">
                <a:solidFill>
                  <a:srgbClr val="660066"/>
                </a:solidFill>
                <a:effectLst/>
                <a:latin typeface="Comic Sans MS" pitchFamily="26" charset="0"/>
                <a:ea typeface="ＭＳ Ｐゴシック" pitchFamily="26" charset="-128"/>
                <a:cs typeface="ＭＳ Ｐゴシック" pitchFamily="26" charset="-128"/>
              </a:rPr>
              <a:t> Behaviors </a:t>
            </a:r>
            <a:endParaRPr lang="en-US" sz="4000" dirty="0">
              <a:solidFill>
                <a:srgbClr val="660066"/>
              </a:solidFill>
              <a:effectLst/>
              <a:latin typeface="Comic Sans MS" pitchFamily="26" charset="0"/>
              <a:ea typeface="ＭＳ Ｐゴシック" pitchFamily="26" charset="-128"/>
              <a:cs typeface="ＭＳ Ｐゴシック" pitchFamily="26" charset="-128"/>
            </a:endParaRPr>
          </a:p>
        </p:txBody>
      </p:sp>
      <p:sp>
        <p:nvSpPr>
          <p:cNvPr id="26628" name="Rectangle 4"/>
          <p:cNvSpPr>
            <a:spLocks noGrp="1" noChangeArrowheads="1"/>
          </p:cNvSpPr>
          <p:nvPr>
            <p:ph type="subTitle" sz="quarter" idx="1"/>
          </p:nvPr>
        </p:nvSpPr>
        <p:spPr>
          <a:xfrm>
            <a:off x="4146177" y="3781613"/>
            <a:ext cx="4953000" cy="2362200"/>
          </a:xfrm>
        </p:spPr>
        <p:txBody>
          <a:bodyPr>
            <a:noAutofit/>
          </a:bodyPr>
          <a:lstStyle/>
          <a:p>
            <a:pPr eaLnBrk="1" hangingPunct="1"/>
            <a:r>
              <a:rPr lang="en-US" sz="2400" dirty="0">
                <a:solidFill>
                  <a:srgbClr val="660066"/>
                </a:solidFill>
                <a:effectLst/>
                <a:latin typeface="Comic Sans MS" pitchFamily="26" charset="0"/>
                <a:ea typeface="ＭＳ Ｐゴシック" pitchFamily="26" charset="-128"/>
                <a:cs typeface="ＭＳ Ｐゴシック" pitchFamily="26" charset="-128"/>
              </a:rPr>
              <a:t>Elastic: bends and recovers.</a:t>
            </a:r>
          </a:p>
          <a:p>
            <a:pPr eaLnBrk="1" hangingPunct="1"/>
            <a:r>
              <a:rPr lang="en-US" sz="2400" dirty="0">
                <a:solidFill>
                  <a:srgbClr val="660066"/>
                </a:solidFill>
                <a:effectLst/>
                <a:latin typeface="Comic Sans MS" pitchFamily="26" charset="0"/>
                <a:ea typeface="ＭＳ Ｐゴシック" pitchFamily="26" charset="-128"/>
                <a:cs typeface="ＭＳ Ｐゴシック" pitchFamily="26" charset="-128"/>
              </a:rPr>
              <a:t>Brittle: elastic UP TO A LIMIT, </a:t>
            </a:r>
          </a:p>
          <a:p>
            <a:pPr eaLnBrk="1" hangingPunct="1"/>
            <a:r>
              <a:rPr lang="en-US" sz="2400" dirty="0">
                <a:solidFill>
                  <a:srgbClr val="660066"/>
                </a:solidFill>
                <a:effectLst/>
                <a:latin typeface="Comic Sans MS" pitchFamily="26" charset="0"/>
                <a:ea typeface="ＭＳ Ｐゴシック" pitchFamily="26" charset="-128"/>
                <a:cs typeface="ＭＳ Ｐゴシック" pitchFamily="26" charset="-128"/>
              </a:rPr>
              <a:t>	then BREAKS</a:t>
            </a:r>
            <a:r>
              <a:rPr lang="en-US" sz="2400" dirty="0" smtClean="0">
                <a:solidFill>
                  <a:srgbClr val="660066"/>
                </a:solidFill>
                <a:effectLst/>
                <a:latin typeface="Comic Sans MS" pitchFamily="26" charset="0"/>
                <a:ea typeface="ＭＳ Ｐゴシック" pitchFamily="26" charset="-128"/>
                <a:cs typeface="ＭＳ Ｐゴシック" pitchFamily="26" charset="-128"/>
              </a:rPr>
              <a:t>.</a:t>
            </a:r>
          </a:p>
          <a:p>
            <a:pPr eaLnBrk="1" hangingPunct="1"/>
            <a:r>
              <a:rPr lang="en-US" sz="2400" dirty="0" smtClean="0">
                <a:solidFill>
                  <a:srgbClr val="660066"/>
                </a:solidFill>
                <a:latin typeface="Comic Sans MS" pitchFamily="26" charset="0"/>
                <a:ea typeface="ＭＳ Ｐゴシック" pitchFamily="26" charset="-128"/>
                <a:cs typeface="ＭＳ Ｐゴシック" pitchFamily="26" charset="-128"/>
              </a:rPr>
              <a:t>COLD rocks are brittle.</a:t>
            </a:r>
          </a:p>
          <a:p>
            <a:pPr eaLnBrk="1" hangingPunct="1"/>
            <a:endParaRPr lang="en-US" sz="2400" dirty="0">
              <a:solidFill>
                <a:srgbClr val="660066"/>
              </a:solidFill>
              <a:effectLst/>
              <a:latin typeface="Comic Sans MS" pitchFamily="26" charset="0"/>
              <a:ea typeface="ＭＳ Ｐゴシック" pitchFamily="26" charset="-128"/>
              <a:cs typeface="ＭＳ Ｐゴシック" pitchFamily="26" charset="-128"/>
            </a:endParaRPr>
          </a:p>
          <a:p>
            <a:pPr eaLnBrk="1" hangingPunct="1"/>
            <a:r>
              <a:rPr lang="en-US" sz="2400" dirty="0">
                <a:solidFill>
                  <a:srgbClr val="660066"/>
                </a:solidFill>
                <a:effectLst/>
                <a:latin typeface="Comic Sans MS" pitchFamily="26" charset="0"/>
                <a:ea typeface="ＭＳ Ｐゴシック" pitchFamily="26" charset="-128"/>
                <a:cs typeface="ＭＳ Ｐゴシック" pitchFamily="26" charset="-128"/>
              </a:rPr>
              <a:t>Ductile: permanent deformation</a:t>
            </a:r>
            <a:r>
              <a:rPr lang="en-US" sz="2400" dirty="0" smtClean="0">
                <a:solidFill>
                  <a:srgbClr val="660066"/>
                </a:solidFill>
                <a:effectLst/>
                <a:latin typeface="Comic Sans MS" pitchFamily="26" charset="0"/>
                <a:ea typeface="ＭＳ Ｐゴシック" pitchFamily="26" charset="-128"/>
                <a:cs typeface="ＭＳ Ｐゴシック" pitchFamily="26" charset="-128"/>
              </a:rPr>
              <a:t>.</a:t>
            </a:r>
          </a:p>
          <a:p>
            <a:pPr eaLnBrk="1" hangingPunct="1"/>
            <a:r>
              <a:rPr lang="en-US" sz="2400" dirty="0" smtClean="0">
                <a:solidFill>
                  <a:srgbClr val="660066"/>
                </a:solidFill>
                <a:latin typeface="Comic Sans MS" pitchFamily="26" charset="0"/>
                <a:ea typeface="ＭＳ Ｐゴシック" pitchFamily="26" charset="-128"/>
                <a:cs typeface="ＭＳ Ｐゴシック" pitchFamily="26" charset="-128"/>
              </a:rPr>
              <a:t>WARM rocks are ductile.</a:t>
            </a:r>
            <a:endParaRPr lang="en-US" sz="1600" dirty="0">
              <a:solidFill>
                <a:srgbClr val="660066"/>
              </a:solidFill>
              <a:effectLst/>
              <a:latin typeface="Comic Sans MS" pitchFamily="26" charset="0"/>
              <a:ea typeface="ＭＳ Ｐゴシック" pitchFamily="26" charset="-128"/>
              <a:cs typeface="ＭＳ Ｐゴシック" pitchFamily="26" charset="-128"/>
            </a:endParaRPr>
          </a:p>
        </p:txBody>
      </p:sp>
      <p:pic>
        <p:nvPicPr>
          <p:cNvPr id="26629" name="Picture 5" descr="abb50342_0212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914400"/>
            <a:ext cx="4800600" cy="2809875"/>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6" name="TextBox 5"/>
          <p:cNvSpPr txBox="1">
            <a:spLocks noChangeArrowheads="1"/>
          </p:cNvSpPr>
          <p:nvPr/>
        </p:nvSpPr>
        <p:spPr bwMode="auto">
          <a:xfrm>
            <a:off x="7207704" y="-9114"/>
            <a:ext cx="194475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Rock Tongs</a:t>
            </a:r>
            <a:endParaRPr lang="en-US" sz="2400" b="1" i="1" dirty="0">
              <a:solidFill>
                <a:srgbClr val="660066"/>
              </a:solidFill>
            </a:endParaRPr>
          </a:p>
        </p:txBody>
      </p:sp>
    </p:spTree>
    <p:extLst>
      <p:ext uri="{BB962C8B-B14F-4D97-AF65-F5344CB8AC3E}">
        <p14:creationId xmlns:p14="http://schemas.microsoft.com/office/powerpoint/2010/main" val="27161482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98829" y="360079"/>
            <a:ext cx="6717551" cy="685800"/>
          </a:xfrm>
        </p:spPr>
        <p:txBody>
          <a:bodyPr>
            <a:normAutofit/>
          </a:bodyPr>
          <a:lstStyle/>
          <a:p>
            <a:pPr eaLnBrk="1" hangingPunct="1">
              <a:lnSpc>
                <a:spcPct val="100000"/>
              </a:lnSpc>
            </a:pPr>
            <a:r>
              <a:rPr lang="en-US" sz="3600" dirty="0" smtClean="0">
                <a:solidFill>
                  <a:srgbClr val="660066"/>
                </a:solidFill>
                <a:effectLst/>
                <a:latin typeface="Comic Sans MS" pitchFamily="26" charset="0"/>
                <a:ea typeface="ＭＳ Ｐゴシック" pitchFamily="26" charset="-128"/>
                <a:cs typeface="ＭＳ Ｐゴシック" pitchFamily="26" charset="-128"/>
              </a:rPr>
              <a:t>Lithosphere (= Tectonic Plate)</a:t>
            </a:r>
            <a:endParaRPr lang="en-US" sz="3600" dirty="0">
              <a:solidFill>
                <a:srgbClr val="660066"/>
              </a:solidFill>
              <a:effectLst/>
              <a:latin typeface="Comic Sans MS" pitchFamily="26" charset="0"/>
              <a:ea typeface="ＭＳ Ｐゴシック" pitchFamily="26" charset="-128"/>
              <a:cs typeface="ＭＳ Ｐゴシック" pitchFamily="26" charset="-128"/>
            </a:endParaRPr>
          </a:p>
        </p:txBody>
      </p:sp>
      <p:sp>
        <p:nvSpPr>
          <p:cNvPr id="33795" name="Rectangle 3"/>
          <p:cNvSpPr>
            <a:spLocks noGrp="1" noChangeArrowheads="1"/>
          </p:cNvSpPr>
          <p:nvPr>
            <p:ph idx="1"/>
          </p:nvPr>
        </p:nvSpPr>
        <p:spPr>
          <a:xfrm>
            <a:off x="1159427" y="4398679"/>
            <a:ext cx="7207624" cy="2514600"/>
          </a:xfrm>
        </p:spPr>
        <p:txBody>
          <a:bodyPr/>
          <a:lstStyle/>
          <a:p>
            <a:pPr eaLnBrk="1" hangingPunct="1">
              <a:spcBef>
                <a:spcPct val="20000"/>
              </a:spcBef>
              <a:buClr>
                <a:schemeClr val="hlink"/>
              </a:buClr>
              <a:buFontTx/>
              <a:buNone/>
            </a:pPr>
            <a:r>
              <a:rPr lang="en-US" sz="2400" b="1" dirty="0">
                <a:solidFill>
                  <a:srgbClr val="660066"/>
                </a:solidFill>
                <a:effectLst/>
                <a:latin typeface="Comic Sans MS" pitchFamily="26" charset="0"/>
                <a:ea typeface="ＭＳ Ｐゴシック" pitchFamily="26" charset="-128"/>
                <a:cs typeface="ＭＳ Ｐゴシック" pitchFamily="26" charset="-128"/>
              </a:rPr>
              <a:t>Lithosphere: outer ~100 km.</a:t>
            </a:r>
            <a:br>
              <a:rPr lang="en-US" sz="2400" b="1" dirty="0">
                <a:solidFill>
                  <a:srgbClr val="660066"/>
                </a:solidFill>
                <a:effectLst/>
                <a:latin typeface="Comic Sans MS" pitchFamily="26" charset="0"/>
                <a:ea typeface="ＭＳ Ｐゴシック" pitchFamily="26" charset="-128"/>
                <a:cs typeface="ＭＳ Ｐゴシック" pitchFamily="26" charset="-128"/>
              </a:rPr>
            </a:br>
            <a:r>
              <a:rPr lang="en-US" sz="2400" dirty="0">
                <a:solidFill>
                  <a:srgbClr val="660066"/>
                </a:solidFill>
                <a:effectLst/>
                <a:latin typeface="Comic Sans MS" pitchFamily="26" charset="0"/>
                <a:ea typeface="ＭＳ Ｐゴシック" pitchFamily="26" charset="-128"/>
                <a:cs typeface="ＭＳ Ｐゴシック" pitchFamily="26" charset="-128"/>
              </a:rPr>
              <a:t>Contains crust + upper mantle.</a:t>
            </a:r>
            <a:br>
              <a:rPr lang="en-US" sz="2400" dirty="0">
                <a:solidFill>
                  <a:srgbClr val="660066"/>
                </a:solidFill>
                <a:effectLst/>
                <a:latin typeface="Comic Sans MS" pitchFamily="26" charset="0"/>
                <a:ea typeface="ＭＳ Ｐゴシック" pitchFamily="26" charset="-128"/>
                <a:cs typeface="ＭＳ Ｐゴシック" pitchFamily="26" charset="-128"/>
              </a:rPr>
            </a:br>
            <a:r>
              <a:rPr lang="en-US" sz="2400" dirty="0">
                <a:solidFill>
                  <a:srgbClr val="660066"/>
                </a:solidFill>
                <a:effectLst/>
                <a:latin typeface="Comic Sans MS" pitchFamily="26" charset="0"/>
                <a:ea typeface="ＭＳ Ｐゴシック" pitchFamily="26" charset="-128"/>
                <a:cs typeface="ＭＳ Ｐゴシック" pitchFamily="26" charset="-128"/>
              </a:rPr>
              <a:t>Cold, rigid, and brittle; can fracture.</a:t>
            </a:r>
            <a:endParaRPr lang="en-US" sz="2400" b="1" dirty="0">
              <a:solidFill>
                <a:srgbClr val="660066"/>
              </a:solidFill>
              <a:effectLst/>
              <a:latin typeface="Comic Sans MS" pitchFamily="26" charset="0"/>
              <a:ea typeface="ＭＳ Ｐゴシック" pitchFamily="26" charset="-128"/>
              <a:cs typeface="ＭＳ Ｐゴシック" pitchFamily="26" charset="-128"/>
            </a:endParaRPr>
          </a:p>
          <a:p>
            <a:pPr eaLnBrk="1" hangingPunct="1">
              <a:spcBef>
                <a:spcPct val="20000"/>
              </a:spcBef>
              <a:buClr>
                <a:schemeClr val="hlink"/>
              </a:buClr>
              <a:buFontTx/>
              <a:buNone/>
            </a:pPr>
            <a:r>
              <a:rPr lang="en-US" sz="2400" b="1" dirty="0">
                <a:solidFill>
                  <a:srgbClr val="660066"/>
                </a:solidFill>
                <a:effectLst/>
                <a:latin typeface="Comic Sans MS" pitchFamily="26" charset="0"/>
                <a:ea typeface="ＭＳ Ｐゴシック" pitchFamily="26" charset="-128"/>
                <a:cs typeface="ＭＳ Ｐゴシック" pitchFamily="26" charset="-128"/>
              </a:rPr>
              <a:t>Asthenosphere: deeper, hotter mantle.</a:t>
            </a:r>
            <a:br>
              <a:rPr lang="en-US" sz="2400" b="1" dirty="0">
                <a:solidFill>
                  <a:srgbClr val="660066"/>
                </a:solidFill>
                <a:effectLst/>
                <a:latin typeface="Comic Sans MS" pitchFamily="26" charset="0"/>
                <a:ea typeface="ＭＳ Ｐゴシック" pitchFamily="26" charset="-128"/>
                <a:cs typeface="ＭＳ Ｐゴシック" pitchFamily="26" charset="-128"/>
              </a:rPr>
            </a:br>
            <a:r>
              <a:rPr lang="en-US" sz="2400" dirty="0">
                <a:solidFill>
                  <a:srgbClr val="660066"/>
                </a:solidFill>
                <a:effectLst/>
                <a:latin typeface="Comic Sans MS" pitchFamily="26" charset="0"/>
                <a:ea typeface="ＭＳ Ｐゴシック" pitchFamily="26" charset="-128"/>
                <a:cs typeface="ＭＳ Ｐゴシック" pitchFamily="26" charset="-128"/>
              </a:rPr>
              <a:t>Can flow like silly putty. </a:t>
            </a:r>
            <a:br>
              <a:rPr lang="en-US" sz="2400" dirty="0">
                <a:solidFill>
                  <a:srgbClr val="660066"/>
                </a:solidFill>
                <a:effectLst/>
                <a:latin typeface="Comic Sans MS" pitchFamily="26" charset="0"/>
                <a:ea typeface="ＭＳ Ｐゴシック" pitchFamily="26" charset="-128"/>
                <a:cs typeface="ＭＳ Ｐゴシック" pitchFamily="26" charset="-128"/>
              </a:rPr>
            </a:br>
            <a:r>
              <a:rPr lang="en-US" sz="2400" dirty="0">
                <a:solidFill>
                  <a:srgbClr val="660066"/>
                </a:solidFill>
                <a:effectLst/>
                <a:latin typeface="Comic Sans MS" pitchFamily="26" charset="0"/>
                <a:ea typeface="ＭＳ Ｐゴシック" pitchFamily="26" charset="-128"/>
                <a:cs typeface="ＭＳ Ｐゴシック" pitchFamily="26" charset="-128"/>
              </a:rPr>
              <a:t>A VISCOELASTIC SOLID.  </a:t>
            </a:r>
            <a:r>
              <a:rPr lang="en-US" sz="2400" u="sng" dirty="0">
                <a:solidFill>
                  <a:srgbClr val="660066"/>
                </a:solidFill>
                <a:effectLst/>
                <a:latin typeface="Comic Sans MS" pitchFamily="26" charset="0"/>
                <a:ea typeface="ＭＳ Ｐゴシック" pitchFamily="26" charset="-128"/>
                <a:cs typeface="ＭＳ Ｐゴシック" pitchFamily="26" charset="-128"/>
              </a:rPr>
              <a:t>NOT</a:t>
            </a:r>
            <a:r>
              <a:rPr lang="en-US" sz="2400" dirty="0">
                <a:solidFill>
                  <a:srgbClr val="660066"/>
                </a:solidFill>
                <a:effectLst/>
                <a:latin typeface="Comic Sans MS" pitchFamily="26" charset="0"/>
                <a:ea typeface="ＭＳ Ｐゴシック" pitchFamily="26" charset="-128"/>
                <a:cs typeface="ＭＳ Ｐゴシック" pitchFamily="26" charset="-128"/>
              </a:rPr>
              <a:t> LIQUID!!</a:t>
            </a:r>
          </a:p>
        </p:txBody>
      </p:sp>
      <p:pic>
        <p:nvPicPr>
          <p:cNvPr id="33796" name="Picture 4" descr="Lithosphere&amp; Mantle"/>
          <p:cNvPicPr>
            <a:picLocks noChangeAspect="1" noChangeArrowheads="1"/>
          </p:cNvPicPr>
          <p:nvPr/>
        </p:nvPicPr>
        <p:blipFill>
          <a:blip r:embed="rId3">
            <a:lum bright="-4000" contrast="8000"/>
          </a:blip>
          <a:srcRect/>
          <a:stretch>
            <a:fillRect/>
          </a:stretch>
        </p:blipFill>
        <p:spPr bwMode="auto">
          <a:xfrm>
            <a:off x="990600" y="1045879"/>
            <a:ext cx="7391400" cy="3303588"/>
          </a:xfrm>
          <a:prstGeom prst="rect">
            <a:avLst/>
          </a:prstGeom>
          <a:noFill/>
          <a:ln w="9525">
            <a:noFill/>
            <a:miter lim="800000"/>
            <a:headEnd/>
            <a:tailEnd/>
          </a:ln>
        </p:spPr>
      </p:pic>
      <p:sp>
        <p:nvSpPr>
          <p:cNvPr id="2" name="TextBox 1"/>
          <p:cNvSpPr txBox="1"/>
          <p:nvPr/>
        </p:nvSpPr>
        <p:spPr>
          <a:xfrm>
            <a:off x="304800" y="2188879"/>
            <a:ext cx="1219199" cy="931879"/>
          </a:xfrm>
          <a:prstGeom prst="rect">
            <a:avLst/>
          </a:prstGeom>
          <a:solidFill>
            <a:srgbClr val="FFFFFF">
              <a:alpha val="60000"/>
            </a:srgbClr>
          </a:solidFill>
          <a:ln>
            <a:noFill/>
          </a:ln>
        </p:spPr>
        <p:txBody>
          <a:bodyPr wrap="square" rtlCol="0">
            <a:spAutoFit/>
          </a:bodyPr>
          <a:lstStyle/>
          <a:p>
            <a:pPr>
              <a:lnSpc>
                <a:spcPts val="2000"/>
              </a:lnSpc>
              <a:buNone/>
            </a:pPr>
            <a:r>
              <a:rPr lang="en-US" sz="2400" dirty="0" smtClean="0">
                <a:solidFill>
                  <a:srgbClr val="660066"/>
                </a:solidFill>
                <a:latin typeface="Comic Sans MS"/>
                <a:cs typeface="Comic Sans MS"/>
              </a:rPr>
              <a:t>Basalt</a:t>
            </a:r>
          </a:p>
          <a:p>
            <a:pPr>
              <a:lnSpc>
                <a:spcPts val="2000"/>
              </a:lnSpc>
              <a:buNone/>
            </a:pPr>
            <a:r>
              <a:rPr lang="en-US" sz="2000" dirty="0" smtClean="0">
                <a:solidFill>
                  <a:srgbClr val="660066"/>
                </a:solidFill>
                <a:latin typeface="Comic Sans MS"/>
                <a:cs typeface="Comic Sans MS"/>
              </a:rPr>
              <a:t>7 km thick</a:t>
            </a:r>
            <a:endParaRPr lang="en-US" sz="2000" dirty="0">
              <a:solidFill>
                <a:srgbClr val="660066"/>
              </a:solidFill>
              <a:latin typeface="Comic Sans MS"/>
              <a:cs typeface="Comic Sans MS"/>
            </a:endParaRPr>
          </a:p>
        </p:txBody>
      </p:sp>
      <p:cxnSp>
        <p:nvCxnSpPr>
          <p:cNvPr id="4" name="Straight Arrow Connector 3"/>
          <p:cNvCxnSpPr/>
          <p:nvPr/>
        </p:nvCxnSpPr>
        <p:spPr bwMode="auto">
          <a:xfrm>
            <a:off x="1295400" y="2417479"/>
            <a:ext cx="914400" cy="203942"/>
          </a:xfrm>
          <a:prstGeom prst="straightConnector1">
            <a:avLst/>
          </a:prstGeom>
          <a:solidFill>
            <a:schemeClr val="accent1"/>
          </a:solidFill>
          <a:ln w="38100" cap="flat" cmpd="sng" algn="ctr">
            <a:solidFill>
              <a:srgbClr val="FF6600"/>
            </a:solidFill>
            <a:prstDash val="solid"/>
            <a:round/>
            <a:headEnd type="none" w="med" len="med"/>
            <a:tailEnd type="arrow"/>
          </a:ln>
          <a:effectLst/>
        </p:spPr>
      </p:cxnSp>
      <p:sp>
        <p:nvSpPr>
          <p:cNvPr id="12" name="TextBox 11"/>
          <p:cNvSpPr txBox="1"/>
          <p:nvPr/>
        </p:nvSpPr>
        <p:spPr>
          <a:xfrm>
            <a:off x="7315200" y="1122079"/>
            <a:ext cx="1371600" cy="1444840"/>
          </a:xfrm>
          <a:prstGeom prst="rect">
            <a:avLst/>
          </a:prstGeom>
          <a:solidFill>
            <a:schemeClr val="bg1">
              <a:alpha val="60000"/>
            </a:schemeClr>
          </a:solidFill>
          <a:ln>
            <a:noFill/>
          </a:ln>
        </p:spPr>
        <p:txBody>
          <a:bodyPr wrap="square" rtlCol="0">
            <a:spAutoFit/>
          </a:bodyPr>
          <a:lstStyle/>
          <a:p>
            <a:pPr>
              <a:lnSpc>
                <a:spcPts val="2000"/>
              </a:lnSpc>
              <a:buNone/>
            </a:pPr>
            <a:r>
              <a:rPr lang="en-US" sz="2400" dirty="0" smtClean="0">
                <a:solidFill>
                  <a:srgbClr val="660066"/>
                </a:solidFill>
                <a:latin typeface="Comic Sans MS"/>
                <a:cs typeface="Comic Sans MS"/>
              </a:rPr>
              <a:t>Granite</a:t>
            </a:r>
          </a:p>
          <a:p>
            <a:pPr>
              <a:lnSpc>
                <a:spcPts val="2000"/>
              </a:lnSpc>
              <a:buNone/>
            </a:pPr>
            <a:r>
              <a:rPr lang="en-US" sz="2000" dirty="0" smtClean="0">
                <a:solidFill>
                  <a:srgbClr val="660066"/>
                </a:solidFill>
                <a:latin typeface="Comic Sans MS"/>
                <a:cs typeface="Comic Sans MS"/>
              </a:rPr>
              <a:t>40 km thick,</a:t>
            </a:r>
            <a:br>
              <a:rPr lang="en-US" sz="2000" dirty="0" smtClean="0">
                <a:solidFill>
                  <a:srgbClr val="660066"/>
                </a:solidFill>
                <a:latin typeface="Comic Sans MS"/>
                <a:cs typeface="Comic Sans MS"/>
              </a:rPr>
            </a:br>
            <a:r>
              <a:rPr lang="en-US" sz="2000" dirty="0" smtClean="0">
                <a:solidFill>
                  <a:srgbClr val="660066"/>
                </a:solidFill>
                <a:latin typeface="Comic Sans MS"/>
                <a:cs typeface="Comic Sans MS"/>
              </a:rPr>
              <a:t>variable</a:t>
            </a:r>
            <a:br>
              <a:rPr lang="en-US" sz="2000" dirty="0" smtClean="0">
                <a:solidFill>
                  <a:srgbClr val="660066"/>
                </a:solidFill>
                <a:latin typeface="Comic Sans MS"/>
                <a:cs typeface="Comic Sans MS"/>
              </a:rPr>
            </a:br>
            <a:endParaRPr lang="en-US" sz="2000" dirty="0">
              <a:solidFill>
                <a:srgbClr val="660066"/>
              </a:solidFill>
              <a:latin typeface="Comic Sans MS"/>
              <a:cs typeface="Comic Sans MS"/>
            </a:endParaRPr>
          </a:p>
        </p:txBody>
      </p:sp>
      <p:cxnSp>
        <p:nvCxnSpPr>
          <p:cNvPr id="11" name="Straight Arrow Connector 10"/>
          <p:cNvCxnSpPr/>
          <p:nvPr/>
        </p:nvCxnSpPr>
        <p:spPr bwMode="auto">
          <a:xfrm flipH="1">
            <a:off x="6019800" y="1655479"/>
            <a:ext cx="1371600" cy="661142"/>
          </a:xfrm>
          <a:prstGeom prst="straightConnector1">
            <a:avLst/>
          </a:prstGeom>
          <a:solidFill>
            <a:schemeClr val="accent1"/>
          </a:solidFill>
          <a:ln w="38100" cap="flat" cmpd="sng" algn="ctr">
            <a:solidFill>
              <a:srgbClr val="FF6600"/>
            </a:solidFill>
            <a:prstDash val="solid"/>
            <a:round/>
            <a:headEnd type="none" w="med" len="med"/>
            <a:tailEnd type="arrow"/>
          </a:ln>
          <a:effectLst/>
        </p:spPr>
      </p:cxnSp>
      <p:sp>
        <p:nvSpPr>
          <p:cNvPr id="9" name="TextBox 8"/>
          <p:cNvSpPr txBox="1">
            <a:spLocks noChangeArrowheads="1"/>
          </p:cNvSpPr>
          <p:nvPr/>
        </p:nvSpPr>
        <p:spPr bwMode="auto">
          <a:xfrm>
            <a:off x="7419787" y="5827"/>
            <a:ext cx="173898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b="1" i="1" dirty="0" smtClean="0">
                <a:solidFill>
                  <a:srgbClr val="660066"/>
                </a:solidFill>
                <a:latin typeface="Comic Sans MS" charset="0"/>
              </a:rPr>
              <a:t>Silly Putty</a:t>
            </a:r>
          </a:p>
          <a:p>
            <a:pPr eaLnBrk="1" hangingPunct="1">
              <a:buFontTx/>
              <a:buNone/>
            </a:pPr>
            <a:r>
              <a:rPr lang="en-US" sz="2400" b="1" i="1" dirty="0" smtClean="0">
                <a:solidFill>
                  <a:srgbClr val="660066"/>
                </a:solidFill>
                <a:latin typeface="Comic Sans MS" charset="0"/>
              </a:rPr>
              <a:t>Big Hunk</a:t>
            </a:r>
            <a:endParaRPr lang="en-US" sz="2400" b="1" i="1" dirty="0">
              <a:solidFill>
                <a:srgbClr val="660066"/>
              </a:solidFill>
            </a:endParaRPr>
          </a:p>
        </p:txBody>
      </p:sp>
    </p:spTree>
    <p:extLst>
      <p:ext uri="{BB962C8B-B14F-4D97-AF65-F5344CB8AC3E}">
        <p14:creationId xmlns:p14="http://schemas.microsoft.com/office/powerpoint/2010/main" val="16575650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2467</TotalTime>
  <Words>1501</Words>
  <Application>Microsoft Macintosh PowerPoint</Application>
  <PresentationFormat>On-screen Show (4:3)</PresentationFormat>
  <Paragraphs>181</Paragraphs>
  <Slides>47</Slides>
  <Notes>36</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Calibri</vt:lpstr>
      <vt:lpstr>Comic Sans MS</vt:lpstr>
      <vt:lpstr>Monaco</vt:lpstr>
      <vt:lpstr>ＭＳ Ｐゴシック</vt:lpstr>
      <vt:lpstr>Tahoma</vt:lpstr>
      <vt:lpstr>Times</vt:lpstr>
      <vt:lpstr>Times New Roman</vt:lpstr>
      <vt:lpstr>Office Theme</vt:lpstr>
      <vt:lpstr>Beauty and the Beast</vt:lpstr>
      <vt:lpstr>PowerPoint Presentation</vt:lpstr>
      <vt:lpstr>PowerPoint Presentation</vt:lpstr>
      <vt:lpstr>Plate Tectonics</vt:lpstr>
      <vt:lpstr>PowerPoint Presentation</vt:lpstr>
      <vt:lpstr>Lithosphere in Earth Context</vt:lpstr>
      <vt:lpstr>Earth  - vs - Egg</vt:lpstr>
      <vt:lpstr>Mechanical Behaviors </vt:lpstr>
      <vt:lpstr>Lithosphere (= Tectonic Plate)</vt:lpstr>
      <vt:lpstr>PowerPoint Presentation</vt:lpstr>
      <vt:lpstr>Three Kinds of Plate Boundaries</vt:lpstr>
      <vt:lpstr>Plate Boundaries of the Western US</vt:lpstr>
      <vt:lpstr>Transform Plate Boundary</vt:lpstr>
      <vt:lpstr>San Andreas Fault</vt:lpstr>
      <vt:lpstr>PowerPoint Presentation</vt:lpstr>
      <vt:lpstr>PowerPoint Presentation</vt:lpstr>
      <vt:lpstr>PowerPoint Presentation</vt:lpstr>
      <vt:lpstr> Earthquakes on Transform Boundaries</vt:lpstr>
      <vt:lpstr>Divergent Plate Boundaries</vt:lpstr>
      <vt:lpstr>Divergent Boundaries in Oceans  are Seafloor Spreading Centers</vt:lpstr>
      <vt:lpstr>PowerPoint Presentation</vt:lpstr>
      <vt:lpstr>PowerPoint Presentation</vt:lpstr>
      <vt:lpstr>PowerPoint Presentation</vt:lpstr>
      <vt:lpstr>New oceanic plate formed at the spreading ridge.  Plate  is young at the ridge and gets older with distance away from the ridge.   Juan de Fuca Plate is “only” 10 million years old when it subducts. </vt:lpstr>
      <vt:lpstr> Earthquakes on Divergent Boundaries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Earthquakes on Convergent Boundaries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Beauty and the Beast</vt:lpstr>
    </vt:vector>
  </TitlesOfParts>
  <Company>U of Portland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Plate tectonics: Plates are driven by cooling of Earth. Gravity provides the force to move plates.</dc:title>
  <dc:creator>Robert Butler</dc:creator>
  <cp:lastModifiedBy>Butler, Robert</cp:lastModifiedBy>
  <cp:revision>123</cp:revision>
  <cp:lastPrinted>2016-01-23T21:08:43Z</cp:lastPrinted>
  <dcterms:created xsi:type="dcterms:W3CDTF">2014-08-28T20:35:11Z</dcterms:created>
  <dcterms:modified xsi:type="dcterms:W3CDTF">2016-03-06T23:34:59Z</dcterms:modified>
</cp:coreProperties>
</file>